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26.xml" ContentType="application/vnd.openxmlformats-officedocument.presentationml.slide+xml"/>
  <Override PartName="/ppt/slides/slide2.xml" ContentType="application/vnd.openxmlformats-officedocument.presentationml.slide+xml"/>
  <Override PartName="/ppt/slides/slide27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22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757" r:id="rId2"/>
    <p:sldId id="259" r:id="rId3"/>
    <p:sldId id="271" r:id="rId4"/>
    <p:sldId id="270" r:id="rId5"/>
    <p:sldId id="276" r:id="rId6"/>
    <p:sldId id="277" r:id="rId7"/>
    <p:sldId id="280" r:id="rId8"/>
    <p:sldId id="278" r:id="rId9"/>
    <p:sldId id="279" r:id="rId10"/>
    <p:sldId id="750" r:id="rId11"/>
    <p:sldId id="751" r:id="rId12"/>
    <p:sldId id="752" r:id="rId13"/>
    <p:sldId id="755" r:id="rId14"/>
    <p:sldId id="753" r:id="rId15"/>
    <p:sldId id="284" r:id="rId16"/>
    <p:sldId id="742" r:id="rId17"/>
    <p:sldId id="744" r:id="rId18"/>
    <p:sldId id="731" r:id="rId19"/>
    <p:sldId id="746" r:id="rId20"/>
    <p:sldId id="747" r:id="rId21"/>
    <p:sldId id="748" r:id="rId22"/>
    <p:sldId id="758" r:id="rId23"/>
    <p:sldId id="759" r:id="rId24"/>
    <p:sldId id="287" r:id="rId25"/>
    <p:sldId id="288" r:id="rId26"/>
    <p:sldId id="754" r:id="rId27"/>
    <p:sldId id="756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93694" autoAdjust="0"/>
  </p:normalViewPr>
  <p:slideViewPr>
    <p:cSldViewPr snapToGrid="0">
      <p:cViewPr varScale="1">
        <p:scale>
          <a:sx n="66" d="100"/>
          <a:sy n="66" d="100"/>
        </p:scale>
        <p:origin x="468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r\CONSULT\client\SeaLevel%20Properties\Waterfront%20Place\SNOPUD\DRcalcs_for%20WFP_20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130 Unit Apartment</a:t>
            </a:r>
            <a:r>
              <a:rPr lang="en-US" b="1" baseline="0" dirty="0"/>
              <a:t> Load Shape Comparison</a:t>
            </a:r>
            <a:endParaRPr lang="en-US" b="1" dirty="0"/>
          </a:p>
        </c:rich>
      </c:tx>
      <c:layout>
        <c:manualLayout>
          <c:xMode val="edge"/>
          <c:yMode val="edge"/>
          <c:x val="0.11768633424545022"/>
          <c:y val="9.695455808570478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24871368595613"/>
          <c:y val="0.11523583623688059"/>
          <c:w val="0.93885789686966215"/>
          <c:h val="0.74705230647199306"/>
        </c:manualLayout>
      </c:layout>
      <c:scatterChart>
        <c:scatterStyle val="lineMarker"/>
        <c:varyColors val="0"/>
        <c:ser>
          <c:idx val="0"/>
          <c:order val="0"/>
          <c:tx>
            <c:strRef>
              <c:f>'waterfront place'!$H$7</c:f>
              <c:strCache>
                <c:ptCount val="1"/>
                <c:pt idx="0">
                  <c:v>Elec Tanks in Units</c:v>
                </c:pt>
              </c:strCache>
            </c:strRef>
          </c:tx>
          <c:spPr>
            <a:ln w="444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'waterfront place'!$G$8:$G$31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'waterfront place'!$H$8:$H$31</c:f>
              <c:numCache>
                <c:formatCode>0.0</c:formatCode>
                <c:ptCount val="24"/>
                <c:pt idx="0">
                  <c:v>76.612709482923393</c:v>
                </c:pt>
                <c:pt idx="1">
                  <c:v>60.792008115460519</c:v>
                </c:pt>
                <c:pt idx="2">
                  <c:v>49.191300439981632</c:v>
                </c:pt>
                <c:pt idx="3">
                  <c:v>44.518325221288833</c:v>
                </c:pt>
                <c:pt idx="4">
                  <c:v>63.381713916218551</c:v>
                </c:pt>
                <c:pt idx="5">
                  <c:v>98.207300480730197</c:v>
                </c:pt>
                <c:pt idx="6">
                  <c:v>246.16333867135398</c:v>
                </c:pt>
                <c:pt idx="7">
                  <c:v>306</c:v>
                </c:pt>
                <c:pt idx="8">
                  <c:v>284.54351621670969</c:v>
                </c:pt>
                <c:pt idx="9">
                  <c:v>239.18066435846572</c:v>
                </c:pt>
                <c:pt idx="10">
                  <c:v>225.82611777289031</c:v>
                </c:pt>
                <c:pt idx="11">
                  <c:v>207.19452735123824</c:v>
                </c:pt>
                <c:pt idx="12">
                  <c:v>193.81466088301411</c:v>
                </c:pt>
                <c:pt idx="13">
                  <c:v>151.98569705193145</c:v>
                </c:pt>
                <c:pt idx="14">
                  <c:v>138.76523797495017</c:v>
                </c:pt>
                <c:pt idx="15">
                  <c:v>136.40134844942568</c:v>
                </c:pt>
                <c:pt idx="16">
                  <c:v>156.7948961732061</c:v>
                </c:pt>
                <c:pt idx="17">
                  <c:v>189.01781940588111</c:v>
                </c:pt>
                <c:pt idx="18">
                  <c:v>209.5795848805779</c:v>
                </c:pt>
                <c:pt idx="19">
                  <c:v>211.94810262316517</c:v>
                </c:pt>
                <c:pt idx="20">
                  <c:v>208.57530255133656</c:v>
                </c:pt>
                <c:pt idx="21">
                  <c:v>191.11740067129142</c:v>
                </c:pt>
                <c:pt idx="22">
                  <c:v>160.91608004370465</c:v>
                </c:pt>
                <c:pt idx="23">
                  <c:v>123.20302416283936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961-48E8-8501-D66EF871AE08}"/>
            </c:ext>
          </c:extLst>
        </c:ser>
        <c:ser>
          <c:idx val="1"/>
          <c:order val="1"/>
          <c:tx>
            <c:strRef>
              <c:f>'waterfront place'!$K$7</c:f>
              <c:strCache>
                <c:ptCount val="1"/>
                <c:pt idx="0">
                  <c:v>Heat Pump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'waterfront place'!$G$8:$G$31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'waterfront place'!$K$8:$K$31</c:f>
              <c:numCache>
                <c:formatCode>0</c:formatCode>
                <c:ptCount val="24"/>
                <c:pt idx="0">
                  <c:v>18.056255493700554</c:v>
                </c:pt>
                <c:pt idx="1">
                  <c:v>18.056255493700554</c:v>
                </c:pt>
                <c:pt idx="2">
                  <c:v>18.056255493700554</c:v>
                </c:pt>
                <c:pt idx="3">
                  <c:v>18.056255493700554</c:v>
                </c:pt>
                <c:pt idx="4">
                  <c:v>18.056255493700554</c:v>
                </c:pt>
                <c:pt idx="5">
                  <c:v>18.056255493700554</c:v>
                </c:pt>
                <c:pt idx="6">
                  <c:v>18.056255493700554</c:v>
                </c:pt>
                <c:pt idx="7">
                  <c:v>0</c:v>
                </c:pt>
                <c:pt idx="8">
                  <c:v>0</c:v>
                </c:pt>
                <c:pt idx="9">
                  <c:v>18.056255493700554</c:v>
                </c:pt>
                <c:pt idx="10">
                  <c:v>18.056255493700554</c:v>
                </c:pt>
                <c:pt idx="11">
                  <c:v>18.056255493700554</c:v>
                </c:pt>
                <c:pt idx="12">
                  <c:v>18.056255493700554</c:v>
                </c:pt>
                <c:pt idx="13">
                  <c:v>18.056255493700554</c:v>
                </c:pt>
                <c:pt idx="14">
                  <c:v>18.056255493700554</c:v>
                </c:pt>
                <c:pt idx="15">
                  <c:v>18.056255493700554</c:v>
                </c:pt>
                <c:pt idx="16">
                  <c:v>18.056255493700554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18.056255493700554</c:v>
                </c:pt>
                <c:pt idx="21">
                  <c:v>18.056255493700554</c:v>
                </c:pt>
                <c:pt idx="22">
                  <c:v>18.056255493700554</c:v>
                </c:pt>
                <c:pt idx="23">
                  <c:v>18.056255493700554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961-48E8-8501-D66EF871AE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6732896"/>
        <c:axId val="566723712"/>
      </c:scatterChart>
      <c:valAx>
        <c:axId val="5667328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6723712"/>
        <c:crosses val="autoZero"/>
        <c:crossBetween val="midCat"/>
      </c:valAx>
      <c:valAx>
        <c:axId val="566723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67328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231D1-BF19-4E00-9A53-71EE5158A534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E5241-8341-4394-98B0-420254F06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53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</a:t>
            </a:r>
            <a:r>
              <a:rPr lang="en-US" baseline="0" dirty="0"/>
              <a:t> is a way to align our efforts and arrive at this end state in 5 years</a:t>
            </a:r>
          </a:p>
          <a:p>
            <a:endParaRPr lang="en-US" baseline="0" dirty="0"/>
          </a:p>
          <a:p>
            <a:r>
              <a:rPr lang="en-US" baseline="0" dirty="0"/>
              <a:t>This what we are working for.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C0E9-184F-425E-9C1C-1282557DCE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29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E5241-8341-4394-98B0-420254F061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65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C0E9-184F-425E-9C1C-1282557DCE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685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Developed TIM to speed product development in US marketplace – fail fast, bring engineering applications focused feedback to manufacturers – market intelligence.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Partner with manufacturers to shift orientation from selling heat pumps for custom engineering solutions to selling plug-and-play complete hot water system solutions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Shift to plug-and-play introduces standardization which removes risk from contractors, reduces need for detailed training (follow the instructions), eliminates failures in the field which give the technology a bad name and slow adoption, reduces cost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E5241-8341-4394-98B0-420254F061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70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 TIM and successfully transformed a residential product into a multifamily product</a:t>
            </a:r>
          </a:p>
          <a:p>
            <a:r>
              <a:rPr lang="en-US" dirty="0" err="1" smtClean="0"/>
              <a:t>Steffas</a:t>
            </a:r>
            <a:r>
              <a:rPr lang="en-US" baseline="0" dirty="0" smtClean="0"/>
              <a:t> and  California </a:t>
            </a:r>
            <a:r>
              <a:rPr lang="en-US" baseline="0" dirty="0" err="1" smtClean="0"/>
              <a:t>Hydronics</a:t>
            </a:r>
            <a:r>
              <a:rPr lang="en-US" baseline="0" dirty="0" smtClean="0"/>
              <a:t>, Columbia, </a:t>
            </a:r>
            <a:r>
              <a:rPr lang="en-US" baseline="0" dirty="0" err="1" smtClean="0"/>
              <a:t>Casdia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Hydronics</a:t>
            </a:r>
            <a:r>
              <a:rPr lang="en-US" baseline="0" dirty="0" smtClean="0"/>
              <a:t> sample skid manufacturers.</a:t>
            </a:r>
          </a:p>
          <a:p>
            <a:r>
              <a:rPr lang="en-US" baseline="0" dirty="0" smtClean="0"/>
              <a:t>It appears to be higher first cost of packaged system, but may not be the case once you account for the various trade labor to install the different components.  Pre-packaged systems are plug in and go. \</a:t>
            </a:r>
          </a:p>
          <a:p>
            <a:endParaRPr lang="en-US" baseline="0" dirty="0" smtClean="0"/>
          </a:p>
          <a:p>
            <a:r>
              <a:rPr lang="en-US" baseline="0" dirty="0" smtClean="0"/>
              <a:t>Goal:  Nordstrom style and service at Costco wholesale prices. </a:t>
            </a:r>
            <a:br>
              <a:rPr lang="en-US" baseline="0" dirty="0" smtClean="0"/>
            </a:b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.  Everything from one place if something goes wrong.  N</a:t>
            </a:r>
          </a:p>
          <a:p>
            <a:r>
              <a:rPr lang="en-US" dirty="0" smtClean="0"/>
              <a:t>WANT IT PRE-PACKAGED OR THE PARTS AND PIECES TO SHOW HOW IT IS PUT </a:t>
            </a:r>
            <a:r>
              <a:rPr lang="en-US" dirty="0" err="1" smtClean="0"/>
              <a:t>TOGETHERot</a:t>
            </a:r>
            <a:r>
              <a:rPr lang="en-US" dirty="0" smtClean="0"/>
              <a:t>  general and multiple subs.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E5241-8341-4394-98B0-420254F061C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27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Plus</a:t>
            </a:r>
            <a:r>
              <a:rPr lang="en-US" baseline="0" dirty="0"/>
              <a:t> the Design – DO NOT OVERSIZE</a:t>
            </a:r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including heat pumps, tanks, mixing valve, temperature maintenance system</a:t>
            </a:r>
            <a:endParaRPr lang="en-US" dirty="0"/>
          </a:p>
          <a:p>
            <a:endParaRPr lang="en-US" dirty="0"/>
          </a:p>
          <a:p>
            <a:r>
              <a:rPr lang="en-US" dirty="0"/>
              <a:t>Two ways of dealing with Temp </a:t>
            </a:r>
            <a:r>
              <a:rPr lang="en-US" dirty="0" err="1"/>
              <a:t>Maint</a:t>
            </a:r>
            <a:r>
              <a:rPr lang="en-US" dirty="0"/>
              <a:t>. A parallel loop tank and swing tank. </a:t>
            </a:r>
          </a:p>
          <a:p>
            <a:endParaRPr lang="en-US" dirty="0"/>
          </a:p>
          <a:p>
            <a:r>
              <a:rPr lang="en-US" dirty="0"/>
              <a:t>Can be skid mounted or all the parts and pieces &amp; design</a:t>
            </a:r>
            <a:r>
              <a:rPr lang="en-US" baseline="0" dirty="0"/>
              <a:t> support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DD721-D913-4B25-97E6-1DE2C517893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83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Small Planet Supply, Olympia, Washington</a:t>
            </a:r>
          </a:p>
          <a:p>
            <a:pPr lvl="1"/>
            <a:r>
              <a:rPr lang="en-US" sz="2000" dirty="0" smtClean="0"/>
              <a:t>High performance buildings, </a:t>
            </a:r>
            <a:r>
              <a:rPr lang="en-US" sz="2000" dirty="0" err="1" smtClean="0"/>
              <a:t>Passivhaus</a:t>
            </a:r>
            <a:r>
              <a:rPr lang="en-US" sz="2000" dirty="0" smtClean="0"/>
              <a:t> &amp; Zero Energy Buildings</a:t>
            </a:r>
          </a:p>
          <a:p>
            <a:r>
              <a:rPr lang="en-US" dirty="0" smtClean="0"/>
              <a:t>Pre-qualification of installers training approach for multifamily systems </a:t>
            </a:r>
          </a:p>
          <a:p>
            <a:pPr lvl="1"/>
            <a:r>
              <a:rPr lang="en-US" dirty="0" smtClean="0"/>
              <a:t>Training program (website videos)</a:t>
            </a:r>
          </a:p>
          <a:p>
            <a:pPr lvl="1"/>
            <a:r>
              <a:rPr lang="en-US" dirty="0" smtClean="0"/>
              <a:t>Single distribution channel for plug-n-play package</a:t>
            </a:r>
          </a:p>
          <a:p>
            <a:pPr lvl="1"/>
            <a:r>
              <a:rPr lang="en-US" dirty="0" smtClean="0"/>
              <a:t>Provides technical and design support</a:t>
            </a:r>
          </a:p>
          <a:p>
            <a:pPr lvl="2"/>
            <a:r>
              <a:rPr lang="en-US" sz="1800" dirty="0" smtClean="0"/>
              <a:t>How many, how much, how did you figure parts and pieces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E5241-8341-4394-98B0-420254F061C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973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Manufacturer</a:t>
            </a:r>
          </a:p>
          <a:p>
            <a:r>
              <a:rPr lang="en-US" dirty="0" err="1"/>
              <a:t>Laars</a:t>
            </a:r>
            <a:r>
              <a:rPr lang="en-US" baseline="0" dirty="0"/>
              <a:t> Feasibility</a:t>
            </a:r>
          </a:p>
          <a:p>
            <a:r>
              <a:rPr lang="en-US" baseline="0" dirty="0"/>
              <a:t>Colmac develop new GWP product</a:t>
            </a:r>
          </a:p>
          <a:p>
            <a:r>
              <a:rPr lang="en-US" baseline="0" dirty="0" err="1"/>
              <a:t>Mits</a:t>
            </a:r>
            <a:r>
              <a:rPr lang="en-US" baseline="0" dirty="0"/>
              <a:t> – load shifting</a:t>
            </a:r>
          </a:p>
          <a:p>
            <a:r>
              <a:rPr lang="en-US" baseline="0" dirty="0"/>
              <a:t>Sanden - new controller</a:t>
            </a:r>
          </a:p>
          <a:p>
            <a:r>
              <a:rPr lang="en-US" baseline="0" dirty="0"/>
              <a:t>Working w each manufacturers on different steps of the TIM</a:t>
            </a:r>
          </a:p>
          <a:p>
            <a:r>
              <a:rPr lang="en-US" baseline="0" dirty="0" err="1"/>
              <a:t>Itomic</a:t>
            </a:r>
            <a:r>
              <a:rPr lang="en-US" baseline="0" dirty="0"/>
              <a:t>, </a:t>
            </a:r>
            <a:r>
              <a:rPr lang="en-US" baseline="0" dirty="0" err="1"/>
              <a:t>Mayakawa</a:t>
            </a:r>
            <a:r>
              <a:rPr lang="en-US" baseline="0" dirty="0"/>
              <a:t>, Daiken</a:t>
            </a:r>
          </a:p>
          <a:p>
            <a:endParaRPr lang="en-US" baseline="0" dirty="0"/>
          </a:p>
          <a:p>
            <a:r>
              <a:rPr lang="en-US" dirty="0"/>
              <a:t>Next time come back</a:t>
            </a:r>
            <a:r>
              <a:rPr lang="en-US" baseline="0" dirty="0"/>
              <a:t> to the discussion?  What other work is going?</a:t>
            </a:r>
          </a:p>
          <a:p>
            <a:endParaRPr lang="en-US" baseline="0" dirty="0"/>
          </a:p>
          <a:p>
            <a:r>
              <a:rPr lang="en-US" baseline="0" dirty="0"/>
              <a:t>Here is all the work that we are funding and doing. What are you going to do?  - Warn this call is coming. Following up w each one of you.  What needs to get done to make this real.</a:t>
            </a:r>
          </a:p>
          <a:p>
            <a:endParaRPr lang="en-US" baseline="0" dirty="0"/>
          </a:p>
          <a:p>
            <a:r>
              <a:rPr lang="en-US" baseline="0" dirty="0"/>
              <a:t>Let me know who I should talk to.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E5241-8341-4394-98B0-420254F061C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35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7" b="6200"/>
          <a:stretch>
            <a:fillRect/>
          </a:stretch>
        </p:blipFill>
        <p:spPr bwMode="auto">
          <a:xfrm>
            <a:off x="0" y="466725"/>
            <a:ext cx="6226175" cy="639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81EC833-444D-FE43-9769-22A1F1CBB7ED}"/>
              </a:ext>
            </a:extLst>
          </p:cNvPr>
          <p:cNvSpPr/>
          <p:nvPr userDrawn="1"/>
        </p:nvSpPr>
        <p:spPr>
          <a:xfrm flipH="1">
            <a:off x="1" y="2247901"/>
            <a:ext cx="2369126" cy="1393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931025-55C8-3445-8143-6B73CEAEE29C}"/>
              </a:ext>
            </a:extLst>
          </p:cNvPr>
          <p:cNvSpPr/>
          <p:nvPr userDrawn="1"/>
        </p:nvSpPr>
        <p:spPr>
          <a:xfrm flipH="1">
            <a:off x="2493818" y="2247901"/>
            <a:ext cx="9698183" cy="1393825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CBE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F03002-952D-104C-A81F-FAAEE91F94BC}"/>
              </a:ext>
            </a:extLst>
          </p:cNvPr>
          <p:cNvSpPr/>
          <p:nvPr userDrawn="1"/>
        </p:nvSpPr>
        <p:spPr>
          <a:xfrm>
            <a:off x="0" y="342901"/>
            <a:ext cx="12192000" cy="79375"/>
          </a:xfrm>
          <a:prstGeom prst="rect">
            <a:avLst/>
          </a:prstGeom>
          <a:solidFill>
            <a:srgbClr val="C1D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DD1188-FF0A-264B-9F04-F8AC60EDF323}"/>
              </a:ext>
            </a:extLst>
          </p:cNvPr>
          <p:cNvSpPr/>
          <p:nvPr userDrawn="1"/>
        </p:nvSpPr>
        <p:spPr>
          <a:xfrm flipH="1" flipV="1">
            <a:off x="2358350" y="2247900"/>
            <a:ext cx="148361" cy="1393825"/>
          </a:xfrm>
          <a:prstGeom prst="rect">
            <a:avLst/>
          </a:prstGeom>
          <a:solidFill>
            <a:srgbClr val="1CB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CBE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3755789" y="4007925"/>
            <a:ext cx="6725859" cy="369332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itchFamily="34" charset="0"/>
              <a:buNone/>
              <a:defRPr sz="2400" b="0" baseline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 bwMode="black">
          <a:xfrm>
            <a:off x="3755790" y="2695127"/>
            <a:ext cx="8027076" cy="50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0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600" b="1" baseline="0" dirty="0">
                <a:solidFill>
                  <a:schemeClr val="tx1"/>
                </a:solidFill>
                <a:effectLst/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35" y="2347913"/>
            <a:ext cx="877888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350" y="127000"/>
            <a:ext cx="786130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1616" y="5791633"/>
            <a:ext cx="1111250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84336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55E055-DD57-004B-A88B-C5E9A9B586B8}"/>
              </a:ext>
            </a:extLst>
          </p:cNvPr>
          <p:cNvSpPr/>
          <p:nvPr userDrawn="1"/>
        </p:nvSpPr>
        <p:spPr>
          <a:xfrm>
            <a:off x="461434" y="2566988"/>
            <a:ext cx="11269133" cy="3973512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1EFE5C-3267-F945-9E21-A799585F589D}"/>
              </a:ext>
            </a:extLst>
          </p:cNvPr>
          <p:cNvSpPr/>
          <p:nvPr userDrawn="1"/>
        </p:nvSpPr>
        <p:spPr>
          <a:xfrm flipH="1">
            <a:off x="1" y="854076"/>
            <a:ext cx="3060700" cy="1393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630747-7F18-A143-84B7-2DA32EDBCB1E}"/>
              </a:ext>
            </a:extLst>
          </p:cNvPr>
          <p:cNvSpPr/>
          <p:nvPr userDrawn="1"/>
        </p:nvSpPr>
        <p:spPr>
          <a:xfrm flipH="1">
            <a:off x="3198285" y="854076"/>
            <a:ext cx="8993716" cy="1393825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CBE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FF56641-1F80-B94E-BA0C-DCC077DE21A4}"/>
              </a:ext>
            </a:extLst>
          </p:cNvPr>
          <p:cNvSpPr txBox="1">
            <a:spLocks noChangeArrowheads="1"/>
          </p:cNvSpPr>
          <p:nvPr userDrawn="1"/>
        </p:nvSpPr>
        <p:spPr bwMode="black">
          <a:xfrm>
            <a:off x="3680885" y="1241426"/>
            <a:ext cx="8028516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ＭＳ Ｐゴシック" panose="020B0600070205080204" pitchFamily="34" charset="-128"/>
                <a:cs typeface="Segoe UI Semibold" panose="020B0702040204020203" pitchFamily="34" charset="0"/>
              </a:rPr>
              <a:t>THANK YOU!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BFAFB1-C01A-814C-AB28-AFAE74FC81F3}"/>
              </a:ext>
            </a:extLst>
          </p:cNvPr>
          <p:cNvSpPr/>
          <p:nvPr userDrawn="1"/>
        </p:nvSpPr>
        <p:spPr>
          <a:xfrm flipH="1" flipV="1">
            <a:off x="3060700" y="854076"/>
            <a:ext cx="137584" cy="1393825"/>
          </a:xfrm>
          <a:prstGeom prst="rect">
            <a:avLst/>
          </a:prstGeom>
          <a:solidFill>
            <a:srgbClr val="1CB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CBE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5031906A-2BDE-794D-8845-648FD0C957DE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10456333" y="6520873"/>
            <a:ext cx="1735667" cy="338848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kern="1200" baseline="0">
                <a:solidFill>
                  <a:schemeClr val="accent3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C776790-84E3-4229-A14A-2F947970CF11}" type="slidenum">
              <a:rPr lang="en-US" altLang="en-US" sz="1400" smtClean="0">
                <a:ea typeface="ＭＳ Ｐゴシック" panose="020B0600070205080204" pitchFamily="34" charset="-128"/>
              </a:rPr>
              <a:pPr>
                <a:defRPr/>
              </a:pPr>
              <a:t>‹#›</a:t>
            </a:fld>
            <a:endParaRPr lang="en-US" altLang="en-US" sz="1400" dirty="0">
              <a:ea typeface="ＭＳ Ｐゴシック" panose="020B0600070205080204" pitchFamily="34" charset="-128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07" y="954088"/>
            <a:ext cx="87788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43822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ingle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3200" y="116776"/>
            <a:ext cx="11785600" cy="655121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baseline="0" dirty="0">
                <a:solidFill>
                  <a:schemeClr val="tx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2400" y="6572816"/>
            <a:ext cx="609600" cy="285184"/>
          </a:xfrm>
          <a:prstGeom prst="rect">
            <a:avLst/>
          </a:prstGeom>
        </p:spPr>
        <p:txBody>
          <a:bodyPr vert="horz" wrap="none" lIns="91440" tIns="45720" rIns="18288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FC05232-35A8-4326-93FE-F3CEDCE7F9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3546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5638800"/>
            <a:ext cx="8331200" cy="304800"/>
          </a:xfrm>
        </p:spPr>
        <p:txBody>
          <a:bodyPr>
            <a:noAutofit/>
          </a:bodyPr>
          <a:lstStyle>
            <a:lvl1pPr>
              <a:def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caption style</a:t>
            </a:r>
          </a:p>
        </p:txBody>
      </p:sp>
    </p:spTree>
    <p:extLst>
      <p:ext uri="{BB962C8B-B14F-4D97-AF65-F5344CB8AC3E}">
        <p14:creationId xmlns:p14="http://schemas.microsoft.com/office/powerpoint/2010/main" val="3519328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double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153774" y="104694"/>
            <a:ext cx="11884455" cy="1192478"/>
          </a:xfrm>
          <a:prstGeom prst="roundRect">
            <a:avLst>
              <a:gd name="adj" fmla="val 87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Lucida Sans" pitchFamily="34" charset="0"/>
              <a:ea typeface="+mn-ea"/>
              <a:cs typeface="Lucida Sans" pitchFamily="34" charset="0"/>
            </a:endParaRPr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209551" y="152359"/>
            <a:ext cx="11772900" cy="1081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 b="1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2400" y="6572816"/>
            <a:ext cx="609600" cy="285184"/>
          </a:xfrm>
          <a:prstGeom prst="rect">
            <a:avLst/>
          </a:prstGeom>
        </p:spPr>
        <p:txBody>
          <a:bodyPr vert="horz" wrap="none" lIns="91440" tIns="45720" rIns="18288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FC05232-35A8-4326-93FE-F3CEDCE7F9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1996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03200" y="116776"/>
            <a:ext cx="11785600" cy="655121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baseline="0" dirty="0">
                <a:solidFill>
                  <a:schemeClr val="tx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2400" y="6572816"/>
            <a:ext cx="609600" cy="285184"/>
          </a:xfrm>
          <a:prstGeom prst="rect">
            <a:avLst/>
          </a:prstGeom>
        </p:spPr>
        <p:txBody>
          <a:bodyPr vert="horz" wrap="none" lIns="91440" tIns="45720" rIns="18288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FC05232-35A8-4326-93FE-F3CEDCE7F9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18244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914400" y="1219200"/>
            <a:ext cx="10464800" cy="1676400"/>
          </a:xfrm>
        </p:spPr>
        <p:txBody>
          <a:bodyPr>
            <a:noAutofit/>
          </a:bodyPr>
          <a:lstStyle>
            <a:lvl1pPr>
              <a:defRPr sz="600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914400" y="3581400"/>
            <a:ext cx="103632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7C9F0DD-DE44-4C0F-BAA9-073480B3DA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4A596-66D5-44EE-890F-57ABDBC65F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839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DDE78-109E-4DD9-9B02-D194BE82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EE617-2857-42A3-87F1-785807C9C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C78E4-3A2B-41C0-9FDC-0CB4B38EB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3EF1D-C81A-4FAB-9620-334DA9BB1CBC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DC853-AF7A-4A05-820E-81E6197A7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4565B-12BA-4656-8C8F-C89C48B8F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9CCC9-BEB9-4165-8C9D-EF8484BE9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17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561D4-3C9A-43F9-8E22-D08BCFF24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31B9EA-A9AF-4CCD-A223-F9991D197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FE4C4-C442-425F-A52B-8F72B2FB63AE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1BD220-B476-4AEA-8151-477894D2B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732A10-D75E-4DDD-A490-31C08604F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89095-1E07-42D2-A28A-7C25A7A86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724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D8C7D-E1C1-C444-A4AD-D9E5BED3F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F65F9-5FC2-0D4B-A652-2CA3EDA34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935B56-4AAD-4045-BD88-B7EE4CBFAE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1F6B4A-7637-7342-98D7-9D031937F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9B7B7-6EE9-E24C-BF66-426809B0F16F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1D8739-FDB7-0046-BA7B-4F5BCE0F2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014FBA-E4AD-9E41-B57E-CB6FC079D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ED41-0FA6-6748-AEAC-D855BB2A8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75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B43C39-F916-034B-879E-597D49D8A849}"/>
              </a:ext>
            </a:extLst>
          </p:cNvPr>
          <p:cNvSpPr/>
          <p:nvPr userDrawn="1"/>
        </p:nvSpPr>
        <p:spPr>
          <a:xfrm flipH="1">
            <a:off x="-3" y="190501"/>
            <a:ext cx="2572512" cy="1393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FDFDED-6FE8-5D45-9C0E-DC5B1B2B41EE}"/>
              </a:ext>
            </a:extLst>
          </p:cNvPr>
          <p:cNvSpPr/>
          <p:nvPr userDrawn="1"/>
        </p:nvSpPr>
        <p:spPr>
          <a:xfrm flipH="1">
            <a:off x="2748552" y="190501"/>
            <a:ext cx="9443448" cy="1393825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CBE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2AAAA1-43AE-A543-8BC2-2F9DEE538C55}"/>
              </a:ext>
            </a:extLst>
          </p:cNvPr>
          <p:cNvSpPr/>
          <p:nvPr userDrawn="1"/>
        </p:nvSpPr>
        <p:spPr>
          <a:xfrm flipH="1" flipV="1">
            <a:off x="2597113" y="190501"/>
            <a:ext cx="137584" cy="1393825"/>
          </a:xfrm>
          <a:prstGeom prst="rect">
            <a:avLst/>
          </a:prstGeom>
          <a:solidFill>
            <a:srgbClr val="1CB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CBE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AF7BD9-6949-AA4E-928E-93BA8D34A1D3}"/>
              </a:ext>
            </a:extLst>
          </p:cNvPr>
          <p:cNvSpPr/>
          <p:nvPr userDrawn="1"/>
        </p:nvSpPr>
        <p:spPr>
          <a:xfrm>
            <a:off x="0" y="1766889"/>
            <a:ext cx="12192000" cy="4352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3CDD654-50DF-F041-9357-4074EF80FB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9433" y="2066925"/>
            <a:ext cx="10483851" cy="1881028"/>
          </a:xfrm>
        </p:spPr>
        <p:txBody>
          <a:bodyPr/>
          <a:lstStyle>
            <a:lvl1pPr marL="338138" indent="-271463">
              <a:spcBef>
                <a:spcPts val="0"/>
              </a:spcBef>
              <a:spcAft>
                <a:spcPts val="600"/>
              </a:spcAft>
              <a:buSzPct val="85000"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27063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85000"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-2921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85000"/>
              <a:defRPr sz="22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201738" indent="-2762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85000"/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490663" indent="-2762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85000"/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C9331837-BA8A-EB4F-A08D-B632BC7EF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961" y="365126"/>
            <a:ext cx="8497647" cy="100647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5031906A-2BDE-794D-8845-648FD0C957DE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10456333" y="6520873"/>
            <a:ext cx="1735667" cy="338848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kern="1200" baseline="0">
                <a:solidFill>
                  <a:schemeClr val="accent3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C776790-84E3-4229-A14A-2F947970CF11}" type="slidenum">
              <a:rPr lang="en-US" altLang="en-US" sz="1400" smtClean="0">
                <a:ea typeface="ＭＳ Ｐゴシック" panose="020B0600070205080204" pitchFamily="34" charset="-128"/>
              </a:rPr>
              <a:pPr>
                <a:defRPr/>
              </a:pPr>
              <a:t>‹#›</a:t>
            </a:fld>
            <a:endParaRPr lang="en-US" altLang="en-US" sz="1400" dirty="0">
              <a:ea typeface="ＭＳ Ｐゴシック" panose="020B0600070205080204" pitchFamily="34" charset="-128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91" y="288925"/>
            <a:ext cx="847725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6224588"/>
            <a:ext cx="765175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946536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B43C39-F916-034B-879E-597D49D8A849}"/>
              </a:ext>
            </a:extLst>
          </p:cNvPr>
          <p:cNvSpPr/>
          <p:nvPr userDrawn="1"/>
        </p:nvSpPr>
        <p:spPr>
          <a:xfrm flipH="1">
            <a:off x="-1" y="190501"/>
            <a:ext cx="2610967" cy="1393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FDFDED-6FE8-5D45-9C0E-DC5B1B2B41EE}"/>
              </a:ext>
            </a:extLst>
          </p:cNvPr>
          <p:cNvSpPr/>
          <p:nvPr userDrawn="1"/>
        </p:nvSpPr>
        <p:spPr>
          <a:xfrm flipH="1">
            <a:off x="2748551" y="190501"/>
            <a:ext cx="9443444" cy="1393825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CBEC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AF7BD9-6949-AA4E-928E-93BA8D34A1D3}"/>
              </a:ext>
            </a:extLst>
          </p:cNvPr>
          <p:cNvSpPr/>
          <p:nvPr userDrawn="1"/>
        </p:nvSpPr>
        <p:spPr>
          <a:xfrm>
            <a:off x="0" y="1766889"/>
            <a:ext cx="12192000" cy="47021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C9331837-BA8A-EB4F-A08D-B632BC7EF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9843" y="365126"/>
            <a:ext cx="8631936" cy="100647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B3CDD654-50DF-F041-9357-4074EF80FB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9433" y="2066925"/>
            <a:ext cx="10483851" cy="1881028"/>
          </a:xfrm>
        </p:spPr>
        <p:txBody>
          <a:bodyPr/>
          <a:lstStyle>
            <a:lvl1pPr marL="338138" indent="-271463">
              <a:spcBef>
                <a:spcPts val="0"/>
              </a:spcBef>
              <a:spcAft>
                <a:spcPts val="600"/>
              </a:spcAft>
              <a:buSzPct val="85000"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27063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85000"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-2921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85000"/>
              <a:defRPr sz="22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201738" indent="-2762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85000"/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490663" indent="-2762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85000"/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2AAAA1-43AE-A543-8BC2-2F9DEE538C55}"/>
              </a:ext>
            </a:extLst>
          </p:cNvPr>
          <p:cNvSpPr/>
          <p:nvPr userDrawn="1"/>
        </p:nvSpPr>
        <p:spPr>
          <a:xfrm flipH="1" flipV="1">
            <a:off x="2610968" y="190501"/>
            <a:ext cx="137584" cy="1393825"/>
          </a:xfrm>
          <a:prstGeom prst="rect">
            <a:avLst/>
          </a:prstGeom>
          <a:solidFill>
            <a:srgbClr val="1CB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CBE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5031906A-2BDE-794D-8845-648FD0C957DE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10456333" y="6520873"/>
            <a:ext cx="1735667" cy="338848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kern="1200" baseline="0">
                <a:solidFill>
                  <a:schemeClr val="accent3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C776790-84E3-4229-A14A-2F947970CF11}" type="slidenum">
              <a:rPr lang="en-US" altLang="en-US" sz="1400" smtClean="0">
                <a:ea typeface="ＭＳ Ｐゴシック" panose="020B0600070205080204" pitchFamily="34" charset="-128"/>
              </a:rPr>
              <a:pPr>
                <a:defRPr/>
              </a:pPr>
              <a:t>‹#›</a:t>
            </a:fld>
            <a:endParaRPr lang="en-US" altLang="en-US" sz="1400" dirty="0">
              <a:ea typeface="ＭＳ Ｐゴシック" panose="020B0600070205080204" pitchFamily="34" charset="-128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20" y="288925"/>
            <a:ext cx="847725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49341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CCD494-CF97-5E4F-B83F-CC20377934B4}"/>
              </a:ext>
            </a:extLst>
          </p:cNvPr>
          <p:cNvSpPr/>
          <p:nvPr userDrawn="1"/>
        </p:nvSpPr>
        <p:spPr>
          <a:xfrm>
            <a:off x="1325034" y="682625"/>
            <a:ext cx="10866967" cy="120650"/>
          </a:xfrm>
          <a:prstGeom prst="rect">
            <a:avLst/>
          </a:prstGeom>
          <a:solidFill>
            <a:srgbClr val="1CB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A922A5-DC53-3241-AF40-3A71C9A6DCBA}"/>
              </a:ext>
            </a:extLst>
          </p:cNvPr>
          <p:cNvSpPr/>
          <p:nvPr userDrawn="1"/>
        </p:nvSpPr>
        <p:spPr>
          <a:xfrm>
            <a:off x="0" y="1055110"/>
            <a:ext cx="12192000" cy="54657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000973E2-F083-3D44-9352-75818E0AE7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05312" y="114051"/>
            <a:ext cx="8981376" cy="553998"/>
          </a:xfrm>
        </p:spPr>
        <p:txBody>
          <a:bodyPr/>
          <a:lstStyle>
            <a:lvl1pPr marL="57150" indent="0" algn="ctr">
              <a:buFontTx/>
              <a:buNone/>
              <a:defRPr sz="3600" b="0" i="0" baseline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228600" indent="0" algn="ctr">
              <a:buFontTx/>
              <a:buNone/>
              <a:defRPr sz="2800" b="0" i="0" baseline="0">
                <a:solidFill>
                  <a:schemeClr val="tx2"/>
                </a:solidFill>
                <a:latin typeface="Helvetica Neue LT Std 87 Heavy " panose="020B0606030502030204" pitchFamily="34" charset="77"/>
              </a:defRPr>
            </a:lvl2pPr>
            <a:lvl3pPr marL="458787" indent="0" algn="ctr">
              <a:buFontTx/>
              <a:buNone/>
              <a:defRPr sz="2800" b="0" i="0" baseline="0">
                <a:solidFill>
                  <a:schemeClr val="tx2"/>
                </a:solidFill>
                <a:latin typeface="Helvetica Neue LT Std 87 Heavy " panose="020B0606030502030204" pitchFamily="34" charset="77"/>
              </a:defRPr>
            </a:lvl3pPr>
            <a:lvl4pPr marL="688975" indent="0" algn="ctr">
              <a:buFontTx/>
              <a:buNone/>
              <a:defRPr sz="2800" b="0" i="0" baseline="0">
                <a:solidFill>
                  <a:schemeClr val="tx2"/>
                </a:solidFill>
                <a:latin typeface="Helvetica Neue LT Std 87 Heavy " panose="020B0606030502030204" pitchFamily="34" charset="77"/>
              </a:defRPr>
            </a:lvl4pPr>
            <a:lvl5pPr marL="923925" indent="0" algn="ctr">
              <a:buFontTx/>
              <a:buNone/>
              <a:defRPr sz="2800" b="0" i="0" baseline="0">
                <a:solidFill>
                  <a:schemeClr val="tx2"/>
                </a:solidFill>
                <a:latin typeface="Helvetica Neue LT Std 87 Heavy " panose="020B0606030502030204" pitchFamily="34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B3CDD654-50DF-F041-9357-4074EF80FB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9433" y="1590937"/>
            <a:ext cx="10483851" cy="1881028"/>
          </a:xfrm>
        </p:spPr>
        <p:txBody>
          <a:bodyPr/>
          <a:lstStyle>
            <a:lvl1pPr marL="338138" indent="-271463">
              <a:spcBef>
                <a:spcPts val="0"/>
              </a:spcBef>
              <a:spcAft>
                <a:spcPts val="600"/>
              </a:spcAft>
              <a:buSzPct val="85000"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27063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85000"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-2921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85000"/>
              <a:defRPr sz="22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201738" indent="-2762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85000"/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490663" indent="-2762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85000"/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5031906A-2BDE-794D-8845-648FD0C957DE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10456333" y="6520873"/>
            <a:ext cx="1735667" cy="338848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kern="1200" baseline="0">
                <a:solidFill>
                  <a:schemeClr val="accent3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C776790-84E3-4229-A14A-2F947970CF11}" type="slidenum">
              <a:rPr lang="en-US" altLang="en-US" sz="1400" smtClean="0">
                <a:ea typeface="ＭＳ Ｐゴシック" panose="020B0600070205080204" pitchFamily="34" charset="-128"/>
              </a:rPr>
              <a:pPr>
                <a:defRPr/>
              </a:pPr>
              <a:t>‹#›</a:t>
            </a:fld>
            <a:endParaRPr lang="en-US" altLang="en-US" sz="1400" dirty="0">
              <a:ea typeface="ＭＳ Ｐゴシック" panose="020B0600070205080204" pitchFamily="34" charset="-128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13"/>
          <a:stretch>
            <a:fillRect/>
          </a:stretch>
        </p:blipFill>
        <p:spPr bwMode="auto">
          <a:xfrm>
            <a:off x="294746" y="168275"/>
            <a:ext cx="674687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76193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CCD494-CF97-5E4F-B83F-CC20377934B4}"/>
              </a:ext>
            </a:extLst>
          </p:cNvPr>
          <p:cNvSpPr/>
          <p:nvPr userDrawn="1"/>
        </p:nvSpPr>
        <p:spPr>
          <a:xfrm>
            <a:off x="1325034" y="1250474"/>
            <a:ext cx="10866967" cy="120650"/>
          </a:xfrm>
          <a:prstGeom prst="rect">
            <a:avLst/>
          </a:prstGeom>
          <a:solidFill>
            <a:srgbClr val="1CB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A922A5-DC53-3241-AF40-3A71C9A6DCBA}"/>
              </a:ext>
            </a:extLst>
          </p:cNvPr>
          <p:cNvSpPr/>
          <p:nvPr userDrawn="1"/>
        </p:nvSpPr>
        <p:spPr>
          <a:xfrm>
            <a:off x="0" y="1536193"/>
            <a:ext cx="12192000" cy="49328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B3CDD654-50DF-F041-9357-4074EF80FB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9433" y="2041873"/>
            <a:ext cx="10483851" cy="1881028"/>
          </a:xfrm>
        </p:spPr>
        <p:txBody>
          <a:bodyPr/>
          <a:lstStyle>
            <a:lvl1pPr marL="338138" indent="-271463">
              <a:spcBef>
                <a:spcPts val="0"/>
              </a:spcBef>
              <a:spcAft>
                <a:spcPts val="600"/>
              </a:spcAft>
              <a:buSzPct val="85000"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27063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85000"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-2921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85000"/>
              <a:defRPr sz="22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201738" indent="-2762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85000"/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490663" indent="-2762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85000"/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00973E2-F083-3D44-9352-75818E0AE7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05312" y="114049"/>
            <a:ext cx="8981376" cy="553998"/>
          </a:xfrm>
        </p:spPr>
        <p:txBody>
          <a:bodyPr/>
          <a:lstStyle>
            <a:lvl1pPr marL="57150" indent="0" algn="ctr">
              <a:buFontTx/>
              <a:buNone/>
              <a:defRPr sz="3600" b="0" i="0" baseline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228600" indent="0" algn="ctr">
              <a:buFontTx/>
              <a:buNone/>
              <a:defRPr sz="2800" b="0" i="0" baseline="0">
                <a:solidFill>
                  <a:schemeClr val="tx2"/>
                </a:solidFill>
                <a:latin typeface="Helvetica Neue LT Std 87 Heavy " panose="020B0606030502030204" pitchFamily="34" charset="77"/>
              </a:defRPr>
            </a:lvl2pPr>
            <a:lvl3pPr marL="458787" indent="0" algn="ctr">
              <a:buFontTx/>
              <a:buNone/>
              <a:defRPr sz="2800" b="0" i="0" baseline="0">
                <a:solidFill>
                  <a:schemeClr val="tx2"/>
                </a:solidFill>
                <a:latin typeface="Helvetica Neue LT Std 87 Heavy " panose="020B0606030502030204" pitchFamily="34" charset="77"/>
              </a:defRPr>
            </a:lvl3pPr>
            <a:lvl4pPr marL="688975" indent="0" algn="ctr">
              <a:buFontTx/>
              <a:buNone/>
              <a:defRPr sz="2800" b="0" i="0" baseline="0">
                <a:solidFill>
                  <a:schemeClr val="tx2"/>
                </a:solidFill>
                <a:latin typeface="Helvetica Neue LT Std 87 Heavy " panose="020B0606030502030204" pitchFamily="34" charset="77"/>
              </a:defRPr>
            </a:lvl4pPr>
            <a:lvl5pPr marL="923925" indent="0" algn="ctr">
              <a:buFontTx/>
              <a:buNone/>
              <a:defRPr sz="2800" b="0" i="0" baseline="0">
                <a:solidFill>
                  <a:schemeClr val="tx2"/>
                </a:solidFill>
                <a:latin typeface="Helvetica Neue LT Std 87 Heavy " panose="020B0606030502030204" pitchFamily="34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031906A-2BDE-794D-8845-648FD0C957DE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10456333" y="6520873"/>
            <a:ext cx="1735667" cy="338848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kern="1200" baseline="0">
                <a:solidFill>
                  <a:schemeClr val="accent3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C776790-84E3-4229-A14A-2F947970CF11}" type="slidenum">
              <a:rPr lang="en-US" altLang="en-US" sz="1400" smtClean="0">
                <a:ea typeface="ＭＳ Ｐゴシック" panose="020B0600070205080204" pitchFamily="34" charset="-128"/>
              </a:rPr>
              <a:pPr>
                <a:defRPr/>
              </a:pPr>
              <a:t>‹#›</a:t>
            </a:fld>
            <a:endParaRPr lang="en-US" altLang="en-US" sz="1400" dirty="0">
              <a:ea typeface="ＭＳ Ｐゴシック" panose="020B0600070205080204" pitchFamily="34" charset="-128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13"/>
          <a:stretch>
            <a:fillRect/>
          </a:stretch>
        </p:blipFill>
        <p:spPr bwMode="auto">
          <a:xfrm>
            <a:off x="294746" y="168275"/>
            <a:ext cx="674687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50921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gradFill rotWithShape="1">
          <a:gsLst>
            <a:gs pos="0">
              <a:srgbClr val="FFFFFF"/>
            </a:gs>
            <a:gs pos="34000">
              <a:srgbClr val="5E6A71"/>
            </a:gs>
            <a:gs pos="100000">
              <a:srgbClr val="363737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05FD03D-D9EE-5647-9553-69E9300849C3}"/>
              </a:ext>
            </a:extLst>
          </p:cNvPr>
          <p:cNvSpPr/>
          <p:nvPr userDrawn="1"/>
        </p:nvSpPr>
        <p:spPr>
          <a:xfrm>
            <a:off x="8467" y="236538"/>
            <a:ext cx="4186767" cy="6388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CBE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61EB79-92ED-F544-911C-EC03CF72FF44}"/>
              </a:ext>
            </a:extLst>
          </p:cNvPr>
          <p:cNvSpPr/>
          <p:nvPr userDrawn="1"/>
        </p:nvSpPr>
        <p:spPr>
          <a:xfrm flipH="1" flipV="1">
            <a:off x="4195234" y="236538"/>
            <a:ext cx="156633" cy="6388100"/>
          </a:xfrm>
          <a:prstGeom prst="rect">
            <a:avLst/>
          </a:prstGeom>
          <a:solidFill>
            <a:srgbClr val="1CB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CBE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252465" y="2151010"/>
            <a:ext cx="6269377" cy="110799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lnSpc>
                <a:spcPct val="100000"/>
              </a:lnSpc>
              <a:defRPr sz="3600" b="0" i="0" cap="all" baseline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252465" y="3764471"/>
            <a:ext cx="6269377" cy="36933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baseline="0">
                <a:solidFill>
                  <a:srgbClr val="1CBEC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0BBF23E-D13A-194A-B87E-9B24A2651DD4}"/>
              </a:ext>
            </a:extLst>
          </p:cNvPr>
          <p:cNvSpPr/>
          <p:nvPr userDrawn="1"/>
        </p:nvSpPr>
        <p:spPr>
          <a:xfrm>
            <a:off x="663872" y="1185080"/>
            <a:ext cx="2875958" cy="2875958"/>
          </a:xfrm>
          <a:prstGeom prst="ellipse">
            <a:avLst/>
          </a:prstGeom>
          <a:solidFill>
            <a:schemeClr val="tx1"/>
          </a:solidFill>
          <a:ln w="1270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05B7AF4-82E8-1E4A-9FA5-B66E28C54D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3872" y="2192171"/>
            <a:ext cx="2875957" cy="984885"/>
          </a:xfrm>
        </p:spPr>
        <p:txBody>
          <a:bodyPr/>
          <a:lstStyle>
            <a:lvl1pPr marL="57150" indent="0" algn="ctr">
              <a:spcBef>
                <a:spcPts val="0"/>
              </a:spcBef>
              <a:buFontTx/>
              <a:buNone/>
              <a:defRPr sz="3200" b="1" i="0" baseline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5031906A-2BDE-794D-8845-648FD0C957DE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10456333" y="6520873"/>
            <a:ext cx="1735667" cy="338848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kern="1200" baseline="0">
                <a:solidFill>
                  <a:schemeClr val="accent3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C776790-84E3-4229-A14A-2F947970CF11}" type="slidenum">
              <a:rPr lang="en-US" altLang="en-US" sz="1400" smtClean="0">
                <a:ea typeface="ＭＳ Ｐゴシック" panose="020B0600070205080204" pitchFamily="34" charset="-128"/>
              </a:rPr>
              <a:pPr>
                <a:defRPr/>
              </a:pPr>
              <a:t>‹#›</a:t>
            </a:fld>
            <a:endParaRPr lang="en-US" altLang="en-US" sz="1400" dirty="0">
              <a:ea typeface="ＭＳ Ｐゴシック" panose="020B0600070205080204" pitchFamily="34" charset="-128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907" y="5132388"/>
            <a:ext cx="877887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97318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gradFill rotWithShape="1">
          <a:gsLst>
            <a:gs pos="0">
              <a:srgbClr val="FFFFFF"/>
            </a:gs>
            <a:gs pos="34000">
              <a:srgbClr val="5E6A71"/>
            </a:gs>
            <a:gs pos="100000">
              <a:srgbClr val="363737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05FD03D-D9EE-5647-9553-69E9300849C3}"/>
              </a:ext>
            </a:extLst>
          </p:cNvPr>
          <p:cNvSpPr/>
          <p:nvPr userDrawn="1"/>
        </p:nvSpPr>
        <p:spPr>
          <a:xfrm>
            <a:off x="16572" y="236538"/>
            <a:ext cx="3515155" cy="6388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CBE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61EB79-92ED-F544-911C-EC03CF72FF44}"/>
              </a:ext>
            </a:extLst>
          </p:cNvPr>
          <p:cNvSpPr/>
          <p:nvPr userDrawn="1"/>
        </p:nvSpPr>
        <p:spPr>
          <a:xfrm flipH="1" flipV="1">
            <a:off x="3524674" y="236538"/>
            <a:ext cx="156633" cy="6388100"/>
          </a:xfrm>
          <a:prstGeom prst="rect">
            <a:avLst/>
          </a:prstGeom>
          <a:solidFill>
            <a:srgbClr val="1CB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CBE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652211" y="2151010"/>
            <a:ext cx="6869631" cy="110799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lnSpc>
                <a:spcPct val="100000"/>
              </a:lnSpc>
              <a:defRPr sz="3600" b="0" i="0" cap="all" baseline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652211" y="3764471"/>
            <a:ext cx="6869631" cy="36933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baseline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BBF23E-D13A-194A-B87E-9B24A2651DD4}"/>
              </a:ext>
            </a:extLst>
          </p:cNvPr>
          <p:cNvSpPr/>
          <p:nvPr userDrawn="1"/>
        </p:nvSpPr>
        <p:spPr>
          <a:xfrm>
            <a:off x="531790" y="1380700"/>
            <a:ext cx="2484718" cy="2484718"/>
          </a:xfrm>
          <a:prstGeom prst="ellipse">
            <a:avLst/>
          </a:prstGeom>
          <a:solidFill>
            <a:schemeClr val="tx1"/>
          </a:solidFill>
          <a:ln w="1270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05B7AF4-82E8-1E4A-9FA5-B66E28C54D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6064" y="2248225"/>
            <a:ext cx="1959957" cy="861774"/>
          </a:xfrm>
        </p:spPr>
        <p:txBody>
          <a:bodyPr/>
          <a:lstStyle>
            <a:lvl1pPr marL="57150" indent="0" algn="ctr">
              <a:spcBef>
                <a:spcPts val="0"/>
              </a:spcBef>
              <a:buFontTx/>
              <a:buNone/>
              <a:defRPr sz="2800" b="1" i="0" baseline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5031906A-2BDE-794D-8845-648FD0C957DE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10456333" y="6520873"/>
            <a:ext cx="1735667" cy="338848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kern="1200" baseline="0">
                <a:solidFill>
                  <a:schemeClr val="accent3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C776790-84E3-4229-A14A-2F947970CF11}" type="slidenum">
              <a:rPr lang="en-US" altLang="en-US" sz="1400" smtClean="0">
                <a:ea typeface="ＭＳ Ｐゴシック" panose="020B0600070205080204" pitchFamily="34" charset="-128"/>
              </a:rPr>
              <a:pPr>
                <a:defRPr/>
              </a:pPr>
              <a:t>‹#›</a:t>
            </a:fld>
            <a:endParaRPr lang="en-US" altLang="en-US" sz="1400" dirty="0">
              <a:ea typeface="ＭＳ Ｐゴシック" panose="020B0600070205080204" pitchFamily="34" charset="-128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206" y="5132388"/>
            <a:ext cx="877887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76154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969906D-BC20-DE4D-BAFB-E184664AD52E}"/>
              </a:ext>
            </a:extLst>
          </p:cNvPr>
          <p:cNvSpPr/>
          <p:nvPr userDrawn="1"/>
        </p:nvSpPr>
        <p:spPr>
          <a:xfrm>
            <a:off x="1325034" y="682625"/>
            <a:ext cx="10866967" cy="120650"/>
          </a:xfrm>
          <a:prstGeom prst="rect">
            <a:avLst/>
          </a:prstGeom>
          <a:solidFill>
            <a:srgbClr val="1CB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804B29-93D3-4D43-9845-F5E21509C4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35591" y="114051"/>
            <a:ext cx="9120819" cy="553998"/>
          </a:xfrm>
        </p:spPr>
        <p:txBody>
          <a:bodyPr/>
          <a:lstStyle>
            <a:lvl1pPr marL="57150" indent="0" algn="ctr">
              <a:buFontTx/>
              <a:buNone/>
              <a:defRPr sz="3600" b="0" i="0" baseline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228600" indent="0" algn="ctr">
              <a:buFontTx/>
              <a:buNone/>
              <a:defRPr sz="2800" b="0" i="0" baseline="0">
                <a:solidFill>
                  <a:schemeClr val="tx2"/>
                </a:solidFill>
                <a:latin typeface="Helvetica Neue LT Std 87 Heavy " panose="020B0606030502030204" pitchFamily="34" charset="77"/>
              </a:defRPr>
            </a:lvl2pPr>
            <a:lvl3pPr marL="458787" indent="0" algn="ctr">
              <a:buFontTx/>
              <a:buNone/>
              <a:defRPr sz="2800" b="0" i="0" baseline="0">
                <a:solidFill>
                  <a:schemeClr val="tx2"/>
                </a:solidFill>
                <a:latin typeface="Helvetica Neue LT Std 87 Heavy " panose="020B0606030502030204" pitchFamily="34" charset="77"/>
              </a:defRPr>
            </a:lvl3pPr>
            <a:lvl4pPr marL="688975" indent="0" algn="ctr">
              <a:buFontTx/>
              <a:buNone/>
              <a:defRPr sz="2800" b="0" i="0" baseline="0">
                <a:solidFill>
                  <a:schemeClr val="tx2"/>
                </a:solidFill>
                <a:latin typeface="Helvetica Neue LT Std 87 Heavy " panose="020B0606030502030204" pitchFamily="34" charset="77"/>
              </a:defRPr>
            </a:lvl4pPr>
            <a:lvl5pPr marL="923925" indent="0" algn="ctr">
              <a:buFontTx/>
              <a:buNone/>
              <a:defRPr sz="2800" b="0" i="0" baseline="0">
                <a:solidFill>
                  <a:schemeClr val="tx2"/>
                </a:solidFill>
                <a:latin typeface="Helvetica Neue LT Std 87 Heavy " panose="020B0606030502030204" pitchFamily="34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31906A-2BDE-794D-8845-648FD0C957DE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10456333" y="6520873"/>
            <a:ext cx="1735667" cy="338848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kern="1200" baseline="0">
                <a:solidFill>
                  <a:schemeClr val="accent3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C776790-84E3-4229-A14A-2F947970CF11}" type="slidenum">
              <a:rPr lang="en-US" altLang="en-US" sz="1400" smtClean="0">
                <a:ea typeface="ＭＳ Ｐゴシック" panose="020B0600070205080204" pitchFamily="34" charset="-128"/>
              </a:rPr>
              <a:pPr>
                <a:defRPr/>
              </a:pPr>
              <a:t>‹#›</a:t>
            </a:fld>
            <a:endParaRPr lang="en-US" altLang="en-US" sz="1400" dirty="0">
              <a:ea typeface="ＭＳ Ｐゴシック" panose="020B0600070205080204" pitchFamily="34" charset="-128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13"/>
          <a:stretch>
            <a:fillRect/>
          </a:stretch>
        </p:blipFill>
        <p:spPr bwMode="auto">
          <a:xfrm>
            <a:off x="423574" y="169471"/>
            <a:ext cx="674687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70596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5BB207-CB75-AA4B-8A17-F8FBB597A02E}"/>
              </a:ext>
            </a:extLst>
          </p:cNvPr>
          <p:cNvSpPr/>
          <p:nvPr userDrawn="1"/>
        </p:nvSpPr>
        <p:spPr>
          <a:xfrm>
            <a:off x="8467" y="2251076"/>
            <a:ext cx="1517651" cy="23717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CBE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0E83FF-15D8-204A-979A-2E4DCB74C0A2}"/>
              </a:ext>
            </a:extLst>
          </p:cNvPr>
          <p:cNvSpPr/>
          <p:nvPr userDrawn="1"/>
        </p:nvSpPr>
        <p:spPr>
          <a:xfrm flipH="1" flipV="1">
            <a:off x="1526117" y="2251076"/>
            <a:ext cx="150283" cy="2371725"/>
          </a:xfrm>
          <a:prstGeom prst="rect">
            <a:avLst/>
          </a:prstGeom>
          <a:solidFill>
            <a:srgbClr val="1CB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CBEC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31906A-2BDE-794D-8845-648FD0C957DE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10456333" y="6520873"/>
            <a:ext cx="1735667" cy="338848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kern="1200" baseline="0">
                <a:solidFill>
                  <a:schemeClr val="accent3">
                    <a:lumMod val="60000"/>
                    <a:lumOff val="40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C776790-84E3-4229-A14A-2F947970CF11}" type="slidenum">
              <a:rPr lang="en-US" altLang="en-US" sz="1400" smtClean="0">
                <a:ea typeface="ＭＳ Ｐゴシック" panose="020B0600070205080204" pitchFamily="34" charset="-128"/>
              </a:rPr>
              <a:pPr>
                <a:defRPr/>
              </a:pPr>
              <a:t>‹#›</a:t>
            </a:fld>
            <a:endParaRPr lang="en-US" altLang="en-US" sz="1400" dirty="0">
              <a:ea typeface="ＭＳ Ｐゴシック" panose="020B0600070205080204" pitchFamily="34" charset="-128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26" y="2860785"/>
            <a:ext cx="834133" cy="115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882C267-E388-EB4D-B0C5-894F222A74A9}"/>
              </a:ext>
            </a:extLst>
          </p:cNvPr>
          <p:cNvSpPr/>
          <p:nvPr userDrawn="1"/>
        </p:nvSpPr>
        <p:spPr>
          <a:xfrm>
            <a:off x="4954588" y="2295525"/>
            <a:ext cx="2282825" cy="2282825"/>
          </a:xfrm>
          <a:prstGeom prst="ellipse">
            <a:avLst/>
          </a:prstGeom>
          <a:solidFill>
            <a:schemeClr val="tx1"/>
          </a:solidFill>
          <a:ln w="127000">
            <a:solidFill>
              <a:srgbClr val="C1D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0" i="0" u="none" strike="noStrike" kern="1200" cap="none" spc="0" normalizeH="0" baseline="0" noProof="0" dirty="0">
                <a:ln>
                  <a:noFill/>
                </a:ln>
                <a:solidFill>
                  <a:srgbClr val="5E6A71"/>
                </a:solidFill>
                <a:effectLst/>
                <a:uLnTx/>
                <a:uFillTx/>
                <a:latin typeface="Helvetica Neue LT Std 87 Heavy " panose="020B0606030502030204" pitchFamily="34" charset="77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1796228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668867" y="1573213"/>
            <a:ext cx="10792884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 Click to edit Master text styles</a:t>
            </a:r>
          </a:p>
          <a:p>
            <a:pPr lvl="1"/>
            <a:r>
              <a:rPr lang="en-US" altLang="en-US" dirty="0"/>
              <a:t> Second level</a:t>
            </a:r>
          </a:p>
          <a:p>
            <a:pPr lvl="2"/>
            <a:r>
              <a:rPr lang="en-US" altLang="en-US" dirty="0"/>
              <a:t> Third level</a:t>
            </a:r>
          </a:p>
          <a:p>
            <a:pPr lvl="3"/>
            <a:r>
              <a:rPr lang="en-US" altLang="en-US" dirty="0"/>
              <a:t> Fourth level</a:t>
            </a:r>
          </a:p>
          <a:p>
            <a:pPr lvl="4"/>
            <a:r>
              <a:rPr lang="en-US" altLang="en-US" dirty="0"/>
              <a:t> Fifth level</a:t>
            </a:r>
          </a:p>
        </p:txBody>
      </p:sp>
    </p:spTree>
    <p:extLst>
      <p:ext uri="{BB962C8B-B14F-4D97-AF65-F5344CB8AC3E}">
        <p14:creationId xmlns:p14="http://schemas.microsoft.com/office/powerpoint/2010/main" val="40964099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transition/>
  <p:hf sldNum="0"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 Neue LT Std 87 Heavy " panose="020B0606030502030204" pitchFamily="34" charset="77"/>
          <a:ea typeface="ＭＳ Ｐゴシック" pitchFamily="-110" charset="-128"/>
          <a:cs typeface="ＭＳ Ｐゴシック" pitchFamily="-110" charset="-128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 Neue LT Std 87 Heavy " panose="020B0606030502030204" pitchFamily="34" charset="77"/>
          <a:ea typeface="ＭＳ Ｐゴシック" pitchFamily="-110" charset="-128"/>
          <a:cs typeface="ＭＳ Ｐゴシック" pitchFamily="-110" charset="-128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 Neue LT Std 87 Heavy " panose="020B0606030502030204" pitchFamily="34" charset="77"/>
          <a:ea typeface="ＭＳ Ｐゴシック" pitchFamily="-110" charset="-128"/>
          <a:cs typeface="ＭＳ Ｐゴシック" pitchFamily="-110" charset="-128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 Neue LT Std 87 Heavy " panose="020B0606030502030204" pitchFamily="34" charset="77"/>
          <a:ea typeface="ＭＳ Ｐゴシック" pitchFamily="-110" charset="-128"/>
          <a:cs typeface="ＭＳ Ｐゴシック" pitchFamily="-110" charset="-128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 Neue LT Std 87 Heavy " panose="020B0606030502030204" pitchFamily="34" charset="77"/>
          <a:ea typeface="ＭＳ Ｐゴシック" pitchFamily="-110" charset="-128"/>
          <a:cs typeface="ＭＳ Ｐゴシック" pitchFamily="-110" charset="-128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227013" indent="-169863" algn="l" rtl="0" eaLnBrk="1" fontAlgn="base" hangingPunct="1">
        <a:spcBef>
          <a:spcPct val="25000"/>
        </a:spcBef>
        <a:spcAft>
          <a:spcPct val="0"/>
        </a:spcAft>
        <a:buClr>
          <a:srgbClr val="0079C1"/>
        </a:buClr>
        <a:buSzPct val="100000"/>
        <a:buFont typeface="Wingdings" panose="05000000000000000000" pitchFamily="2" charset="2"/>
        <a:buChar char="§"/>
        <a:defRPr lang="en-US" sz="2400" dirty="0">
          <a:solidFill>
            <a:srgbClr val="4F5152"/>
          </a:solidFill>
          <a:latin typeface="Helvetica Neue" panose="02000503000000020004" pitchFamily="2" charset="0"/>
          <a:ea typeface="ＭＳ Ｐゴシック" pitchFamily="-110" charset="-128"/>
          <a:cs typeface="ＭＳ Ｐゴシック" pitchFamily="-110" charset="-128"/>
        </a:defRPr>
      </a:lvl1pPr>
      <a:lvl2pPr marL="398463" indent="-169863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rgbClr val="0079C1"/>
        </a:buClr>
        <a:buSzPct val="100000"/>
        <a:buFont typeface="Wingdings" panose="05000000000000000000" pitchFamily="2" charset="2"/>
        <a:buChar char="§"/>
        <a:defRPr lang="en-US" sz="2400" dirty="0">
          <a:solidFill>
            <a:srgbClr val="004990"/>
          </a:solidFill>
          <a:latin typeface="Helvetica Neue" panose="02000503000000020004" pitchFamily="2" charset="0"/>
          <a:ea typeface="ＭＳ Ｐゴシック" pitchFamily="-110" charset="-128"/>
        </a:defRPr>
      </a:lvl2pPr>
      <a:lvl3pPr marL="628650" indent="-169863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rgbClr val="0079C1"/>
        </a:buClr>
        <a:buSzPct val="100000"/>
        <a:buFont typeface="Wingdings" panose="05000000000000000000" pitchFamily="2" charset="2"/>
        <a:buChar char="§"/>
        <a:defRPr lang="en-US" sz="2400" dirty="0">
          <a:solidFill>
            <a:srgbClr val="0079C1"/>
          </a:solidFill>
          <a:latin typeface="Helvetica Neue" panose="02000503000000020004" pitchFamily="2" charset="0"/>
          <a:ea typeface="ＭＳ Ｐゴシック" pitchFamily="-110" charset="-128"/>
        </a:defRPr>
      </a:lvl3pPr>
      <a:lvl4pPr marL="919163" indent="-230188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rgbClr val="0079C1"/>
        </a:buClr>
        <a:buSzPct val="100000"/>
        <a:buFont typeface="Wingdings" panose="05000000000000000000" pitchFamily="2" charset="2"/>
        <a:buChar char="§"/>
        <a:defRPr lang="en-US" sz="2400" dirty="0">
          <a:solidFill>
            <a:srgbClr val="685BC7"/>
          </a:solidFill>
          <a:latin typeface="Helvetica Neue" panose="02000503000000020004" pitchFamily="2" charset="0"/>
          <a:ea typeface="ＭＳ Ｐゴシック" pitchFamily="-110" charset="-128"/>
        </a:defRPr>
      </a:lvl4pPr>
      <a:lvl5pPr marL="1087438" indent="-163513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rgbClr val="0079C1"/>
        </a:buClr>
        <a:buSzPct val="100000"/>
        <a:buFont typeface="Wingdings" panose="05000000000000000000" pitchFamily="2" charset="2"/>
        <a:buChar char="§"/>
        <a:defRPr lang="en-US" sz="2400" dirty="0">
          <a:solidFill>
            <a:srgbClr val="5E6A71"/>
          </a:solidFill>
          <a:latin typeface="Helvetica Neue" panose="02000503000000020004" pitchFamily="2" charset="0"/>
          <a:ea typeface="ＭＳ Ｐゴシック" pitchFamily="-110" charset="-128"/>
        </a:defRPr>
      </a:lvl5pPr>
      <a:lvl6pPr marL="1141413" indent="22225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1598613" indent="22225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2055813" indent="22225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2513013" indent="222250" algn="l" rtl="0" eaLnBrk="1" fontAlgn="base" hangingPunct="1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smallplanetsupply.com/learning-center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September 15, 2020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627085" y="2695127"/>
            <a:ext cx="9405257" cy="508892"/>
          </a:xfrm>
        </p:spPr>
        <p:txBody>
          <a:bodyPr/>
          <a:lstStyle/>
          <a:p>
            <a:r>
              <a:rPr lang="en-US" dirty="0" smtClean="0"/>
              <a:t>Central HPWH Work Group- AWHI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6982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Technology Innovation Model (TIM)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793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Parallel Development Paths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67613" y="1190097"/>
            <a:ext cx="11812563" cy="1098511"/>
            <a:chOff x="167613" y="1190097"/>
            <a:chExt cx="11812563" cy="1098511"/>
          </a:xfrm>
        </p:grpSpPr>
        <p:sp>
          <p:nvSpPr>
            <p:cNvPr id="20" name="Freeform 19"/>
            <p:cNvSpPr/>
            <p:nvPr/>
          </p:nvSpPr>
          <p:spPr>
            <a:xfrm>
              <a:off x="3167235" y="1295103"/>
              <a:ext cx="1467785" cy="863276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>
              <a:solidFill>
                <a:schemeClr val="tx1">
                  <a:lumMod val="8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3240" tIns="18669" rIns="385902" bIns="18669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67613" y="1190097"/>
              <a:ext cx="11812563" cy="1098511"/>
              <a:chOff x="167613" y="1190097"/>
              <a:chExt cx="11812563" cy="1098511"/>
            </a:xfrm>
          </p:grpSpPr>
          <p:sp>
            <p:nvSpPr>
              <p:cNvPr id="19" name="Freeform 18"/>
              <p:cNvSpPr/>
              <p:nvPr/>
            </p:nvSpPr>
            <p:spPr>
              <a:xfrm>
                <a:off x="1593876" y="1293722"/>
                <a:ext cx="1573359" cy="863276"/>
              </a:xfrm>
              <a:prstGeom prst="rect">
                <a:avLst/>
              </a:prstGeom>
              <a:solidFill>
                <a:schemeClr val="tx1">
                  <a:lumMod val="85000"/>
                </a:schemeClr>
              </a:solidFill>
              <a:ln>
                <a:solidFill>
                  <a:schemeClr val="tx1">
                    <a:lumMod val="85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23240" tIns="18669" rIns="385902" bIns="18669" numCol="1" spcCol="1270" anchor="ctr" anchorCtr="0"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600" kern="1200">
                  <a:latin typeface="Segoe UI Semibold" panose="020B0702040204020203" pitchFamily="34" charset="0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21" name="Freeform 20"/>
              <p:cNvSpPr/>
              <p:nvPr/>
            </p:nvSpPr>
            <p:spPr>
              <a:xfrm>
                <a:off x="4454014" y="1295103"/>
                <a:ext cx="1665739" cy="863276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>
                <a:solidFill>
                  <a:schemeClr val="tx1">
                    <a:lumMod val="85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1440" tIns="18669" rIns="91440" bIns="18669" numCol="1" spcCol="1270" anchor="ctr" anchorCtr="0"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kern="1200" dirty="0">
                    <a:solidFill>
                      <a:schemeClr val="accent6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Semibold" panose="020B0702040204020203" pitchFamily="34" charset="0"/>
                  </a:rPr>
                  <a:t>Code Development Research</a:t>
                </a:r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6119753" y="1295103"/>
                <a:ext cx="1484733" cy="863276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>
                <a:solidFill>
                  <a:schemeClr val="tx1">
                    <a:lumMod val="85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1440" tIns="18669" rIns="182880" bIns="18669" numCol="1" spcCol="1270" anchor="ctr" anchorCtr="0"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kern="1200" dirty="0">
                    <a:solidFill>
                      <a:schemeClr val="accent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Prescriptive Path</a:t>
                </a:r>
              </a:p>
            </p:txBody>
          </p:sp>
          <p:sp>
            <p:nvSpPr>
              <p:cNvPr id="23" name="Freeform 22"/>
              <p:cNvSpPr/>
              <p:nvPr/>
            </p:nvSpPr>
            <p:spPr>
              <a:xfrm>
                <a:off x="7597575" y="1295103"/>
                <a:ext cx="1640866" cy="863276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>
                <a:solidFill>
                  <a:schemeClr val="tx1">
                    <a:lumMod val="85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1440" tIns="18669" rIns="91440" bIns="18669" numCol="1" spcCol="1270" anchor="ctr" anchorCtr="0"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kern="1200" dirty="0">
                    <a:solidFill>
                      <a:schemeClr val="accent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Modeling Path</a:t>
                </a:r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9210864" y="1295103"/>
                <a:ext cx="1363090" cy="863276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>
                <a:solidFill>
                  <a:schemeClr val="tx1">
                    <a:lumMod val="85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23240" tIns="18669" rIns="385902" bIns="18669" numCol="1" spcCol="1270" anchor="ctr" anchorCtr="0"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kern="1200" dirty="0">
                    <a:solidFill>
                      <a:schemeClr val="accent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Title 24</a:t>
                </a:r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10418631" y="1190097"/>
                <a:ext cx="1561545" cy="1074767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18669" rIns="0" bIns="18669" numCol="1" spcCol="1270" anchor="ctr" anchorCtr="0"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800" b="1" kern="1200" dirty="0">
                    <a:solidFill>
                      <a:schemeClr val="bg1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Code Adoption</a:t>
                </a:r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167613" y="1213846"/>
                <a:ext cx="1828800" cy="1074762"/>
              </a:xfrm>
              <a:prstGeom prst="homePlate">
                <a:avLst/>
              </a:prstGeom>
              <a:solidFill>
                <a:schemeClr val="tx1">
                  <a:lumMod val="65000"/>
                </a:schemeClr>
              </a:solidFill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24003" rIns="91440" bIns="24003" numCol="1" spcCol="1270" anchor="ctr" anchorCtr="0"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800" kern="1200" dirty="0">
                    <a:latin typeface="Segoe UI Semibold" panose="020B0702040204020203" pitchFamily="34" charset="0"/>
                    <a:ea typeface="Segoe UI Black" panose="020B0A02040204020203" pitchFamily="34" charset="0"/>
                    <a:cs typeface="Segoe UI Semibold" panose="020B0702040204020203" pitchFamily="34" charset="0"/>
                  </a:rPr>
                  <a:t>Policy Development</a:t>
                </a: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167613" y="2164729"/>
            <a:ext cx="11805499" cy="4633762"/>
            <a:chOff x="167613" y="2164729"/>
            <a:chExt cx="11805499" cy="4633762"/>
          </a:xfrm>
        </p:grpSpPr>
        <p:grpSp>
          <p:nvGrpSpPr>
            <p:cNvPr id="6" name="Group 5"/>
            <p:cNvGrpSpPr/>
            <p:nvPr/>
          </p:nvGrpSpPr>
          <p:grpSpPr>
            <a:xfrm>
              <a:off x="167613" y="4429655"/>
              <a:ext cx="11805499" cy="2368836"/>
              <a:chOff x="167613" y="4429655"/>
              <a:chExt cx="11805499" cy="2368836"/>
            </a:xfrm>
          </p:grpSpPr>
          <p:sp>
            <p:nvSpPr>
              <p:cNvPr id="70" name="Rectangle 69"/>
              <p:cNvSpPr/>
              <p:nvPr/>
            </p:nvSpPr>
            <p:spPr>
              <a:xfrm>
                <a:off x="1563007" y="5868237"/>
                <a:ext cx="1640866" cy="77145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88181" tIns="20003" rIns="348176" bIns="20003" numCol="1" spcCol="1270" anchor="ctr" anchorCtr="0">
                <a:noAutofit/>
              </a:bodyPr>
              <a:lstStyle/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kern="1200" dirty="0"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</a:t>
                </a: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3167235" y="5868237"/>
                <a:ext cx="1321173" cy="77145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2880" tIns="20003" rIns="182880" bIns="20003" numCol="1" spcCol="1270" anchor="ctr" anchorCtr="0">
                <a:noAutofit/>
              </a:bodyPr>
              <a:lstStyle/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kern="1200" dirty="0">
                    <a:solidFill>
                      <a:schemeClr val="accent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Program Goals</a:t>
                </a: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6119752" y="4586542"/>
                <a:ext cx="1470257" cy="2060882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1440" tIns="20003" rIns="91440" bIns="20003" numCol="1" spcCol="1270" anchor="ctr" anchorCtr="0">
                <a:noAutofit/>
              </a:bodyPr>
              <a:lstStyle/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kern="1200" dirty="0">
                    <a:solidFill>
                      <a:schemeClr val="accent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Best Practice Guides</a:t>
                </a: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7597575" y="5868237"/>
                <a:ext cx="1634902" cy="7714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1440" tIns="20003" rIns="91440" bIns="20003" numCol="1" spcCol="1270" anchor="ctr" anchorCtr="0">
                <a:noAutofit/>
              </a:bodyPr>
              <a:lstStyle/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kern="1200" dirty="0">
                    <a:solidFill>
                      <a:schemeClr val="accent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Program Design</a:t>
                </a: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9210863" y="5868237"/>
                <a:ext cx="1376907" cy="7714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1440" tIns="20003" rIns="91440" bIns="20003" numCol="1" spcCol="1270" anchor="ctr" anchorCtr="0">
                <a:noAutofit/>
              </a:bodyPr>
              <a:lstStyle/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kern="1200" dirty="0">
                    <a:solidFill>
                      <a:schemeClr val="accent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Pilot Programs</a:t>
                </a: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10418631" y="5723723"/>
                <a:ext cx="1554480" cy="1074768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2880" tIns="21336" rIns="182880" bIns="21336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kern="1200" dirty="0">
                    <a:solidFill>
                      <a:schemeClr val="bg1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Programs Deployed</a:t>
                </a:r>
              </a:p>
            </p:txBody>
          </p:sp>
          <p:sp>
            <p:nvSpPr>
              <p:cNvPr id="69" name="Freeform 68"/>
              <p:cNvSpPr/>
              <p:nvPr/>
            </p:nvSpPr>
            <p:spPr>
              <a:xfrm>
                <a:off x="171985" y="5693756"/>
                <a:ext cx="1828800" cy="1074768"/>
              </a:xfrm>
              <a:custGeom>
                <a:avLst/>
                <a:gdLst>
                  <a:gd name="connsiteX0" fmla="*/ 0 w 1725239"/>
                  <a:gd name="connsiteY0" fmla="*/ 0 h 815687"/>
                  <a:gd name="connsiteX1" fmla="*/ 1317396 w 1725239"/>
                  <a:gd name="connsiteY1" fmla="*/ 0 h 815687"/>
                  <a:gd name="connsiteX2" fmla="*/ 1725239 w 1725239"/>
                  <a:gd name="connsiteY2" fmla="*/ 407844 h 815687"/>
                  <a:gd name="connsiteX3" fmla="*/ 1317396 w 1725239"/>
                  <a:gd name="connsiteY3" fmla="*/ 815687 h 815687"/>
                  <a:gd name="connsiteX4" fmla="*/ 0 w 1725239"/>
                  <a:gd name="connsiteY4" fmla="*/ 815687 h 815687"/>
                  <a:gd name="connsiteX5" fmla="*/ 0 w 1725239"/>
                  <a:gd name="connsiteY5" fmla="*/ 0 h 8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25239" h="815687">
                    <a:moveTo>
                      <a:pt x="0" y="0"/>
                    </a:moveTo>
                    <a:lnTo>
                      <a:pt x="1317396" y="0"/>
                    </a:lnTo>
                    <a:lnTo>
                      <a:pt x="1725239" y="407844"/>
                    </a:lnTo>
                    <a:lnTo>
                      <a:pt x="1317396" y="815687"/>
                    </a:lnTo>
                    <a:lnTo>
                      <a:pt x="0" y="81568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0008" tIns="20003" rIns="223925" bIns="20003" numCol="1" spcCol="1270" anchor="ctr" anchorCtr="0">
                <a:noAutofit/>
              </a:bodyPr>
              <a:lstStyle/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kern="1200" dirty="0"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Utility Program Development</a:t>
                </a: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1658463" y="4578439"/>
                <a:ext cx="1605185" cy="771456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1440" tIns="20003" rIns="91440" bIns="20003" numCol="1" spcCol="1270" anchor="ctr" anchorCtr="0">
                <a:noAutofit/>
              </a:bodyPr>
              <a:lstStyle/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b="1" kern="1200" dirty="0">
                    <a:solidFill>
                      <a:schemeClr val="accent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   Outreach</a:t>
                </a: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3168838" y="4586544"/>
                <a:ext cx="1513418" cy="763351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88181" tIns="20003" rIns="348176" bIns="20003" numCol="1" spcCol="1270" anchor="ctr" anchorCtr="0">
                <a:noAutofit/>
              </a:bodyPr>
              <a:lstStyle/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b="1" kern="1200" dirty="0">
                    <a:solidFill>
                      <a:schemeClr val="accent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Case Studies</a:t>
                </a: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4518168" y="4586542"/>
                <a:ext cx="1603188" cy="2060880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88181" tIns="20003" rIns="348176" bIns="20003" numCol="1" spcCol="1270" anchor="ctr" anchorCtr="0">
                <a:noAutofit/>
              </a:bodyPr>
              <a:lstStyle/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b="1" kern="1200" dirty="0">
                    <a:solidFill>
                      <a:schemeClr val="accent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Pilot Projects</a:t>
                </a: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7597575" y="4586544"/>
                <a:ext cx="1634903" cy="771456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88181" tIns="20003" rIns="348176" bIns="20003" numCol="1" spcCol="1270" anchor="ctr" anchorCtr="0">
                <a:noAutofit/>
              </a:bodyPr>
              <a:lstStyle/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b="1" kern="1200" dirty="0">
                    <a:solidFill>
                      <a:schemeClr val="accent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Training Modules</a:t>
                </a: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9240044" y="4578814"/>
                <a:ext cx="1349330" cy="78925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88181" tIns="20003" rIns="348176" bIns="20003" numCol="1" spcCol="1270" anchor="ctr" anchorCtr="0">
                <a:noAutofit/>
              </a:bodyPr>
              <a:lstStyle/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500" kern="1200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10418632" y="4437385"/>
                <a:ext cx="1554480" cy="1074768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20003" rIns="0" bIns="20003" numCol="1" spcCol="1270" anchor="ctr" anchorCtr="0">
                <a:noAutofit/>
              </a:bodyPr>
              <a:lstStyle/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kern="1200" dirty="0">
                    <a:solidFill>
                      <a:schemeClr val="bg1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Manufacturer</a:t>
                </a:r>
                <a:r>
                  <a:rPr lang="en-US" sz="1600" kern="1200" dirty="0">
                    <a:solidFill>
                      <a:schemeClr val="bg1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Support Docs</a:t>
                </a:r>
              </a:p>
            </p:txBody>
          </p:sp>
          <p:sp>
            <p:nvSpPr>
              <p:cNvPr id="53" name="Freeform 52"/>
              <p:cNvSpPr/>
              <p:nvPr/>
            </p:nvSpPr>
            <p:spPr>
              <a:xfrm>
                <a:off x="167613" y="4429655"/>
                <a:ext cx="1828800" cy="1074768"/>
              </a:xfrm>
              <a:custGeom>
                <a:avLst/>
                <a:gdLst>
                  <a:gd name="connsiteX0" fmla="*/ 0 w 1725239"/>
                  <a:gd name="connsiteY0" fmla="*/ 0 h 827482"/>
                  <a:gd name="connsiteX1" fmla="*/ 1311498 w 1725239"/>
                  <a:gd name="connsiteY1" fmla="*/ 0 h 827482"/>
                  <a:gd name="connsiteX2" fmla="*/ 1725239 w 1725239"/>
                  <a:gd name="connsiteY2" fmla="*/ 413741 h 827482"/>
                  <a:gd name="connsiteX3" fmla="*/ 1311498 w 1725239"/>
                  <a:gd name="connsiteY3" fmla="*/ 827482 h 827482"/>
                  <a:gd name="connsiteX4" fmla="*/ 0 w 1725239"/>
                  <a:gd name="connsiteY4" fmla="*/ 827482 h 827482"/>
                  <a:gd name="connsiteX5" fmla="*/ 0 w 1725239"/>
                  <a:gd name="connsiteY5" fmla="*/ 0 h 827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25239" h="827482">
                    <a:moveTo>
                      <a:pt x="0" y="0"/>
                    </a:moveTo>
                    <a:lnTo>
                      <a:pt x="1311498" y="0"/>
                    </a:lnTo>
                    <a:lnTo>
                      <a:pt x="1725239" y="413741"/>
                    </a:lnTo>
                    <a:lnTo>
                      <a:pt x="1311498" y="827482"/>
                    </a:lnTo>
                    <a:lnTo>
                      <a:pt x="0" y="8274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0008" tIns="20003" rIns="226873" bIns="20003" numCol="1" spcCol="1270" anchor="ctr" anchorCtr="0">
                <a:noAutofit/>
              </a:bodyPr>
              <a:lstStyle/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500" kern="1200" dirty="0"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Market Deployment Support</a:t>
                </a:r>
              </a:p>
            </p:txBody>
          </p:sp>
        </p:grpSp>
        <p:cxnSp>
          <p:nvCxnSpPr>
            <p:cNvPr id="4" name="Curved Connector 3"/>
            <p:cNvCxnSpPr>
              <a:stCxn id="73" idx="3"/>
            </p:cNvCxnSpPr>
            <p:nvPr/>
          </p:nvCxnSpPr>
          <p:spPr>
            <a:xfrm flipV="1">
              <a:off x="7590009" y="2164729"/>
              <a:ext cx="2544372" cy="3452254"/>
            </a:xfrm>
            <a:prstGeom prst="bentConnector2">
              <a:avLst/>
            </a:prstGeom>
            <a:ln w="155575">
              <a:solidFill>
                <a:srgbClr val="C0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114300" y="2099145"/>
            <a:ext cx="11952514" cy="2402794"/>
            <a:chOff x="114300" y="2099145"/>
            <a:chExt cx="11952514" cy="2402794"/>
          </a:xfrm>
        </p:grpSpPr>
        <p:cxnSp>
          <p:nvCxnSpPr>
            <p:cNvPr id="33" name="Curved Connector 32"/>
            <p:cNvCxnSpPr>
              <a:stCxn id="15" idx="0"/>
              <a:endCxn id="23" idx="2"/>
            </p:cNvCxnSpPr>
            <p:nvPr/>
          </p:nvCxnSpPr>
          <p:spPr>
            <a:xfrm rot="5400000" flipH="1" flipV="1">
              <a:off x="8061589" y="2514799"/>
              <a:ext cx="712839" cy="12700"/>
            </a:xfrm>
            <a:prstGeom prst="curvedConnector3">
              <a:avLst/>
            </a:prstGeom>
            <a:ln w="155575">
              <a:solidFill>
                <a:srgbClr val="C0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urved Connector 71"/>
            <p:cNvCxnSpPr/>
            <p:nvPr/>
          </p:nvCxnSpPr>
          <p:spPr>
            <a:xfrm rot="5400000" flipH="1" flipV="1">
              <a:off x="4658213" y="2449215"/>
              <a:ext cx="712839" cy="12700"/>
            </a:xfrm>
            <a:prstGeom prst="curvedConnector3">
              <a:avLst/>
            </a:prstGeom>
            <a:ln w="155575">
              <a:solidFill>
                <a:srgbClr val="C0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urved Connector 76"/>
            <p:cNvCxnSpPr/>
            <p:nvPr/>
          </p:nvCxnSpPr>
          <p:spPr>
            <a:xfrm rot="16200000" flipH="1" flipV="1">
              <a:off x="4658213" y="4103723"/>
              <a:ext cx="712839" cy="12700"/>
            </a:xfrm>
            <a:prstGeom prst="curvedConnector3">
              <a:avLst>
                <a:gd name="adj1" fmla="val 70361"/>
              </a:avLst>
            </a:prstGeom>
            <a:ln w="155575">
              <a:solidFill>
                <a:srgbClr val="C0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urved Connector 82"/>
            <p:cNvCxnSpPr/>
            <p:nvPr/>
          </p:nvCxnSpPr>
          <p:spPr>
            <a:xfrm rot="16200000" flipH="1" flipV="1">
              <a:off x="6505698" y="4139169"/>
              <a:ext cx="712839" cy="12700"/>
            </a:xfrm>
            <a:prstGeom prst="curvedConnector3">
              <a:avLst>
                <a:gd name="adj1" fmla="val 45927"/>
              </a:avLst>
            </a:prstGeom>
            <a:ln w="155575">
              <a:solidFill>
                <a:srgbClr val="C0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/>
            <p:nvPr/>
          </p:nvCxnSpPr>
          <p:spPr>
            <a:xfrm rot="10800000" flipV="1">
              <a:off x="7257148" y="3753653"/>
              <a:ext cx="894961" cy="748286"/>
            </a:xfrm>
            <a:prstGeom prst="bentConnector3">
              <a:avLst>
                <a:gd name="adj1" fmla="val 100220"/>
              </a:avLst>
            </a:prstGeom>
            <a:ln w="155575">
              <a:solidFill>
                <a:srgbClr val="C0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114300" y="2553089"/>
              <a:ext cx="11952514" cy="1375458"/>
              <a:chOff x="114300" y="2553089"/>
              <a:chExt cx="11952514" cy="1375458"/>
            </a:xfrm>
          </p:grpSpPr>
          <p:sp>
            <p:nvSpPr>
              <p:cNvPr id="16" name="Freeform 15"/>
              <p:cNvSpPr/>
              <p:nvPr/>
            </p:nvSpPr>
            <p:spPr>
              <a:xfrm>
                <a:off x="9074355" y="2871218"/>
                <a:ext cx="1640866" cy="85865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29274" tIns="21336" rIns="386602" bIns="21336" numCol="1" spcCol="1270" anchor="ctr" anchorCtr="0"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600" kern="1200"/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114300" y="2553089"/>
                <a:ext cx="11952514" cy="1375458"/>
              </a:xfrm>
              <a:prstGeom prst="roundRect">
                <a:avLst/>
              </a:prstGeom>
              <a:noFill/>
              <a:ln w="114300">
                <a:solidFill>
                  <a:srgbClr val="FFC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1572484" y="2871216"/>
                <a:ext cx="1725422" cy="85865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57200" tIns="21336" rIns="182880" bIns="21336" numCol="1" spcCol="1270" anchor="ctr" anchorCtr="0"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kern="1200" dirty="0">
                    <a:solidFill>
                      <a:schemeClr val="accent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  Feasibility Study</a:t>
                </a:r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3167236" y="2871216"/>
                <a:ext cx="1640866" cy="858654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2880" tIns="21336" rIns="365760" bIns="21336" numCol="1" spcCol="1270" anchor="ctr" anchorCtr="0"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kern="1200" dirty="0">
                    <a:solidFill>
                      <a:schemeClr val="accent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Application Testing</a:t>
                </a:r>
              </a:p>
            </p:txBody>
          </p:sp>
          <p:sp>
            <p:nvSpPr>
              <p:cNvPr id="17" name="Freeform 16"/>
              <p:cNvSpPr/>
              <p:nvPr/>
            </p:nvSpPr>
            <p:spPr>
              <a:xfrm>
                <a:off x="10426331" y="2717742"/>
                <a:ext cx="1554480" cy="1074767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21336" rIns="0" bIns="21336" numCol="1" spcCol="1270" anchor="ctr" anchorCtr="0"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kern="1200" dirty="0">
                    <a:solidFill>
                      <a:schemeClr val="bg1">
                        <a:lumMod val="5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Manufacturer Packaged Systems</a:t>
                </a:r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169468" y="2750258"/>
                <a:ext cx="1828800" cy="1074767"/>
              </a:xfrm>
              <a:prstGeom prst="homePlat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2009" tIns="24003" rIns="212931" bIns="24003" numCol="1" spcCol="1270" anchor="ctr" anchorCtr="0"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800" kern="1200" dirty="0"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Technology</a:t>
                </a:r>
                <a:r>
                  <a:rPr lang="en-US" sz="1600" kern="1200" dirty="0"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 Innovation Model</a:t>
                </a:r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6123729" y="2871217"/>
                <a:ext cx="1476779" cy="858654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29274" tIns="21336" rIns="386602" bIns="21336" numCol="1" spcCol="1270" anchor="ctr" anchorCtr="0"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kern="1200" dirty="0">
                    <a:solidFill>
                      <a:schemeClr val="accent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M&amp;V</a:t>
                </a:r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7597575" y="2871218"/>
                <a:ext cx="1640866" cy="858653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46050">
                <a:solidFill>
                  <a:srgbClr val="C00000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2880" tIns="32004" rIns="91440" bIns="32004" numCol="1" spcCol="1270" anchor="ctr" anchorCtr="0"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kern="1200" dirty="0">
                    <a:solidFill>
                      <a:schemeClr val="accent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System Metrics</a:t>
                </a:r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4488408" y="2871218"/>
                <a:ext cx="1631345" cy="85865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21336" rIns="0" bIns="21336" numCol="1" spcCol="1270" anchor="ctr" anchorCtr="0"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kern="1200" dirty="0">
                    <a:solidFill>
                      <a:schemeClr val="accent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Demonstration</a:t>
                </a:r>
              </a:p>
            </p:txBody>
          </p:sp>
        </p:grpSp>
        <p:cxnSp>
          <p:nvCxnSpPr>
            <p:cNvPr id="117" name="Curved Connector 51"/>
            <p:cNvCxnSpPr/>
            <p:nvPr/>
          </p:nvCxnSpPr>
          <p:spPr>
            <a:xfrm rot="16200000" flipH="1">
              <a:off x="5634011" y="3847433"/>
              <a:ext cx="772070" cy="536942"/>
            </a:xfrm>
            <a:prstGeom prst="bentConnector3">
              <a:avLst>
                <a:gd name="adj1" fmla="val 15616"/>
              </a:avLst>
            </a:prstGeom>
            <a:ln w="155575">
              <a:solidFill>
                <a:srgbClr val="C0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04957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535591" y="60261"/>
            <a:ext cx="9120819" cy="615553"/>
          </a:xfrm>
        </p:spPr>
        <p:txBody>
          <a:bodyPr/>
          <a:lstStyle/>
          <a:p>
            <a:r>
              <a:rPr lang="en-US" sz="4000" dirty="0"/>
              <a:t>Technology Innovation Model (TIM)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99607" y="1655862"/>
            <a:ext cx="11233679" cy="1183015"/>
            <a:chOff x="399607" y="1655862"/>
            <a:chExt cx="11233679" cy="1183015"/>
          </a:xfrm>
        </p:grpSpPr>
        <p:grpSp>
          <p:nvGrpSpPr>
            <p:cNvPr id="53" name="Group 52"/>
            <p:cNvGrpSpPr/>
            <p:nvPr/>
          </p:nvGrpSpPr>
          <p:grpSpPr>
            <a:xfrm>
              <a:off x="399607" y="2107357"/>
              <a:ext cx="11233679" cy="731520"/>
              <a:chOff x="1504061" y="2317654"/>
              <a:chExt cx="10095447" cy="1005840"/>
            </a:xfrm>
            <a:solidFill>
              <a:srgbClr val="996633"/>
            </a:solidFill>
          </p:grpSpPr>
          <p:sp>
            <p:nvSpPr>
              <p:cNvPr id="27" name="Freeform 26"/>
              <p:cNvSpPr/>
              <p:nvPr/>
            </p:nvSpPr>
            <p:spPr>
              <a:xfrm>
                <a:off x="1504061" y="2317654"/>
                <a:ext cx="1459856" cy="1005840"/>
              </a:xfrm>
              <a:custGeom>
                <a:avLst/>
                <a:gdLst>
                  <a:gd name="connsiteX0" fmla="*/ 0 w 1020320"/>
                  <a:gd name="connsiteY0" fmla="*/ 0 h 710406"/>
                  <a:gd name="connsiteX1" fmla="*/ 1020320 w 1020320"/>
                  <a:gd name="connsiteY1" fmla="*/ 0 h 710406"/>
                  <a:gd name="connsiteX2" fmla="*/ 1020320 w 1020320"/>
                  <a:gd name="connsiteY2" fmla="*/ 710406 h 710406"/>
                  <a:gd name="connsiteX3" fmla="*/ 0 w 1020320"/>
                  <a:gd name="connsiteY3" fmla="*/ 710406 h 710406"/>
                  <a:gd name="connsiteX4" fmla="*/ 0 w 1020320"/>
                  <a:gd name="connsiteY4" fmla="*/ 0 h 710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0320" h="710406">
                    <a:moveTo>
                      <a:pt x="0" y="0"/>
                    </a:moveTo>
                    <a:lnTo>
                      <a:pt x="1020320" y="0"/>
                    </a:lnTo>
                    <a:lnTo>
                      <a:pt x="1020320" y="710406"/>
                    </a:lnTo>
                    <a:lnTo>
                      <a:pt x="0" y="7104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101346" rIns="0" bIns="101346" numCol="1" spcCol="1270" anchor="ctr" anchorCtr="0">
                <a:noAutofit/>
              </a:bodyPr>
              <a:lstStyle/>
              <a:p>
                <a:pPr lvl="0" algn="ctr" defTabSz="1689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kern="1200" dirty="0">
                    <a:solidFill>
                      <a:schemeClr val="accent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Manufacturer</a:t>
                </a:r>
              </a:p>
              <a:p>
                <a:pPr lvl="0" algn="ctr" defTabSz="1689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dirty="0">
                    <a:solidFill>
                      <a:schemeClr val="accent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Engagement</a:t>
                </a:r>
                <a:endParaRPr lang="en-US" kern="1200" dirty="0">
                  <a:solidFill>
                    <a:schemeClr val="accent6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2979761" y="2317654"/>
                <a:ext cx="1418898" cy="1005840"/>
              </a:xfrm>
              <a:custGeom>
                <a:avLst/>
                <a:gdLst>
                  <a:gd name="connsiteX0" fmla="*/ 0 w 1776015"/>
                  <a:gd name="connsiteY0" fmla="*/ 0 h 710406"/>
                  <a:gd name="connsiteX1" fmla="*/ 1776015 w 1776015"/>
                  <a:gd name="connsiteY1" fmla="*/ 0 h 710406"/>
                  <a:gd name="connsiteX2" fmla="*/ 1776015 w 1776015"/>
                  <a:gd name="connsiteY2" fmla="*/ 710406 h 710406"/>
                  <a:gd name="connsiteX3" fmla="*/ 0 w 1776015"/>
                  <a:gd name="connsiteY3" fmla="*/ 710406 h 710406"/>
                  <a:gd name="connsiteX4" fmla="*/ 0 w 1776015"/>
                  <a:gd name="connsiteY4" fmla="*/ 0 h 710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6015" h="710406">
                    <a:moveTo>
                      <a:pt x="0" y="0"/>
                    </a:moveTo>
                    <a:lnTo>
                      <a:pt x="1776015" y="0"/>
                    </a:lnTo>
                    <a:lnTo>
                      <a:pt x="1776015" y="710406"/>
                    </a:lnTo>
                    <a:lnTo>
                      <a:pt x="0" y="7104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b="1" kern="1200" dirty="0">
                    <a:solidFill>
                      <a:schemeClr val="accent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Outreach</a:t>
                </a:r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4398662" y="2317654"/>
                <a:ext cx="1700733" cy="1005840"/>
              </a:xfrm>
              <a:custGeom>
                <a:avLst/>
                <a:gdLst>
                  <a:gd name="connsiteX0" fmla="*/ 0 w 1776015"/>
                  <a:gd name="connsiteY0" fmla="*/ 0 h 710406"/>
                  <a:gd name="connsiteX1" fmla="*/ 1776015 w 1776015"/>
                  <a:gd name="connsiteY1" fmla="*/ 0 h 710406"/>
                  <a:gd name="connsiteX2" fmla="*/ 1776015 w 1776015"/>
                  <a:gd name="connsiteY2" fmla="*/ 710406 h 710406"/>
                  <a:gd name="connsiteX3" fmla="*/ 0 w 1776015"/>
                  <a:gd name="connsiteY3" fmla="*/ 710406 h 710406"/>
                  <a:gd name="connsiteX4" fmla="*/ 0 w 1776015"/>
                  <a:gd name="connsiteY4" fmla="*/ 0 h 710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6015" h="710406">
                    <a:moveTo>
                      <a:pt x="0" y="0"/>
                    </a:moveTo>
                    <a:lnTo>
                      <a:pt x="1776015" y="0"/>
                    </a:lnTo>
                    <a:lnTo>
                      <a:pt x="1776015" y="710406"/>
                    </a:lnTo>
                    <a:lnTo>
                      <a:pt x="0" y="7104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b="1" kern="1200" dirty="0">
                    <a:solidFill>
                      <a:schemeClr val="accent6"/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Development Assistance</a:t>
                </a:r>
              </a:p>
            </p:txBody>
          </p:sp>
          <p:sp>
            <p:nvSpPr>
              <p:cNvPr id="30" name="Freeform 29"/>
              <p:cNvSpPr/>
              <p:nvPr/>
            </p:nvSpPr>
            <p:spPr>
              <a:xfrm>
                <a:off x="6099396" y="2317654"/>
                <a:ext cx="2225980" cy="1005840"/>
              </a:xfrm>
              <a:custGeom>
                <a:avLst/>
                <a:gdLst>
                  <a:gd name="connsiteX0" fmla="*/ 0 w 1776015"/>
                  <a:gd name="connsiteY0" fmla="*/ 0 h 710406"/>
                  <a:gd name="connsiteX1" fmla="*/ 1776015 w 1776015"/>
                  <a:gd name="connsiteY1" fmla="*/ 0 h 710406"/>
                  <a:gd name="connsiteX2" fmla="*/ 1776015 w 1776015"/>
                  <a:gd name="connsiteY2" fmla="*/ 710406 h 710406"/>
                  <a:gd name="connsiteX3" fmla="*/ 0 w 1776015"/>
                  <a:gd name="connsiteY3" fmla="*/ 710406 h 710406"/>
                  <a:gd name="connsiteX4" fmla="*/ 0 w 1776015"/>
                  <a:gd name="connsiteY4" fmla="*/ 0 h 710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6015" h="710406">
                    <a:moveTo>
                      <a:pt x="0" y="0"/>
                    </a:moveTo>
                    <a:lnTo>
                      <a:pt x="1776015" y="0"/>
                    </a:lnTo>
                    <a:lnTo>
                      <a:pt x="1776015" y="710406"/>
                    </a:lnTo>
                    <a:lnTo>
                      <a:pt x="0" y="7104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200" b="1" kern="1200" dirty="0">
                  <a:solidFill>
                    <a:schemeClr val="accent6"/>
                  </a:solidFill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31" name="Freeform 30"/>
              <p:cNvSpPr/>
              <p:nvPr/>
            </p:nvSpPr>
            <p:spPr>
              <a:xfrm>
                <a:off x="8325375" y="2317654"/>
                <a:ext cx="1232625" cy="1005840"/>
              </a:xfrm>
              <a:custGeom>
                <a:avLst/>
                <a:gdLst>
                  <a:gd name="connsiteX0" fmla="*/ 0 w 1776015"/>
                  <a:gd name="connsiteY0" fmla="*/ 0 h 710406"/>
                  <a:gd name="connsiteX1" fmla="*/ 1776015 w 1776015"/>
                  <a:gd name="connsiteY1" fmla="*/ 0 h 710406"/>
                  <a:gd name="connsiteX2" fmla="*/ 1776015 w 1776015"/>
                  <a:gd name="connsiteY2" fmla="*/ 710406 h 710406"/>
                  <a:gd name="connsiteX3" fmla="*/ 0 w 1776015"/>
                  <a:gd name="connsiteY3" fmla="*/ 710406 h 710406"/>
                  <a:gd name="connsiteX4" fmla="*/ 0 w 1776015"/>
                  <a:gd name="connsiteY4" fmla="*/ 0 h 710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6015" h="710406">
                    <a:moveTo>
                      <a:pt x="0" y="0"/>
                    </a:moveTo>
                    <a:lnTo>
                      <a:pt x="1776015" y="0"/>
                    </a:lnTo>
                    <a:lnTo>
                      <a:pt x="1776015" y="710406"/>
                    </a:lnTo>
                    <a:lnTo>
                      <a:pt x="0" y="7104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b="1" kern="1200" dirty="0">
                    <a:solidFill>
                      <a:schemeClr val="accent6"/>
                    </a:solidFill>
                    <a:latin typeface="Segoe UI Semibold" panose="020B0702040204020203" pitchFamily="34" charset="0"/>
                    <a:ea typeface="+mn-ea"/>
                    <a:cs typeface="Segoe UI Semibold" panose="020B0702040204020203" pitchFamily="34" charset="0"/>
                  </a:rPr>
                  <a:t>Market Criteria</a:t>
                </a:r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9545133" y="2317654"/>
                <a:ext cx="2054375" cy="1005840"/>
              </a:xfrm>
              <a:custGeom>
                <a:avLst/>
                <a:gdLst>
                  <a:gd name="connsiteX0" fmla="*/ 0 w 1776015"/>
                  <a:gd name="connsiteY0" fmla="*/ 0 h 710406"/>
                  <a:gd name="connsiteX1" fmla="*/ 1776015 w 1776015"/>
                  <a:gd name="connsiteY1" fmla="*/ 0 h 710406"/>
                  <a:gd name="connsiteX2" fmla="*/ 1776015 w 1776015"/>
                  <a:gd name="connsiteY2" fmla="*/ 710406 h 710406"/>
                  <a:gd name="connsiteX3" fmla="*/ 0 w 1776015"/>
                  <a:gd name="connsiteY3" fmla="*/ 710406 h 710406"/>
                  <a:gd name="connsiteX4" fmla="*/ 0 w 1776015"/>
                  <a:gd name="connsiteY4" fmla="*/ 0 h 710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6015" h="710406">
                    <a:moveTo>
                      <a:pt x="0" y="0"/>
                    </a:moveTo>
                    <a:lnTo>
                      <a:pt x="1776015" y="0"/>
                    </a:lnTo>
                    <a:lnTo>
                      <a:pt x="1776015" y="710406"/>
                    </a:lnTo>
                    <a:lnTo>
                      <a:pt x="0" y="7104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b="1" kern="1200" dirty="0">
                    <a:solidFill>
                      <a:schemeClr val="accent6"/>
                    </a:solidFill>
                    <a:latin typeface="Segoe UI Semibold" panose="020B0702040204020203" pitchFamily="34" charset="0"/>
                    <a:ea typeface="+mn-ea"/>
                    <a:cs typeface="Segoe UI Semibold" panose="020B0702040204020203" pitchFamily="34" charset="0"/>
                  </a:rPr>
                  <a:t>Component Descriptions</a:t>
                </a:r>
              </a:p>
            </p:txBody>
          </p:sp>
        </p:grpSp>
        <p:sp>
          <p:nvSpPr>
            <p:cNvPr id="63" name="Flowchart: Off-page Connector 62"/>
            <p:cNvSpPr/>
            <p:nvPr/>
          </p:nvSpPr>
          <p:spPr>
            <a:xfrm>
              <a:off x="5116233" y="1655862"/>
              <a:ext cx="312900" cy="495687"/>
            </a:xfrm>
            <a:prstGeom prst="flowChartOffpageConnector">
              <a:avLst/>
            </a:prstGeom>
            <a:solidFill>
              <a:srgbClr val="C00000"/>
            </a:solidFill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lowchart: Off-page Connector 63"/>
            <p:cNvSpPr/>
            <p:nvPr/>
          </p:nvSpPr>
          <p:spPr>
            <a:xfrm rot="10800000">
              <a:off x="3571949" y="1694348"/>
              <a:ext cx="312900" cy="495687"/>
            </a:xfrm>
            <a:prstGeom prst="flowChartOffpageConnector">
              <a:avLst/>
            </a:prstGeom>
            <a:solidFill>
              <a:srgbClr val="C00000"/>
            </a:solidFill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99607" y="935366"/>
            <a:ext cx="11158750" cy="731520"/>
            <a:chOff x="399607" y="935366"/>
            <a:chExt cx="11158750" cy="731520"/>
          </a:xfrm>
        </p:grpSpPr>
        <p:sp>
          <p:nvSpPr>
            <p:cNvPr id="13" name="Freeform 12"/>
            <p:cNvSpPr/>
            <p:nvPr/>
          </p:nvSpPr>
          <p:spPr>
            <a:xfrm>
              <a:off x="399607" y="935366"/>
              <a:ext cx="1642081" cy="731520"/>
            </a:xfrm>
            <a:custGeom>
              <a:avLst/>
              <a:gdLst>
                <a:gd name="connsiteX0" fmla="*/ 0 w 1020320"/>
                <a:gd name="connsiteY0" fmla="*/ 0 h 710406"/>
                <a:gd name="connsiteX1" fmla="*/ 1020320 w 1020320"/>
                <a:gd name="connsiteY1" fmla="*/ 0 h 710406"/>
                <a:gd name="connsiteX2" fmla="*/ 1020320 w 1020320"/>
                <a:gd name="connsiteY2" fmla="*/ 710406 h 710406"/>
                <a:gd name="connsiteX3" fmla="*/ 0 w 1020320"/>
                <a:gd name="connsiteY3" fmla="*/ 710406 h 710406"/>
                <a:gd name="connsiteX4" fmla="*/ 0 w 1020320"/>
                <a:gd name="connsiteY4" fmla="*/ 0 h 710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0320" h="710406">
                  <a:moveTo>
                    <a:pt x="0" y="0"/>
                  </a:moveTo>
                  <a:lnTo>
                    <a:pt x="1020320" y="0"/>
                  </a:lnTo>
                  <a:lnTo>
                    <a:pt x="1020320" y="710406"/>
                  </a:lnTo>
                  <a:lnTo>
                    <a:pt x="0" y="710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2692" tIns="101346" rIns="50673" bIns="101346" numCol="1" spcCol="1270" anchor="ctr" anchorCtr="0">
              <a:noAutofit/>
            </a:bodyPr>
            <a:lstStyle/>
            <a:p>
              <a:pPr lvl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800" kern="1200" dirty="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2041691" y="935366"/>
              <a:ext cx="1578871" cy="731520"/>
            </a:xfrm>
            <a:custGeom>
              <a:avLst/>
              <a:gdLst>
                <a:gd name="connsiteX0" fmla="*/ 0 w 1776015"/>
                <a:gd name="connsiteY0" fmla="*/ 0 h 710406"/>
                <a:gd name="connsiteX1" fmla="*/ 1776015 w 1776015"/>
                <a:gd name="connsiteY1" fmla="*/ 0 h 710406"/>
                <a:gd name="connsiteX2" fmla="*/ 1776015 w 1776015"/>
                <a:gd name="connsiteY2" fmla="*/ 710406 h 710406"/>
                <a:gd name="connsiteX3" fmla="*/ 0 w 1776015"/>
                <a:gd name="connsiteY3" fmla="*/ 710406 h 710406"/>
                <a:gd name="connsiteX4" fmla="*/ 0 w 1776015"/>
                <a:gd name="connsiteY4" fmla="*/ 0 h 710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6015" h="710406">
                  <a:moveTo>
                    <a:pt x="0" y="0"/>
                  </a:moveTo>
                  <a:lnTo>
                    <a:pt x="1776015" y="0"/>
                  </a:lnTo>
                  <a:lnTo>
                    <a:pt x="1776015" y="710406"/>
                  </a:lnTo>
                  <a:lnTo>
                    <a:pt x="0" y="710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bg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b="1" kern="1200" dirty="0">
                  <a:solidFill>
                    <a:schemeClr val="tx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Feasibility</a:t>
              </a:r>
              <a:r>
                <a:rPr lang="en-US" sz="2200" kern="1200" dirty="0"/>
                <a:t> </a:t>
              </a:r>
              <a:r>
                <a:rPr lang="en-US" sz="2200" b="1" kern="1200" dirty="0">
                  <a:solidFill>
                    <a:schemeClr val="tx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Study</a:t>
              </a:r>
            </a:p>
          </p:txBody>
        </p:sp>
        <p:sp>
          <p:nvSpPr>
            <p:cNvPr id="15" name="Freeform 14"/>
            <p:cNvSpPr/>
            <p:nvPr/>
          </p:nvSpPr>
          <p:spPr>
            <a:xfrm>
              <a:off x="3620566" y="935366"/>
              <a:ext cx="1892486" cy="731520"/>
            </a:xfrm>
            <a:custGeom>
              <a:avLst/>
              <a:gdLst>
                <a:gd name="connsiteX0" fmla="*/ 0 w 1776015"/>
                <a:gd name="connsiteY0" fmla="*/ 0 h 710406"/>
                <a:gd name="connsiteX1" fmla="*/ 1776015 w 1776015"/>
                <a:gd name="connsiteY1" fmla="*/ 0 h 710406"/>
                <a:gd name="connsiteX2" fmla="*/ 1776015 w 1776015"/>
                <a:gd name="connsiteY2" fmla="*/ 710406 h 710406"/>
                <a:gd name="connsiteX3" fmla="*/ 0 w 1776015"/>
                <a:gd name="connsiteY3" fmla="*/ 710406 h 710406"/>
                <a:gd name="connsiteX4" fmla="*/ 0 w 1776015"/>
                <a:gd name="connsiteY4" fmla="*/ 0 h 710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6015" h="710406">
                  <a:moveTo>
                    <a:pt x="0" y="0"/>
                  </a:moveTo>
                  <a:lnTo>
                    <a:pt x="1776015" y="0"/>
                  </a:lnTo>
                  <a:lnTo>
                    <a:pt x="1776015" y="710406"/>
                  </a:lnTo>
                  <a:lnTo>
                    <a:pt x="0" y="710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bg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b="1" kern="1200" dirty="0">
                  <a:solidFill>
                    <a:schemeClr val="tx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Application</a:t>
              </a:r>
              <a:r>
                <a:rPr lang="en-US" sz="2200" kern="1200" dirty="0"/>
                <a:t> </a:t>
              </a:r>
              <a:r>
                <a:rPr lang="en-US" sz="2200" b="1" kern="1200" dirty="0">
                  <a:solidFill>
                    <a:schemeClr val="tx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Testing</a:t>
              </a:r>
            </a:p>
          </p:txBody>
        </p:sp>
        <p:sp>
          <p:nvSpPr>
            <p:cNvPr id="16" name="Freeform 15"/>
            <p:cNvSpPr/>
            <p:nvPr/>
          </p:nvSpPr>
          <p:spPr>
            <a:xfrm>
              <a:off x="5513053" y="935366"/>
              <a:ext cx="2476953" cy="731520"/>
            </a:xfrm>
            <a:custGeom>
              <a:avLst/>
              <a:gdLst>
                <a:gd name="connsiteX0" fmla="*/ 0 w 1776015"/>
                <a:gd name="connsiteY0" fmla="*/ 0 h 710406"/>
                <a:gd name="connsiteX1" fmla="*/ 1776015 w 1776015"/>
                <a:gd name="connsiteY1" fmla="*/ 0 h 710406"/>
                <a:gd name="connsiteX2" fmla="*/ 1776015 w 1776015"/>
                <a:gd name="connsiteY2" fmla="*/ 710406 h 710406"/>
                <a:gd name="connsiteX3" fmla="*/ 0 w 1776015"/>
                <a:gd name="connsiteY3" fmla="*/ 710406 h 710406"/>
                <a:gd name="connsiteX4" fmla="*/ 0 w 1776015"/>
                <a:gd name="connsiteY4" fmla="*/ 0 h 710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6015" h="710406">
                  <a:moveTo>
                    <a:pt x="0" y="0"/>
                  </a:moveTo>
                  <a:lnTo>
                    <a:pt x="1776015" y="0"/>
                  </a:lnTo>
                  <a:lnTo>
                    <a:pt x="1776015" y="710406"/>
                  </a:lnTo>
                  <a:lnTo>
                    <a:pt x="0" y="710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bg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b="1" kern="1200" dirty="0">
                  <a:solidFill>
                    <a:schemeClr val="tx1"/>
                  </a:solidFill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Demonstration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7990005" y="935366"/>
              <a:ext cx="1371599" cy="731520"/>
            </a:xfrm>
            <a:custGeom>
              <a:avLst/>
              <a:gdLst>
                <a:gd name="connsiteX0" fmla="*/ 0 w 1776015"/>
                <a:gd name="connsiteY0" fmla="*/ 0 h 710406"/>
                <a:gd name="connsiteX1" fmla="*/ 1776015 w 1776015"/>
                <a:gd name="connsiteY1" fmla="*/ 0 h 710406"/>
                <a:gd name="connsiteX2" fmla="*/ 1776015 w 1776015"/>
                <a:gd name="connsiteY2" fmla="*/ 710406 h 710406"/>
                <a:gd name="connsiteX3" fmla="*/ 0 w 1776015"/>
                <a:gd name="connsiteY3" fmla="*/ 710406 h 710406"/>
                <a:gd name="connsiteX4" fmla="*/ 0 w 1776015"/>
                <a:gd name="connsiteY4" fmla="*/ 0 h 710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6015" h="710406">
                  <a:moveTo>
                    <a:pt x="0" y="0"/>
                  </a:moveTo>
                  <a:lnTo>
                    <a:pt x="1776015" y="0"/>
                  </a:lnTo>
                  <a:lnTo>
                    <a:pt x="1776015" y="710406"/>
                  </a:lnTo>
                  <a:lnTo>
                    <a:pt x="0" y="710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bg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b="1" kern="1200" dirty="0">
                  <a:solidFill>
                    <a:schemeClr val="tx1"/>
                  </a:solidFill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M&amp;V</a:t>
              </a:r>
            </a:p>
          </p:txBody>
        </p:sp>
        <p:sp>
          <p:nvSpPr>
            <p:cNvPr id="18" name="Freeform 17"/>
            <p:cNvSpPr/>
            <p:nvPr/>
          </p:nvSpPr>
          <p:spPr>
            <a:xfrm>
              <a:off x="9345168" y="935366"/>
              <a:ext cx="2213189" cy="731520"/>
            </a:xfrm>
            <a:custGeom>
              <a:avLst/>
              <a:gdLst>
                <a:gd name="connsiteX0" fmla="*/ 0 w 1776015"/>
                <a:gd name="connsiteY0" fmla="*/ 0 h 710406"/>
                <a:gd name="connsiteX1" fmla="*/ 1776015 w 1776015"/>
                <a:gd name="connsiteY1" fmla="*/ 0 h 710406"/>
                <a:gd name="connsiteX2" fmla="*/ 1776015 w 1776015"/>
                <a:gd name="connsiteY2" fmla="*/ 710406 h 710406"/>
                <a:gd name="connsiteX3" fmla="*/ 0 w 1776015"/>
                <a:gd name="connsiteY3" fmla="*/ 710406 h 710406"/>
                <a:gd name="connsiteX4" fmla="*/ 0 w 1776015"/>
                <a:gd name="connsiteY4" fmla="*/ 0 h 710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6015" h="710406">
                  <a:moveTo>
                    <a:pt x="0" y="0"/>
                  </a:moveTo>
                  <a:lnTo>
                    <a:pt x="1776015" y="0"/>
                  </a:lnTo>
                  <a:lnTo>
                    <a:pt x="1776015" y="710406"/>
                  </a:lnTo>
                  <a:lnTo>
                    <a:pt x="0" y="710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bg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b="1" kern="1200" dirty="0">
                  <a:solidFill>
                    <a:schemeClr val="tx1"/>
                  </a:solidFill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System</a:t>
              </a:r>
            </a:p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b="1" kern="1200" dirty="0">
                  <a:solidFill>
                    <a:schemeClr val="tx1"/>
                  </a:solidFill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 Metrics</a:t>
              </a:r>
            </a:p>
          </p:txBody>
        </p:sp>
        <p:sp>
          <p:nvSpPr>
            <p:cNvPr id="67" name="Right Arrow 66"/>
            <p:cNvSpPr/>
            <p:nvPr/>
          </p:nvSpPr>
          <p:spPr>
            <a:xfrm>
              <a:off x="803008" y="976705"/>
              <a:ext cx="811691" cy="648842"/>
            </a:xfrm>
            <a:prstGeom prst="rightArrow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9607" y="812443"/>
            <a:ext cx="11237574" cy="6045557"/>
            <a:chOff x="399607" y="812443"/>
            <a:chExt cx="11237574" cy="6045557"/>
          </a:xfrm>
        </p:grpSpPr>
        <p:sp>
          <p:nvSpPr>
            <p:cNvPr id="62" name="Flowchart: Off-page Connector 61"/>
            <p:cNvSpPr/>
            <p:nvPr/>
          </p:nvSpPr>
          <p:spPr>
            <a:xfrm rot="10800000">
              <a:off x="7194138" y="5214296"/>
              <a:ext cx="312900" cy="495687"/>
            </a:xfrm>
            <a:prstGeom prst="flowChartOffpageConnector">
              <a:avLst/>
            </a:prstGeom>
            <a:solidFill>
              <a:srgbClr val="C00000"/>
            </a:solidFill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99607" y="3376467"/>
              <a:ext cx="11237574" cy="3401524"/>
              <a:chOff x="399607" y="3376467"/>
              <a:chExt cx="11237574" cy="3401524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2102872" y="3376467"/>
                <a:ext cx="9534305" cy="731521"/>
                <a:chOff x="2963911" y="3489644"/>
                <a:chExt cx="8568259" cy="1005844"/>
              </a:xfrm>
              <a:solidFill>
                <a:srgbClr val="FFE18B"/>
              </a:solidFill>
            </p:grpSpPr>
            <p:sp>
              <p:nvSpPr>
                <p:cNvPr id="34" name="Freeform 33"/>
                <p:cNvSpPr/>
                <p:nvPr/>
              </p:nvSpPr>
              <p:spPr>
                <a:xfrm>
                  <a:off x="2963911" y="3489647"/>
                  <a:ext cx="1434747" cy="1005841"/>
                </a:xfrm>
                <a:custGeom>
                  <a:avLst/>
                  <a:gdLst>
                    <a:gd name="connsiteX0" fmla="*/ 0 w 1776015"/>
                    <a:gd name="connsiteY0" fmla="*/ 0 h 710406"/>
                    <a:gd name="connsiteX1" fmla="*/ 1776015 w 1776015"/>
                    <a:gd name="connsiteY1" fmla="*/ 0 h 710406"/>
                    <a:gd name="connsiteX2" fmla="*/ 1776015 w 1776015"/>
                    <a:gd name="connsiteY2" fmla="*/ 710406 h 710406"/>
                    <a:gd name="connsiteX3" fmla="*/ 0 w 1776015"/>
                    <a:gd name="connsiteY3" fmla="*/ 710406 h 710406"/>
                    <a:gd name="connsiteX4" fmla="*/ 0 w 1776015"/>
                    <a:gd name="connsiteY4" fmla="*/ 0 h 7104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76015" h="710406">
                      <a:moveTo>
                        <a:pt x="0" y="0"/>
                      </a:moveTo>
                      <a:lnTo>
                        <a:pt x="1776015" y="0"/>
                      </a:lnTo>
                      <a:lnTo>
                        <a:pt x="1776015" y="710406"/>
                      </a:lnTo>
                      <a:lnTo>
                        <a:pt x="0" y="7104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20000"/>
                    <a:lumOff val="80000"/>
                  </a:schemeClr>
                </a:solidFill>
                <a:ln>
                  <a:solidFill>
                    <a:srgbClr val="FFCF47"/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0" tIns="0" rIns="0" bIns="0" numCol="1" spcCol="1270" anchor="ctr" anchorCtr="0">
                  <a:noAutofit/>
                </a:bodyPr>
                <a:lstStyle/>
                <a:p>
                  <a:pPr lvl="0" algn="ctr" defTabSz="10223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b="1" kern="1200" dirty="0">
                      <a:solidFill>
                        <a:schemeClr val="bg1">
                          <a:lumMod val="60000"/>
                          <a:lumOff val="40000"/>
                        </a:schemeClr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Performance Testing</a:t>
                  </a:r>
                </a:p>
              </p:txBody>
            </p:sp>
            <p:sp>
              <p:nvSpPr>
                <p:cNvPr id="35" name="Freeform 34"/>
                <p:cNvSpPr/>
                <p:nvPr/>
              </p:nvSpPr>
              <p:spPr>
                <a:xfrm>
                  <a:off x="4398661" y="3489644"/>
                  <a:ext cx="1700733" cy="1005839"/>
                </a:xfrm>
                <a:custGeom>
                  <a:avLst/>
                  <a:gdLst>
                    <a:gd name="connsiteX0" fmla="*/ 0 w 1776015"/>
                    <a:gd name="connsiteY0" fmla="*/ 0 h 710406"/>
                    <a:gd name="connsiteX1" fmla="*/ 1776015 w 1776015"/>
                    <a:gd name="connsiteY1" fmla="*/ 0 h 710406"/>
                    <a:gd name="connsiteX2" fmla="*/ 1776015 w 1776015"/>
                    <a:gd name="connsiteY2" fmla="*/ 710406 h 710406"/>
                    <a:gd name="connsiteX3" fmla="*/ 0 w 1776015"/>
                    <a:gd name="connsiteY3" fmla="*/ 710406 h 710406"/>
                    <a:gd name="connsiteX4" fmla="*/ 0 w 1776015"/>
                    <a:gd name="connsiteY4" fmla="*/ 0 h 7104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76015" h="710406">
                      <a:moveTo>
                        <a:pt x="0" y="0"/>
                      </a:moveTo>
                      <a:lnTo>
                        <a:pt x="1776015" y="0"/>
                      </a:lnTo>
                      <a:lnTo>
                        <a:pt x="1776015" y="710406"/>
                      </a:lnTo>
                      <a:lnTo>
                        <a:pt x="0" y="7104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20000"/>
                    <a:lumOff val="80000"/>
                  </a:schemeClr>
                </a:solidFill>
                <a:ln>
                  <a:solidFill>
                    <a:srgbClr val="FFCF47"/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0" tIns="0" rIns="0" bIns="0" numCol="1" spcCol="1270" anchor="ctr" anchorCtr="0">
                  <a:noAutofit/>
                </a:bodyPr>
                <a:lstStyle/>
                <a:p>
                  <a:pPr lvl="0" algn="ctr" defTabSz="10223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b="1" kern="1200" dirty="0">
                      <a:solidFill>
                        <a:schemeClr val="bg1">
                          <a:lumMod val="60000"/>
                          <a:lumOff val="40000"/>
                        </a:schemeClr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System Specifications	</a:t>
                  </a:r>
                </a:p>
              </p:txBody>
            </p:sp>
            <p:sp>
              <p:nvSpPr>
                <p:cNvPr id="36" name="Freeform 35"/>
                <p:cNvSpPr/>
                <p:nvPr/>
              </p:nvSpPr>
              <p:spPr>
                <a:xfrm>
                  <a:off x="6099395" y="3489646"/>
                  <a:ext cx="2225980" cy="1005839"/>
                </a:xfrm>
                <a:custGeom>
                  <a:avLst/>
                  <a:gdLst>
                    <a:gd name="connsiteX0" fmla="*/ 0 w 1776015"/>
                    <a:gd name="connsiteY0" fmla="*/ 0 h 710406"/>
                    <a:gd name="connsiteX1" fmla="*/ 1776015 w 1776015"/>
                    <a:gd name="connsiteY1" fmla="*/ 0 h 710406"/>
                    <a:gd name="connsiteX2" fmla="*/ 1776015 w 1776015"/>
                    <a:gd name="connsiteY2" fmla="*/ 710406 h 710406"/>
                    <a:gd name="connsiteX3" fmla="*/ 0 w 1776015"/>
                    <a:gd name="connsiteY3" fmla="*/ 710406 h 710406"/>
                    <a:gd name="connsiteX4" fmla="*/ 0 w 1776015"/>
                    <a:gd name="connsiteY4" fmla="*/ 0 h 7104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76015" h="710406">
                      <a:moveTo>
                        <a:pt x="0" y="0"/>
                      </a:moveTo>
                      <a:lnTo>
                        <a:pt x="1776015" y="0"/>
                      </a:lnTo>
                      <a:lnTo>
                        <a:pt x="1776015" y="710406"/>
                      </a:lnTo>
                      <a:lnTo>
                        <a:pt x="0" y="7104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20000"/>
                    <a:lumOff val="80000"/>
                  </a:schemeClr>
                </a:solidFill>
                <a:ln>
                  <a:solidFill>
                    <a:srgbClr val="FFCF47"/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0" tIns="0" rIns="0" bIns="0" numCol="1" spcCol="1270" anchor="ctr" anchorCtr="0">
                  <a:noAutofit/>
                </a:bodyPr>
                <a:lstStyle/>
                <a:p>
                  <a:pPr lvl="0" algn="ctr" defTabSz="10223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b="1" kern="1200" dirty="0">
                      <a:solidFill>
                        <a:schemeClr val="bg1">
                          <a:lumMod val="60000"/>
                          <a:lumOff val="40000"/>
                        </a:schemeClr>
                      </a:solidFill>
                      <a:latin typeface="Segoe UI Semibold" panose="020B0702040204020203" pitchFamily="34" charset="0"/>
                      <a:ea typeface="+mn-ea"/>
                      <a:cs typeface="Segoe UI Semibold" panose="020B0702040204020203" pitchFamily="34" charset="0"/>
                    </a:rPr>
                    <a:t>Performance Parameters</a:t>
                  </a:r>
                </a:p>
              </p:txBody>
            </p:sp>
            <p:sp>
              <p:nvSpPr>
                <p:cNvPr id="37" name="Freeform 36"/>
                <p:cNvSpPr/>
                <p:nvPr/>
              </p:nvSpPr>
              <p:spPr>
                <a:xfrm>
                  <a:off x="8325376" y="3489645"/>
                  <a:ext cx="1314800" cy="1005840"/>
                </a:xfrm>
                <a:custGeom>
                  <a:avLst/>
                  <a:gdLst>
                    <a:gd name="connsiteX0" fmla="*/ 0 w 1776015"/>
                    <a:gd name="connsiteY0" fmla="*/ 0 h 710406"/>
                    <a:gd name="connsiteX1" fmla="*/ 1776015 w 1776015"/>
                    <a:gd name="connsiteY1" fmla="*/ 0 h 710406"/>
                    <a:gd name="connsiteX2" fmla="*/ 1776015 w 1776015"/>
                    <a:gd name="connsiteY2" fmla="*/ 710406 h 710406"/>
                    <a:gd name="connsiteX3" fmla="*/ 0 w 1776015"/>
                    <a:gd name="connsiteY3" fmla="*/ 710406 h 710406"/>
                    <a:gd name="connsiteX4" fmla="*/ 0 w 1776015"/>
                    <a:gd name="connsiteY4" fmla="*/ 0 h 7104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76015" h="710406">
                      <a:moveTo>
                        <a:pt x="0" y="0"/>
                      </a:moveTo>
                      <a:lnTo>
                        <a:pt x="1776015" y="0"/>
                      </a:lnTo>
                      <a:lnTo>
                        <a:pt x="1776015" y="710406"/>
                      </a:lnTo>
                      <a:lnTo>
                        <a:pt x="0" y="7104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20000"/>
                    <a:lumOff val="80000"/>
                  </a:schemeClr>
                </a:solidFill>
                <a:ln>
                  <a:solidFill>
                    <a:srgbClr val="FFCF47"/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0" tIns="0" rIns="0" bIns="0" numCol="1" spcCol="1270" anchor="ctr" anchorCtr="0">
                  <a:noAutofit/>
                </a:bodyPr>
                <a:lstStyle/>
                <a:p>
                  <a:pPr lvl="0" algn="ctr" defTabSz="10223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b="1" kern="1200" dirty="0">
                      <a:solidFill>
                        <a:schemeClr val="bg1">
                          <a:lumMod val="60000"/>
                          <a:lumOff val="40000"/>
                        </a:schemeClr>
                      </a:solidFill>
                      <a:latin typeface="Segoe UI Semibold" panose="020B0702040204020203" pitchFamily="34" charset="0"/>
                      <a:ea typeface="+mn-ea"/>
                      <a:cs typeface="Segoe UI Semibold" panose="020B0702040204020203" pitchFamily="34" charset="0"/>
                    </a:rPr>
                    <a:t>Testing</a:t>
                  </a:r>
                </a:p>
              </p:txBody>
            </p:sp>
            <p:sp>
              <p:nvSpPr>
                <p:cNvPr id="38" name="Freeform 37"/>
                <p:cNvSpPr/>
                <p:nvPr/>
              </p:nvSpPr>
              <p:spPr>
                <a:xfrm>
                  <a:off x="9474299" y="3489645"/>
                  <a:ext cx="2057871" cy="1005840"/>
                </a:xfrm>
                <a:custGeom>
                  <a:avLst/>
                  <a:gdLst>
                    <a:gd name="connsiteX0" fmla="*/ 0 w 1776015"/>
                    <a:gd name="connsiteY0" fmla="*/ 0 h 710406"/>
                    <a:gd name="connsiteX1" fmla="*/ 1776015 w 1776015"/>
                    <a:gd name="connsiteY1" fmla="*/ 0 h 710406"/>
                    <a:gd name="connsiteX2" fmla="*/ 1776015 w 1776015"/>
                    <a:gd name="connsiteY2" fmla="*/ 710406 h 710406"/>
                    <a:gd name="connsiteX3" fmla="*/ 0 w 1776015"/>
                    <a:gd name="connsiteY3" fmla="*/ 710406 h 710406"/>
                    <a:gd name="connsiteX4" fmla="*/ 0 w 1776015"/>
                    <a:gd name="connsiteY4" fmla="*/ 0 h 7104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76015" h="710406">
                      <a:moveTo>
                        <a:pt x="0" y="0"/>
                      </a:moveTo>
                      <a:lnTo>
                        <a:pt x="1776015" y="0"/>
                      </a:lnTo>
                      <a:lnTo>
                        <a:pt x="1776015" y="710406"/>
                      </a:lnTo>
                      <a:lnTo>
                        <a:pt x="0" y="7104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F47"/>
                </a:solidFill>
                <a:ln>
                  <a:solidFill>
                    <a:srgbClr val="FFCF47"/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0" tIns="0" rIns="0" bIns="0" numCol="1" spcCol="1270" anchor="ctr" anchorCtr="0">
                  <a:noAutofit/>
                </a:bodyPr>
                <a:lstStyle/>
                <a:p>
                  <a:pPr lvl="0" algn="ctr" defTabSz="10223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b="1" kern="1200" dirty="0">
                      <a:solidFill>
                        <a:schemeClr val="accent6"/>
                      </a:solidFill>
                      <a:latin typeface="Segoe UI Semibold" panose="020B0702040204020203" pitchFamily="34" charset="0"/>
                      <a:ea typeface="+mn-ea"/>
                      <a:cs typeface="Segoe UI Semibold" panose="020B0702040204020203" pitchFamily="34" charset="0"/>
                    </a:rPr>
                    <a:t>Performance</a:t>
                  </a:r>
                </a:p>
                <a:p>
                  <a:pPr lvl="0" algn="ctr" defTabSz="10223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b="1" kern="1200" dirty="0">
                      <a:solidFill>
                        <a:schemeClr val="accent6"/>
                      </a:solidFill>
                      <a:latin typeface="Segoe UI Semibold" panose="020B0702040204020203" pitchFamily="34" charset="0"/>
                      <a:ea typeface="+mn-ea"/>
                      <a:cs typeface="Segoe UI Semibold" panose="020B0702040204020203" pitchFamily="34" charset="0"/>
                    </a:rPr>
                    <a:t> Map</a:t>
                  </a:r>
                </a:p>
              </p:txBody>
            </p:sp>
          </p:grpSp>
          <p:grpSp>
            <p:nvGrpSpPr>
              <p:cNvPr id="55" name="Group 54"/>
              <p:cNvGrpSpPr/>
              <p:nvPr/>
            </p:nvGrpSpPr>
            <p:grpSpPr>
              <a:xfrm>
                <a:off x="2098626" y="4375311"/>
                <a:ext cx="9532542" cy="1005840"/>
                <a:chOff x="2910390" y="4661636"/>
                <a:chExt cx="8566675" cy="1005840"/>
              </a:xfrm>
              <a:solidFill>
                <a:srgbClr val="FFE18B"/>
              </a:solidFill>
            </p:grpSpPr>
            <p:sp>
              <p:nvSpPr>
                <p:cNvPr id="40" name="Freeform 39"/>
                <p:cNvSpPr/>
                <p:nvPr/>
              </p:nvSpPr>
              <p:spPr>
                <a:xfrm>
                  <a:off x="2910390" y="4661636"/>
                  <a:ext cx="1472419" cy="1005840"/>
                </a:xfrm>
                <a:custGeom>
                  <a:avLst/>
                  <a:gdLst>
                    <a:gd name="connsiteX0" fmla="*/ 0 w 1776015"/>
                    <a:gd name="connsiteY0" fmla="*/ 0 h 710406"/>
                    <a:gd name="connsiteX1" fmla="*/ 1776015 w 1776015"/>
                    <a:gd name="connsiteY1" fmla="*/ 0 h 710406"/>
                    <a:gd name="connsiteX2" fmla="*/ 1776015 w 1776015"/>
                    <a:gd name="connsiteY2" fmla="*/ 710406 h 710406"/>
                    <a:gd name="connsiteX3" fmla="*/ 0 w 1776015"/>
                    <a:gd name="connsiteY3" fmla="*/ 710406 h 710406"/>
                    <a:gd name="connsiteX4" fmla="*/ 0 w 1776015"/>
                    <a:gd name="connsiteY4" fmla="*/ 0 h 7104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76015" h="710406">
                      <a:moveTo>
                        <a:pt x="0" y="0"/>
                      </a:moveTo>
                      <a:lnTo>
                        <a:pt x="1776015" y="0"/>
                      </a:lnTo>
                      <a:lnTo>
                        <a:pt x="1776015" y="710406"/>
                      </a:lnTo>
                      <a:lnTo>
                        <a:pt x="0" y="7104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20000"/>
                    <a:lumOff val="80000"/>
                  </a:schemeClr>
                </a:solidFill>
                <a:ln>
                  <a:solidFill>
                    <a:srgbClr val="FFCF47"/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0" tIns="0" rIns="0" bIns="0" numCol="1" spcCol="1270" anchor="ctr" anchorCtr="0">
                  <a:noAutofit/>
                </a:bodyPr>
                <a:lstStyle/>
                <a:p>
                  <a:pPr lvl="0" algn="ctr" defTabSz="10223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b="1" kern="1200" dirty="0">
                      <a:solidFill>
                        <a:schemeClr val="bg1">
                          <a:lumMod val="60000"/>
                          <a:lumOff val="40000"/>
                        </a:schemeClr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Tool Development</a:t>
                  </a:r>
                </a:p>
              </p:txBody>
            </p:sp>
            <p:sp>
              <p:nvSpPr>
                <p:cNvPr id="41" name="Freeform 40"/>
                <p:cNvSpPr/>
                <p:nvPr/>
              </p:nvSpPr>
              <p:spPr>
                <a:xfrm>
                  <a:off x="4382812" y="4661636"/>
                  <a:ext cx="1700733" cy="1005840"/>
                </a:xfrm>
                <a:custGeom>
                  <a:avLst/>
                  <a:gdLst>
                    <a:gd name="connsiteX0" fmla="*/ 0 w 1776015"/>
                    <a:gd name="connsiteY0" fmla="*/ 0 h 710406"/>
                    <a:gd name="connsiteX1" fmla="*/ 1776015 w 1776015"/>
                    <a:gd name="connsiteY1" fmla="*/ 0 h 710406"/>
                    <a:gd name="connsiteX2" fmla="*/ 1776015 w 1776015"/>
                    <a:gd name="connsiteY2" fmla="*/ 710406 h 710406"/>
                    <a:gd name="connsiteX3" fmla="*/ 0 w 1776015"/>
                    <a:gd name="connsiteY3" fmla="*/ 710406 h 710406"/>
                    <a:gd name="connsiteX4" fmla="*/ 0 w 1776015"/>
                    <a:gd name="connsiteY4" fmla="*/ 0 h 7104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76015" h="710406">
                      <a:moveTo>
                        <a:pt x="0" y="0"/>
                      </a:moveTo>
                      <a:lnTo>
                        <a:pt x="1776015" y="0"/>
                      </a:lnTo>
                      <a:lnTo>
                        <a:pt x="1776015" y="710406"/>
                      </a:lnTo>
                      <a:lnTo>
                        <a:pt x="0" y="7104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20000"/>
                    <a:lumOff val="80000"/>
                  </a:schemeClr>
                </a:solidFill>
                <a:ln>
                  <a:solidFill>
                    <a:srgbClr val="FFCF47"/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0" tIns="0" rIns="0" bIns="0" numCol="1" spcCol="1270" anchor="ctr" anchorCtr="0">
                  <a:noAutofit/>
                </a:bodyPr>
                <a:lstStyle/>
                <a:p>
                  <a:pPr lvl="0" algn="ctr" defTabSz="10223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b="1" kern="1200" dirty="0">
                      <a:solidFill>
                        <a:schemeClr val="bg1">
                          <a:lumMod val="60000"/>
                          <a:lumOff val="40000"/>
                        </a:schemeClr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Sizing Tool</a:t>
                  </a:r>
                </a:p>
              </p:txBody>
            </p:sp>
            <p:sp>
              <p:nvSpPr>
                <p:cNvPr id="42" name="Freeform 41"/>
                <p:cNvSpPr/>
                <p:nvPr/>
              </p:nvSpPr>
              <p:spPr>
                <a:xfrm>
                  <a:off x="6083546" y="4661636"/>
                  <a:ext cx="2225980" cy="1005840"/>
                </a:xfrm>
                <a:custGeom>
                  <a:avLst/>
                  <a:gdLst>
                    <a:gd name="connsiteX0" fmla="*/ 0 w 1776015"/>
                    <a:gd name="connsiteY0" fmla="*/ 0 h 710406"/>
                    <a:gd name="connsiteX1" fmla="*/ 1776015 w 1776015"/>
                    <a:gd name="connsiteY1" fmla="*/ 0 h 710406"/>
                    <a:gd name="connsiteX2" fmla="*/ 1776015 w 1776015"/>
                    <a:gd name="connsiteY2" fmla="*/ 710406 h 710406"/>
                    <a:gd name="connsiteX3" fmla="*/ 0 w 1776015"/>
                    <a:gd name="connsiteY3" fmla="*/ 710406 h 710406"/>
                    <a:gd name="connsiteX4" fmla="*/ 0 w 1776015"/>
                    <a:gd name="connsiteY4" fmla="*/ 0 h 7104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76015" h="710406">
                      <a:moveTo>
                        <a:pt x="0" y="0"/>
                      </a:moveTo>
                      <a:lnTo>
                        <a:pt x="1776015" y="0"/>
                      </a:lnTo>
                      <a:lnTo>
                        <a:pt x="1776015" y="710406"/>
                      </a:lnTo>
                      <a:lnTo>
                        <a:pt x="0" y="7104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20000"/>
                    <a:lumOff val="80000"/>
                  </a:schemeClr>
                </a:solidFill>
                <a:ln>
                  <a:solidFill>
                    <a:srgbClr val="FFCF47"/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0" tIns="0" rIns="0" bIns="0" numCol="1" spcCol="1270" anchor="ctr" anchorCtr="0">
                  <a:noAutofit/>
                </a:bodyPr>
                <a:lstStyle/>
                <a:p>
                  <a:pPr lvl="0" algn="ctr" defTabSz="10223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b="1" kern="1200" dirty="0">
                      <a:solidFill>
                        <a:schemeClr val="bg1">
                          <a:lumMod val="60000"/>
                          <a:lumOff val="40000"/>
                        </a:schemeClr>
                      </a:solidFill>
                      <a:latin typeface="Segoe UI Semibold" panose="020B0702040204020203" pitchFamily="34" charset="0"/>
                      <a:ea typeface="+mn-ea"/>
                      <a:cs typeface="Segoe UI Semibold" panose="020B0702040204020203" pitchFamily="34" charset="0"/>
                    </a:rPr>
                    <a:t>Temperature Maintenance Module</a:t>
                  </a:r>
                </a:p>
              </p:txBody>
            </p:sp>
            <p:sp>
              <p:nvSpPr>
                <p:cNvPr id="43" name="Freeform 42"/>
                <p:cNvSpPr/>
                <p:nvPr/>
              </p:nvSpPr>
              <p:spPr>
                <a:xfrm>
                  <a:off x="8309526" y="4661636"/>
                  <a:ext cx="1232625" cy="1005840"/>
                </a:xfrm>
                <a:custGeom>
                  <a:avLst/>
                  <a:gdLst>
                    <a:gd name="connsiteX0" fmla="*/ 0 w 1776015"/>
                    <a:gd name="connsiteY0" fmla="*/ 0 h 710406"/>
                    <a:gd name="connsiteX1" fmla="*/ 1776015 w 1776015"/>
                    <a:gd name="connsiteY1" fmla="*/ 0 h 710406"/>
                    <a:gd name="connsiteX2" fmla="*/ 1776015 w 1776015"/>
                    <a:gd name="connsiteY2" fmla="*/ 710406 h 710406"/>
                    <a:gd name="connsiteX3" fmla="*/ 0 w 1776015"/>
                    <a:gd name="connsiteY3" fmla="*/ 710406 h 710406"/>
                    <a:gd name="connsiteX4" fmla="*/ 0 w 1776015"/>
                    <a:gd name="connsiteY4" fmla="*/ 0 h 7104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76015" h="710406">
                      <a:moveTo>
                        <a:pt x="0" y="0"/>
                      </a:moveTo>
                      <a:lnTo>
                        <a:pt x="1776015" y="0"/>
                      </a:lnTo>
                      <a:lnTo>
                        <a:pt x="1776015" y="710406"/>
                      </a:lnTo>
                      <a:lnTo>
                        <a:pt x="0" y="7104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20000"/>
                    <a:lumOff val="80000"/>
                  </a:schemeClr>
                </a:solidFill>
                <a:ln>
                  <a:solidFill>
                    <a:srgbClr val="FFCF47"/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0" tIns="0" rIns="0" bIns="0" numCol="1" spcCol="1270" anchor="ctr" anchorCtr="0">
                  <a:noAutofit/>
                </a:bodyPr>
                <a:lstStyle/>
                <a:p>
                  <a:pPr lvl="0" algn="ctr" defTabSz="10223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b="1" kern="1200" dirty="0">
                      <a:solidFill>
                        <a:schemeClr val="bg1">
                          <a:lumMod val="60000"/>
                          <a:lumOff val="40000"/>
                        </a:schemeClr>
                      </a:solidFill>
                      <a:latin typeface="Segoe UI Semibold" panose="020B0702040204020203" pitchFamily="34" charset="0"/>
                      <a:ea typeface="+mn-ea"/>
                      <a:cs typeface="Segoe UI Semibold" panose="020B0702040204020203" pitchFamily="34" charset="0"/>
                    </a:rPr>
                    <a:t>Load Shift Module</a:t>
                  </a:r>
                </a:p>
              </p:txBody>
            </p:sp>
            <p:sp>
              <p:nvSpPr>
                <p:cNvPr id="44" name="Freeform 43"/>
                <p:cNvSpPr/>
                <p:nvPr/>
              </p:nvSpPr>
              <p:spPr>
                <a:xfrm>
                  <a:off x="9422690" y="4661636"/>
                  <a:ext cx="2054375" cy="1005840"/>
                </a:xfrm>
                <a:custGeom>
                  <a:avLst/>
                  <a:gdLst>
                    <a:gd name="connsiteX0" fmla="*/ 0 w 1776015"/>
                    <a:gd name="connsiteY0" fmla="*/ 0 h 710406"/>
                    <a:gd name="connsiteX1" fmla="*/ 1776015 w 1776015"/>
                    <a:gd name="connsiteY1" fmla="*/ 0 h 710406"/>
                    <a:gd name="connsiteX2" fmla="*/ 1776015 w 1776015"/>
                    <a:gd name="connsiteY2" fmla="*/ 710406 h 710406"/>
                    <a:gd name="connsiteX3" fmla="*/ 0 w 1776015"/>
                    <a:gd name="connsiteY3" fmla="*/ 710406 h 710406"/>
                    <a:gd name="connsiteX4" fmla="*/ 0 w 1776015"/>
                    <a:gd name="connsiteY4" fmla="*/ 0 h 7104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76015" h="710406">
                      <a:moveTo>
                        <a:pt x="0" y="0"/>
                      </a:moveTo>
                      <a:lnTo>
                        <a:pt x="1776015" y="0"/>
                      </a:lnTo>
                      <a:lnTo>
                        <a:pt x="1776015" y="710406"/>
                      </a:lnTo>
                      <a:lnTo>
                        <a:pt x="0" y="7104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F47"/>
                </a:solidFill>
                <a:ln>
                  <a:solidFill>
                    <a:srgbClr val="FFCF47"/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0" tIns="0" rIns="0" bIns="0" numCol="1" spcCol="1270" anchor="ctr" anchorCtr="0">
                  <a:noAutofit/>
                </a:bodyPr>
                <a:lstStyle/>
                <a:p>
                  <a:pPr lvl="0" algn="ctr" defTabSz="10223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b="1" kern="1200" dirty="0">
                      <a:solidFill>
                        <a:schemeClr val="accent6"/>
                      </a:solidFill>
                      <a:latin typeface="Segoe UI Semibold" panose="020B0702040204020203" pitchFamily="34" charset="0"/>
                      <a:ea typeface="+mn-ea"/>
                      <a:cs typeface="Segoe UI Semibold" panose="020B0702040204020203" pitchFamily="34" charset="0"/>
                    </a:rPr>
                    <a:t>Performance Simulation Model</a:t>
                  </a:r>
                </a:p>
              </p:txBody>
            </p:sp>
          </p:grpSp>
          <p:grpSp>
            <p:nvGrpSpPr>
              <p:cNvPr id="56" name="Group 55"/>
              <p:cNvGrpSpPr/>
              <p:nvPr/>
            </p:nvGrpSpPr>
            <p:grpSpPr>
              <a:xfrm>
                <a:off x="2102876" y="5797292"/>
                <a:ext cx="9534305" cy="980699"/>
                <a:chOff x="2948062" y="5832719"/>
                <a:chExt cx="8568259" cy="1006758"/>
              </a:xfrm>
              <a:solidFill>
                <a:srgbClr val="FFE18B"/>
              </a:solidFill>
            </p:grpSpPr>
            <p:sp>
              <p:nvSpPr>
                <p:cNvPr id="46" name="Freeform 45"/>
                <p:cNvSpPr/>
                <p:nvPr/>
              </p:nvSpPr>
              <p:spPr>
                <a:xfrm>
                  <a:off x="2948062" y="5833634"/>
                  <a:ext cx="1434747" cy="1005843"/>
                </a:xfrm>
                <a:custGeom>
                  <a:avLst/>
                  <a:gdLst>
                    <a:gd name="connsiteX0" fmla="*/ 0 w 1776015"/>
                    <a:gd name="connsiteY0" fmla="*/ 0 h 710406"/>
                    <a:gd name="connsiteX1" fmla="*/ 1776015 w 1776015"/>
                    <a:gd name="connsiteY1" fmla="*/ 0 h 710406"/>
                    <a:gd name="connsiteX2" fmla="*/ 1776015 w 1776015"/>
                    <a:gd name="connsiteY2" fmla="*/ 710406 h 710406"/>
                    <a:gd name="connsiteX3" fmla="*/ 0 w 1776015"/>
                    <a:gd name="connsiteY3" fmla="*/ 710406 h 710406"/>
                    <a:gd name="connsiteX4" fmla="*/ 0 w 1776015"/>
                    <a:gd name="connsiteY4" fmla="*/ 0 h 7104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76015" h="710406">
                      <a:moveTo>
                        <a:pt x="0" y="0"/>
                      </a:moveTo>
                      <a:lnTo>
                        <a:pt x="1776015" y="0"/>
                      </a:lnTo>
                      <a:lnTo>
                        <a:pt x="1776015" y="710406"/>
                      </a:lnTo>
                      <a:lnTo>
                        <a:pt x="0" y="7104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20000"/>
                    <a:lumOff val="80000"/>
                  </a:schemeClr>
                </a:solidFill>
                <a:ln>
                  <a:solidFill>
                    <a:srgbClr val="FFCF47"/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0" tIns="0" rIns="0" bIns="0" numCol="1" spcCol="1270" anchor="ctr" anchorCtr="0">
                  <a:noAutofit/>
                </a:bodyPr>
                <a:lstStyle/>
                <a:p>
                  <a:pPr lvl="0" algn="ctr" defTabSz="10223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b="1" kern="1200" dirty="0">
                      <a:solidFill>
                        <a:schemeClr val="bg1">
                          <a:lumMod val="60000"/>
                          <a:lumOff val="40000"/>
                        </a:schemeClr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Temperature Maintenance</a:t>
                  </a:r>
                </a:p>
              </p:txBody>
            </p:sp>
            <p:sp>
              <p:nvSpPr>
                <p:cNvPr id="47" name="Freeform 46"/>
                <p:cNvSpPr/>
                <p:nvPr/>
              </p:nvSpPr>
              <p:spPr>
                <a:xfrm>
                  <a:off x="4382812" y="5833632"/>
                  <a:ext cx="1700733" cy="1005841"/>
                </a:xfrm>
                <a:custGeom>
                  <a:avLst/>
                  <a:gdLst>
                    <a:gd name="connsiteX0" fmla="*/ 0 w 1776015"/>
                    <a:gd name="connsiteY0" fmla="*/ 0 h 710406"/>
                    <a:gd name="connsiteX1" fmla="*/ 1776015 w 1776015"/>
                    <a:gd name="connsiteY1" fmla="*/ 0 h 710406"/>
                    <a:gd name="connsiteX2" fmla="*/ 1776015 w 1776015"/>
                    <a:gd name="connsiteY2" fmla="*/ 710406 h 710406"/>
                    <a:gd name="connsiteX3" fmla="*/ 0 w 1776015"/>
                    <a:gd name="connsiteY3" fmla="*/ 710406 h 710406"/>
                    <a:gd name="connsiteX4" fmla="*/ 0 w 1776015"/>
                    <a:gd name="connsiteY4" fmla="*/ 0 h 7104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76015" h="710406">
                      <a:moveTo>
                        <a:pt x="0" y="0"/>
                      </a:moveTo>
                      <a:lnTo>
                        <a:pt x="1776015" y="0"/>
                      </a:lnTo>
                      <a:lnTo>
                        <a:pt x="1776015" y="710406"/>
                      </a:lnTo>
                      <a:lnTo>
                        <a:pt x="0" y="7104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20000"/>
                    <a:lumOff val="80000"/>
                  </a:schemeClr>
                </a:solidFill>
                <a:ln>
                  <a:solidFill>
                    <a:srgbClr val="FFCF47"/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0" tIns="0" rIns="0" bIns="0" numCol="1" spcCol="1270" anchor="ctr" anchorCtr="0">
                  <a:noAutofit/>
                </a:bodyPr>
                <a:lstStyle/>
                <a:p>
                  <a:pPr lvl="0" algn="ctr" defTabSz="10223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b="1" dirty="0">
                      <a:solidFill>
                        <a:schemeClr val="bg1">
                          <a:lumMod val="60000"/>
                          <a:lumOff val="40000"/>
                        </a:schemeClr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Research / Data Analysis</a:t>
                  </a:r>
                  <a:r>
                    <a:rPr lang="en-US" b="1" kern="1200" dirty="0">
                      <a:solidFill>
                        <a:schemeClr val="bg1">
                          <a:lumMod val="60000"/>
                          <a:lumOff val="40000"/>
                        </a:schemeClr>
                      </a:solidFill>
                      <a:latin typeface="Segoe UI Semibold" panose="020B0702040204020203" pitchFamily="34" charset="0"/>
                      <a:cs typeface="Segoe UI Semibold" panose="020B0702040204020203" pitchFamily="34" charset="0"/>
                    </a:rPr>
                    <a:t>	</a:t>
                  </a:r>
                </a:p>
              </p:txBody>
            </p:sp>
            <p:sp>
              <p:nvSpPr>
                <p:cNvPr id="48" name="Freeform 47"/>
                <p:cNvSpPr/>
                <p:nvPr/>
              </p:nvSpPr>
              <p:spPr>
                <a:xfrm>
                  <a:off x="6083546" y="5832719"/>
                  <a:ext cx="2225980" cy="1006751"/>
                </a:xfrm>
                <a:custGeom>
                  <a:avLst/>
                  <a:gdLst>
                    <a:gd name="connsiteX0" fmla="*/ 0 w 1776015"/>
                    <a:gd name="connsiteY0" fmla="*/ 0 h 710406"/>
                    <a:gd name="connsiteX1" fmla="*/ 1776015 w 1776015"/>
                    <a:gd name="connsiteY1" fmla="*/ 0 h 710406"/>
                    <a:gd name="connsiteX2" fmla="*/ 1776015 w 1776015"/>
                    <a:gd name="connsiteY2" fmla="*/ 710406 h 710406"/>
                    <a:gd name="connsiteX3" fmla="*/ 0 w 1776015"/>
                    <a:gd name="connsiteY3" fmla="*/ 710406 h 710406"/>
                    <a:gd name="connsiteX4" fmla="*/ 0 w 1776015"/>
                    <a:gd name="connsiteY4" fmla="*/ 0 h 7104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76015" h="710406">
                      <a:moveTo>
                        <a:pt x="0" y="0"/>
                      </a:moveTo>
                      <a:lnTo>
                        <a:pt x="1776015" y="0"/>
                      </a:lnTo>
                      <a:lnTo>
                        <a:pt x="1776015" y="710406"/>
                      </a:lnTo>
                      <a:lnTo>
                        <a:pt x="0" y="7104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20000"/>
                    <a:lumOff val="80000"/>
                  </a:schemeClr>
                </a:solidFill>
                <a:ln>
                  <a:solidFill>
                    <a:srgbClr val="FFCF47"/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0" tIns="0" rIns="0" bIns="0" numCol="1" spcCol="1270" anchor="ctr" anchorCtr="0">
                  <a:noAutofit/>
                </a:bodyPr>
                <a:lstStyle/>
                <a:p>
                  <a:pPr lvl="0" algn="ctr" defTabSz="10223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b="1" kern="1200" dirty="0">
                      <a:solidFill>
                        <a:schemeClr val="bg1">
                          <a:lumMod val="60000"/>
                          <a:lumOff val="40000"/>
                        </a:schemeClr>
                      </a:solidFill>
                      <a:latin typeface="Segoe UI Semibold" panose="020B0702040204020203" pitchFamily="34" charset="0"/>
                      <a:ea typeface="+mn-ea"/>
                      <a:cs typeface="Segoe UI Semibold" panose="020B0702040204020203" pitchFamily="34" charset="0"/>
                    </a:rPr>
                    <a:t>Temperature Maintenance Best Practice</a:t>
                  </a:r>
                </a:p>
              </p:txBody>
            </p:sp>
            <p:sp>
              <p:nvSpPr>
                <p:cNvPr id="49" name="Freeform 48"/>
                <p:cNvSpPr/>
                <p:nvPr/>
              </p:nvSpPr>
              <p:spPr>
                <a:xfrm>
                  <a:off x="8309526" y="5833627"/>
                  <a:ext cx="1232625" cy="1005840"/>
                </a:xfrm>
                <a:custGeom>
                  <a:avLst/>
                  <a:gdLst>
                    <a:gd name="connsiteX0" fmla="*/ 0 w 1776015"/>
                    <a:gd name="connsiteY0" fmla="*/ 0 h 710406"/>
                    <a:gd name="connsiteX1" fmla="*/ 1776015 w 1776015"/>
                    <a:gd name="connsiteY1" fmla="*/ 0 h 710406"/>
                    <a:gd name="connsiteX2" fmla="*/ 1776015 w 1776015"/>
                    <a:gd name="connsiteY2" fmla="*/ 710406 h 710406"/>
                    <a:gd name="connsiteX3" fmla="*/ 0 w 1776015"/>
                    <a:gd name="connsiteY3" fmla="*/ 710406 h 710406"/>
                    <a:gd name="connsiteX4" fmla="*/ 0 w 1776015"/>
                    <a:gd name="connsiteY4" fmla="*/ 0 h 7104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76015" h="710406">
                      <a:moveTo>
                        <a:pt x="0" y="0"/>
                      </a:moveTo>
                      <a:lnTo>
                        <a:pt x="1776015" y="0"/>
                      </a:lnTo>
                      <a:lnTo>
                        <a:pt x="1776015" y="710406"/>
                      </a:lnTo>
                      <a:lnTo>
                        <a:pt x="0" y="7104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20000"/>
                    <a:lumOff val="80000"/>
                  </a:schemeClr>
                </a:solidFill>
                <a:ln>
                  <a:solidFill>
                    <a:srgbClr val="FFCF47"/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0" tIns="0" rIns="0" bIns="0" numCol="1" spcCol="1270" anchor="ctr" anchorCtr="0">
                  <a:noAutofit/>
                </a:bodyPr>
                <a:lstStyle/>
                <a:p>
                  <a:pPr lvl="0" algn="ctr" defTabSz="10223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b="1" kern="1200" dirty="0">
                      <a:solidFill>
                        <a:schemeClr val="accent6"/>
                      </a:solidFill>
                      <a:latin typeface="Segoe UI Semibold" panose="020B0702040204020203" pitchFamily="34" charset="0"/>
                      <a:ea typeface="+mn-ea"/>
                      <a:cs typeface="Segoe UI Semibold" panose="020B0702040204020203" pitchFamily="34" charset="0"/>
                    </a:rPr>
                    <a:t>  </a:t>
                  </a:r>
                </a:p>
              </p:txBody>
            </p:sp>
            <p:sp>
              <p:nvSpPr>
                <p:cNvPr id="50" name="Freeform 49"/>
                <p:cNvSpPr/>
                <p:nvPr/>
              </p:nvSpPr>
              <p:spPr>
                <a:xfrm>
                  <a:off x="9458446" y="5833627"/>
                  <a:ext cx="2057875" cy="1005840"/>
                </a:xfrm>
                <a:custGeom>
                  <a:avLst/>
                  <a:gdLst>
                    <a:gd name="connsiteX0" fmla="*/ 0 w 1776015"/>
                    <a:gd name="connsiteY0" fmla="*/ 0 h 710406"/>
                    <a:gd name="connsiteX1" fmla="*/ 1776015 w 1776015"/>
                    <a:gd name="connsiteY1" fmla="*/ 0 h 710406"/>
                    <a:gd name="connsiteX2" fmla="*/ 1776015 w 1776015"/>
                    <a:gd name="connsiteY2" fmla="*/ 710406 h 710406"/>
                    <a:gd name="connsiteX3" fmla="*/ 0 w 1776015"/>
                    <a:gd name="connsiteY3" fmla="*/ 710406 h 710406"/>
                    <a:gd name="connsiteX4" fmla="*/ 0 w 1776015"/>
                    <a:gd name="connsiteY4" fmla="*/ 0 h 7104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76015" h="710406">
                      <a:moveTo>
                        <a:pt x="0" y="0"/>
                      </a:moveTo>
                      <a:lnTo>
                        <a:pt x="1776015" y="0"/>
                      </a:lnTo>
                      <a:lnTo>
                        <a:pt x="1776015" y="710406"/>
                      </a:lnTo>
                      <a:lnTo>
                        <a:pt x="0" y="7104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F47"/>
                </a:solidFill>
                <a:ln>
                  <a:solidFill>
                    <a:srgbClr val="FFCF47"/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0" tIns="0" rIns="0" bIns="0" numCol="1" spcCol="1270" anchor="ctr" anchorCtr="0">
                  <a:noAutofit/>
                </a:bodyPr>
                <a:lstStyle/>
                <a:p>
                  <a:pPr lvl="0" algn="ctr" defTabSz="10223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b="1" kern="1200" dirty="0">
                      <a:solidFill>
                        <a:schemeClr val="accent6"/>
                      </a:solidFill>
                      <a:latin typeface="Segoe UI Semibold" panose="020B0702040204020203" pitchFamily="34" charset="0"/>
                      <a:ea typeface="+mn-ea"/>
                      <a:cs typeface="Segoe UI Semibold" panose="020B0702040204020203" pitchFamily="34" charset="0"/>
                    </a:rPr>
                    <a:t>Application </a:t>
                  </a:r>
                </a:p>
                <a:p>
                  <a:pPr lvl="0" algn="ctr" defTabSz="10223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b="1" kern="1200" dirty="0">
                      <a:solidFill>
                        <a:schemeClr val="accent6"/>
                      </a:solidFill>
                      <a:latin typeface="Segoe UI Semibold" panose="020B0702040204020203" pitchFamily="34" charset="0"/>
                      <a:ea typeface="+mn-ea"/>
                      <a:cs typeface="Segoe UI Semibold" panose="020B0702040204020203" pitchFamily="34" charset="0"/>
                    </a:rPr>
                    <a:t>Guidelines</a:t>
                  </a:r>
                </a:p>
              </p:txBody>
            </p:sp>
          </p:grpSp>
          <p:sp>
            <p:nvSpPr>
              <p:cNvPr id="51" name="Rectangle 50"/>
              <p:cNvSpPr/>
              <p:nvPr/>
            </p:nvSpPr>
            <p:spPr>
              <a:xfrm>
                <a:off x="399607" y="3376474"/>
                <a:ext cx="1618495" cy="3401514"/>
              </a:xfrm>
              <a:prstGeom prst="rect">
                <a:avLst/>
              </a:prstGeom>
              <a:solidFill>
                <a:schemeClr val="bg1">
                  <a:lumMod val="20000"/>
                  <a:lumOff val="80000"/>
                </a:schemeClr>
              </a:solidFill>
              <a:ln>
                <a:solidFill>
                  <a:srgbClr val="996633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101346" rIns="0" bIns="101346" numCol="1" spcCol="1270" anchor="ctr" anchorCtr="0">
                <a:noAutofit/>
              </a:bodyPr>
              <a:lstStyle/>
              <a:p>
                <a:pPr algn="ctr" defTabSz="1689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dirty="0">
                    <a:solidFill>
                      <a:schemeClr val="bg1">
                        <a:lumMod val="60000"/>
                        <a:lumOff val="40000"/>
                      </a:schemeClr>
                    </a:solidFill>
                    <a:latin typeface="Segoe UI Semibold" panose="020B0702040204020203" pitchFamily="34" charset="0"/>
                    <a:cs typeface="Segoe UI Semibold" panose="020B0702040204020203" pitchFamily="34" charset="0"/>
                  </a:rPr>
                  <a:t>Supporting Research</a:t>
                </a:r>
              </a:p>
            </p:txBody>
          </p:sp>
        </p:grpSp>
        <p:cxnSp>
          <p:nvCxnSpPr>
            <p:cNvPr id="57" name="Curved Connector 56"/>
            <p:cNvCxnSpPr/>
            <p:nvPr/>
          </p:nvCxnSpPr>
          <p:spPr>
            <a:xfrm rot="5400000" flipH="1" flipV="1">
              <a:off x="6525921" y="2501897"/>
              <a:ext cx="1656526" cy="1762"/>
            </a:xfrm>
            <a:prstGeom prst="curvedConnector3">
              <a:avLst>
                <a:gd name="adj1" fmla="val 50000"/>
              </a:avLst>
            </a:prstGeom>
            <a:ln w="257175">
              <a:solidFill>
                <a:srgbClr val="C0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/>
            <p:cNvSpPr/>
            <p:nvPr/>
          </p:nvSpPr>
          <p:spPr>
            <a:xfrm>
              <a:off x="9457000" y="812443"/>
              <a:ext cx="2154820" cy="6045557"/>
            </a:xfrm>
            <a:prstGeom prst="rect">
              <a:avLst/>
            </a:prstGeom>
            <a:noFill/>
            <a:ln w="15875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01283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2" y="1595883"/>
            <a:ext cx="11593284" cy="5047536"/>
          </a:xfrm>
        </p:spPr>
        <p:txBody>
          <a:bodyPr/>
          <a:lstStyle/>
          <a:p>
            <a:r>
              <a:rPr lang="en-US" dirty="0" smtClean="0"/>
              <a:t>A system of components appropriately sized for DHW needs </a:t>
            </a:r>
          </a:p>
          <a:p>
            <a:pPr lvl="1"/>
            <a:r>
              <a:rPr lang="en-US" dirty="0"/>
              <a:t>Design firms, manufacturers,  or suppliers use sizing tools</a:t>
            </a:r>
          </a:p>
          <a:p>
            <a:r>
              <a:rPr lang="en-US" dirty="0" smtClean="0"/>
              <a:t>Compressor, Storage Tanks, Temperature Maintenance, Mixing Valve</a:t>
            </a:r>
          </a:p>
          <a:p>
            <a:r>
              <a:rPr lang="en-US" dirty="0" smtClean="0"/>
              <a:t>Purchased pre-packaged on a skid or individual components </a:t>
            </a:r>
            <a:r>
              <a:rPr lang="en-US" dirty="0"/>
              <a:t>with a</a:t>
            </a:r>
            <a:r>
              <a:rPr lang="en-US" dirty="0" smtClean="0"/>
              <a:t>ssembly instructions</a:t>
            </a:r>
          </a:p>
          <a:p>
            <a:pPr lvl="1"/>
            <a:r>
              <a:rPr lang="en-US" dirty="0" smtClean="0"/>
              <a:t>Easy install, single point of contact, reliable performance</a:t>
            </a:r>
            <a:endParaRPr lang="en-US" dirty="0"/>
          </a:p>
          <a:p>
            <a:r>
              <a:rPr lang="en-US" dirty="0" smtClean="0"/>
              <a:t>Mitigates </a:t>
            </a:r>
            <a:r>
              <a:rPr lang="en-US" dirty="0"/>
              <a:t>perceived risk from </a:t>
            </a:r>
            <a:r>
              <a:rPr lang="en-US" dirty="0" smtClean="0"/>
              <a:t>contractors using multiple subs</a:t>
            </a:r>
            <a:endParaRPr lang="en-US" dirty="0"/>
          </a:p>
          <a:p>
            <a:pPr lvl="1"/>
            <a:r>
              <a:rPr lang="en-US" dirty="0" smtClean="0"/>
              <a:t>Correct </a:t>
            </a:r>
            <a:r>
              <a:rPr lang="en-US" dirty="0"/>
              <a:t>components</a:t>
            </a:r>
          </a:p>
          <a:p>
            <a:pPr lvl="1"/>
            <a:r>
              <a:rPr lang="en-US" dirty="0"/>
              <a:t>Reduced risk</a:t>
            </a:r>
          </a:p>
          <a:p>
            <a:pPr lvl="1"/>
            <a:r>
              <a:rPr lang="en-US" dirty="0"/>
              <a:t>Reliable results</a:t>
            </a:r>
          </a:p>
          <a:p>
            <a:pPr lvl="1"/>
            <a:r>
              <a:rPr lang="en-US" dirty="0"/>
              <a:t>Reduced pricing over </a:t>
            </a:r>
            <a:r>
              <a:rPr lang="en-US" dirty="0" smtClean="0"/>
              <a:t>time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Plug-and-play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4313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7D838-E28C-4D27-BFB3-D2785E046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0608"/>
            <a:ext cx="12192000" cy="685800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Winning System: Plug-N-Play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376CA7-85F8-4CF8-A695-63B267E67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26" y="1968380"/>
            <a:ext cx="5640933" cy="33294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8C93F4-2CB7-4B97-9BF7-02E7923C8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117" y="1922264"/>
            <a:ext cx="6209731" cy="33912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537D838-E28C-4D27-BFB3-D2785E046E67}"/>
              </a:ext>
            </a:extLst>
          </p:cNvPr>
          <p:cNvSpPr txBox="1">
            <a:spLocks/>
          </p:cNvSpPr>
          <p:nvPr/>
        </p:nvSpPr>
        <p:spPr>
          <a:xfrm>
            <a:off x="262812" y="5713619"/>
            <a:ext cx="11666375" cy="685800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>
            <a:normAutofit fontScale="70000" lnSpcReduction="20000"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Helvetica Neue LT Std 87 Heavy " panose="020B0606030502030204" pitchFamily="34" charset="77"/>
                <a:ea typeface="ＭＳ Ｐゴシック" pitchFamily="-110" charset="-128"/>
                <a:cs typeface="ＭＳ Ｐゴシック" pitchFamily="-110" charset="-128"/>
              </a:defRPr>
            </a:lvl1pPr>
            <a:lvl2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Helvetica Neue LT Std 87 Heavy " panose="020B0606030502030204" pitchFamily="34" charset="77"/>
                <a:ea typeface="ＭＳ Ｐゴシック" pitchFamily="-110" charset="-128"/>
                <a:cs typeface="ＭＳ Ｐゴシック" pitchFamily="-110" charset="-128"/>
              </a:defRPr>
            </a:lvl2pPr>
            <a:lvl3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Helvetica Neue LT Std 87 Heavy " panose="020B0606030502030204" pitchFamily="34" charset="77"/>
                <a:ea typeface="ＭＳ Ｐゴシック" pitchFamily="-110" charset="-128"/>
                <a:cs typeface="ＭＳ Ｐゴシック" pitchFamily="-110" charset="-128"/>
              </a:defRPr>
            </a:lvl3pPr>
            <a:lvl4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Helvetica Neue LT Std 87 Heavy " panose="020B0606030502030204" pitchFamily="34" charset="77"/>
                <a:ea typeface="ＭＳ Ｐゴシック" pitchFamily="-110" charset="-128"/>
                <a:cs typeface="ＭＳ Ｐゴシック" pitchFamily="-110" charset="-128"/>
              </a:defRPr>
            </a:lvl4pPr>
            <a:lvl5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Helvetica Neue LT Std 87 Heavy " panose="020B0606030502030204" pitchFamily="34" charset="77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l" defTabSz="914400"/>
            <a:r>
              <a:rPr lang="en-US" i="1" kern="0" dirty="0">
                <a:solidFill>
                  <a:schemeClr val="accent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 System Components: Design Support along with </a:t>
            </a:r>
          </a:p>
          <a:p>
            <a:pPr algn="l" defTabSz="914400"/>
            <a:r>
              <a:rPr lang="en-US" i="1" kern="0" dirty="0">
                <a:solidFill>
                  <a:schemeClr val="accent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Heat Pump, Storage Tank, Mixing Valve and Temperature Maintenance</a:t>
            </a:r>
          </a:p>
        </p:txBody>
      </p:sp>
    </p:spTree>
    <p:extLst>
      <p:ext uri="{BB962C8B-B14F-4D97-AF65-F5344CB8AC3E}">
        <p14:creationId xmlns:p14="http://schemas.microsoft.com/office/powerpoint/2010/main" val="158403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6D3BBF-F1C7-44F6-A037-623A81028063}"/>
              </a:ext>
            </a:extLst>
          </p:cNvPr>
          <p:cNvSpPr txBox="1"/>
          <p:nvPr/>
        </p:nvSpPr>
        <p:spPr>
          <a:xfrm>
            <a:off x="5054135" y="4164934"/>
            <a:ext cx="6638544" cy="1865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Sanden Multifamily</a:t>
            </a:r>
          </a:p>
        </p:txBody>
      </p:sp>
      <p:pic>
        <p:nvPicPr>
          <p:cNvPr id="6" name="Picture 5" descr="A close up of a rock&#10;&#10;Description automatically generated">
            <a:extLst>
              <a:ext uri="{FF2B5EF4-FFF2-40B4-BE49-F238E27FC236}">
                <a16:creationId xmlns:a16="http://schemas.microsoft.com/office/drawing/2014/main" id="{DFCF90B1-F821-41DE-A814-2C3C092153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8" b="19663"/>
          <a:stretch/>
        </p:blipFill>
        <p:spPr>
          <a:xfrm>
            <a:off x="0" y="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2C8EFD8-2EF5-46A2-82C1-FFA8C9E64D64}"/>
              </a:ext>
            </a:extLst>
          </p:cNvPr>
          <p:cNvSpPr/>
          <p:nvPr/>
        </p:nvSpPr>
        <p:spPr>
          <a:xfrm>
            <a:off x="682201" y="3813615"/>
            <a:ext cx="4481131" cy="2568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Shawn Oram, PE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Director of Design and Engineering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Ecotope, Inc.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shawn@ecotope.com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6B90E7-EF8E-4BD1-99DF-EA977F62E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3986" y="0"/>
            <a:ext cx="1421502" cy="113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6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13252C-59AF-4B7F-A453-55DBE07F1905}"/>
              </a:ext>
            </a:extLst>
          </p:cNvPr>
          <p:cNvSpPr/>
          <p:nvPr/>
        </p:nvSpPr>
        <p:spPr>
          <a:xfrm>
            <a:off x="2113063" y="113547"/>
            <a:ext cx="8581261" cy="618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Why Central Heat Pump Water Heating?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FB714D-5693-417F-9F5C-701908D9FE00}"/>
              </a:ext>
            </a:extLst>
          </p:cNvPr>
          <p:cNvSpPr txBox="1"/>
          <p:nvPr/>
        </p:nvSpPr>
        <p:spPr>
          <a:xfrm>
            <a:off x="840514" y="1641505"/>
            <a:ext cx="4586035" cy="388871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Significant Peak Load Reduction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Reduces DHW Energy Usage By 65%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Demand Response Capable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Thermal Battery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4EFF314D-9708-4AD5-A0C8-18AC82D789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8116411"/>
              </p:ext>
            </p:extLst>
          </p:nvPr>
        </p:nvGraphicFramePr>
        <p:xfrm>
          <a:off x="5508845" y="1069848"/>
          <a:ext cx="6356691" cy="548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962479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13252C-59AF-4B7F-A453-55DBE07F1905}"/>
              </a:ext>
            </a:extLst>
          </p:cNvPr>
          <p:cNvSpPr/>
          <p:nvPr/>
        </p:nvSpPr>
        <p:spPr>
          <a:xfrm>
            <a:off x="2532855" y="113547"/>
            <a:ext cx="8581261" cy="618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Cold </a:t>
            </a:r>
            <a:r>
              <a:rPr lang="en-US" sz="4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Climate Central Heat Pump Water Heaters.</a:t>
            </a:r>
            <a:endParaRPr lang="en-US" sz="44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BD0781-EC50-459F-8FF0-7E21742B8950}"/>
              </a:ext>
            </a:extLst>
          </p:cNvPr>
          <p:cNvSpPr/>
          <p:nvPr/>
        </p:nvSpPr>
        <p:spPr>
          <a:xfrm>
            <a:off x="524256" y="491260"/>
            <a:ext cx="6594189" cy="1625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8" descr="Hot water, courtesy of CO2">
            <a:extLst>
              <a:ext uri="{FF2B5EF4-FFF2-40B4-BE49-F238E27FC236}">
                <a16:creationId xmlns:a16="http://schemas.microsoft.com/office/drawing/2014/main" id="{76CA62A2-6A25-4DD1-8BF6-998B6A9AC9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4" r="27859" b="-1"/>
          <a:stretch/>
        </p:blipFill>
        <p:spPr bwMode="auto">
          <a:xfrm>
            <a:off x="594490" y="4741531"/>
            <a:ext cx="1587601" cy="188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building, ground, outdoor, sitting&#10;&#10;Description automatically generated">
            <a:extLst>
              <a:ext uri="{FF2B5EF4-FFF2-40B4-BE49-F238E27FC236}">
                <a16:creationId xmlns:a16="http://schemas.microsoft.com/office/drawing/2014/main" id="{128CD251-485A-4F19-BC8C-54661154B8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03" b="12160"/>
          <a:stretch/>
        </p:blipFill>
        <p:spPr>
          <a:xfrm>
            <a:off x="3748019" y="4786269"/>
            <a:ext cx="3442803" cy="1958184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4" descr="Vista East &amp; Vista West">
            <a:extLst>
              <a:ext uri="{FF2B5EF4-FFF2-40B4-BE49-F238E27FC236}">
                <a16:creationId xmlns:a16="http://schemas.microsoft.com/office/drawing/2014/main" id="{70B29CC8-F961-4AFA-8063-917A452DE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" r="-3" b="-3"/>
          <a:stretch/>
        </p:blipFill>
        <p:spPr bwMode="auto">
          <a:xfrm>
            <a:off x="594490" y="910243"/>
            <a:ext cx="6596332" cy="374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042C232-1020-409A-A948-DE2010EF1C61}"/>
              </a:ext>
            </a:extLst>
          </p:cNvPr>
          <p:cNvSpPr txBox="1"/>
          <p:nvPr/>
        </p:nvSpPr>
        <p:spPr>
          <a:xfrm>
            <a:off x="7588454" y="1175755"/>
            <a:ext cx="4282120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There are no large central heat pump water heating equipment options to serve the Northern US multifamily markets.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Requirements: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Operate down to -10 F EAT.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Make 170 F DHW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Low GWP refrigerant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Single pass operation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Load shift capable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Control system with alarms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2C67BF2C-1956-495C-990C-4614E4404F72}"/>
              </a:ext>
            </a:extLst>
          </p:cNvPr>
          <p:cNvSpPr/>
          <p:nvPr/>
        </p:nvSpPr>
        <p:spPr>
          <a:xfrm>
            <a:off x="2397711" y="5328459"/>
            <a:ext cx="1134687" cy="5611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078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DABBD7-79E7-4DFF-B90C-9CEC67F9B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0863" y="3545288"/>
            <a:ext cx="4093950" cy="3145073"/>
          </a:xfrm>
          <a:prstGeom prst="rect">
            <a:avLst/>
          </a:prstGeom>
        </p:spPr>
      </p:pic>
      <p:pic>
        <p:nvPicPr>
          <p:cNvPr id="13" name="Picture 12" descr="A close up of a machine&#10;&#10;Description automatically generated">
            <a:extLst>
              <a:ext uri="{FF2B5EF4-FFF2-40B4-BE49-F238E27FC236}">
                <a16:creationId xmlns:a16="http://schemas.microsoft.com/office/drawing/2014/main" id="{E976C3A7-B3D7-4990-AFC7-8F09E25F7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164" y="824741"/>
            <a:ext cx="2244012" cy="24796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30E4A8-6C22-49A9-A71D-F8DF1D1D9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0863" y="210540"/>
            <a:ext cx="4032874" cy="31450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F118B9-6D81-4B21-ABCD-DAF146FCE7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0260" y="3525302"/>
            <a:ext cx="4039928" cy="3165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89C0EA-D93A-4141-90E7-2D2EBAA49F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9758" y="1598737"/>
            <a:ext cx="2990430" cy="17568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ED2F80C-6320-464B-B377-592952313B21}"/>
              </a:ext>
            </a:extLst>
          </p:cNvPr>
          <p:cNvSpPr/>
          <p:nvPr/>
        </p:nvSpPr>
        <p:spPr>
          <a:xfrm>
            <a:off x="207382" y="-436872"/>
            <a:ext cx="5268793" cy="1622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atin typeface="+mj-lt"/>
                <a:ea typeface="+mj-ea"/>
                <a:cs typeface="+mj-cs"/>
              </a:rPr>
              <a:t>Sanden CO2 HPWH</a:t>
            </a:r>
            <a:endParaRPr lang="en-US" sz="3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A02C6B0-3F5B-458B-9287-063A8CF085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5697" y="210541"/>
            <a:ext cx="2244013" cy="12284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C2FBB-3BDE-4984-A794-FDFC7FC0BC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382" y="3545288"/>
            <a:ext cx="3352204" cy="313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2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EF8F8D-E4EF-48F1-B32B-C767DBBC82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88" r="-1" b="-1"/>
          <a:stretch/>
        </p:blipFill>
        <p:spPr>
          <a:xfrm>
            <a:off x="369571" y="1004816"/>
            <a:ext cx="11452857" cy="48483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6B90E7-EF8E-4BD1-99DF-EA977F62E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274" y="1792002"/>
            <a:ext cx="1421502" cy="11384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F81B4B7-5D3D-4CFE-9827-00D1E8F8DFB9}"/>
              </a:ext>
            </a:extLst>
          </p:cNvPr>
          <p:cNvSpPr/>
          <p:nvPr/>
        </p:nvSpPr>
        <p:spPr>
          <a:xfrm>
            <a:off x="235779" y="-59593"/>
            <a:ext cx="10515600" cy="1128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+mj-lt"/>
                <a:ea typeface="+mj-ea"/>
                <a:cs typeface="+mj-cs"/>
              </a:rPr>
              <a:t>Single Pass Design </a:t>
            </a:r>
          </a:p>
        </p:txBody>
      </p:sp>
    </p:spTree>
    <p:extLst>
      <p:ext uri="{BB962C8B-B14F-4D97-AF65-F5344CB8AC3E}">
        <p14:creationId xmlns:p14="http://schemas.microsoft.com/office/powerpoint/2010/main" val="150442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26633" y="390062"/>
            <a:ext cx="8153400" cy="1646605"/>
          </a:xfrm>
        </p:spPr>
        <p:txBody>
          <a:bodyPr/>
          <a:lstStyle/>
          <a:p>
            <a:r>
              <a:rPr lang="en-US" sz="4400" b="1" i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VISION</a:t>
            </a:r>
          </a:p>
          <a:p>
            <a:r>
              <a:rPr lang="en-US" sz="2800" i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800" i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Advance the development and adoption of HPWH Technologies faster together</a:t>
            </a:r>
            <a:endParaRPr lang="en-US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Title 6"/>
          <p:cNvSpPr txBox="1">
            <a:spLocks noGrp="1"/>
          </p:cNvSpPr>
          <p:nvPr>
            <p:ph type="ctrTitle"/>
          </p:nvPr>
        </p:nvSpPr>
        <p:spPr>
          <a:xfrm>
            <a:off x="4509663" y="2312380"/>
            <a:ext cx="6987340" cy="402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schemeClr val="accent1">
                  <a:lumMod val="20000"/>
                  <a:lumOff val="8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914400" lvl="1" indent="-457200" algn="l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HPWH are standard practice in new construction and retrofit</a:t>
            </a:r>
          </a:p>
          <a:p>
            <a:pPr marL="914400" lvl="1" indent="-457200" algn="l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COP ~ 3</a:t>
            </a:r>
          </a:p>
          <a:p>
            <a:pPr marL="914400" lvl="1" indent="-457200" algn="l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Low-GWP refrigerants</a:t>
            </a:r>
          </a:p>
          <a:p>
            <a:pPr marL="914400" lvl="1" indent="-457200" algn="l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Plug-and-play packaged systems</a:t>
            </a:r>
          </a:p>
          <a:p>
            <a:pPr marL="914400" lvl="1" indent="-457200" algn="l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Cost-effective</a:t>
            </a:r>
          </a:p>
          <a:p>
            <a:pPr marL="914400" lvl="1" indent="-457200" algn="l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Reliable</a:t>
            </a:r>
          </a:p>
          <a:p>
            <a:pPr marL="914400" lvl="1" indent="-457200" algn="l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Ability for load shift</a:t>
            </a:r>
          </a:p>
          <a:p>
            <a:endParaRPr lang="en-US" sz="2800" dirty="0">
              <a:solidFill>
                <a:schemeClr val="accent1">
                  <a:lumMod val="20000"/>
                  <a:lumOff val="8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08" y="357396"/>
            <a:ext cx="1850294" cy="5279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82" y="3967009"/>
            <a:ext cx="2148113" cy="6272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63" y="4841383"/>
            <a:ext cx="1954404" cy="3515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4" y="5979868"/>
            <a:ext cx="2148113" cy="6160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533" y="96972"/>
            <a:ext cx="1724025" cy="1104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5" y="1276707"/>
            <a:ext cx="3388906" cy="26903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33" y="3798647"/>
            <a:ext cx="928081" cy="83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22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F81B4B7-5D3D-4CFE-9827-00D1E8F8DFB9}"/>
              </a:ext>
            </a:extLst>
          </p:cNvPr>
          <p:cNvSpPr/>
          <p:nvPr/>
        </p:nvSpPr>
        <p:spPr>
          <a:xfrm>
            <a:off x="1927419" y="-97027"/>
            <a:ext cx="10515600" cy="1128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+mj-lt"/>
                <a:ea typeface="+mj-ea"/>
                <a:cs typeface="+mj-cs"/>
              </a:rPr>
              <a:t>Sanden Multifamily Packages</a:t>
            </a:r>
          </a:p>
        </p:txBody>
      </p:sp>
      <p:graphicFrame>
        <p:nvGraphicFramePr>
          <p:cNvPr id="3" name="Table 12">
            <a:extLst>
              <a:ext uri="{FF2B5EF4-FFF2-40B4-BE49-F238E27FC236}">
                <a16:creationId xmlns:a16="http://schemas.microsoft.com/office/drawing/2014/main" id="{FE12C294-2018-451D-81BE-FAE8286DCA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45012"/>
              </p:ext>
            </p:extLst>
          </p:nvPr>
        </p:nvGraphicFramePr>
        <p:xfrm>
          <a:off x="351401" y="901526"/>
          <a:ext cx="11486147" cy="5385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9463">
                  <a:extLst>
                    <a:ext uri="{9D8B030D-6E8A-4147-A177-3AD203B41FA5}">
                      <a16:colId xmlns:a16="http://schemas.microsoft.com/office/drawing/2014/main" val="1110356868"/>
                    </a:ext>
                  </a:extLst>
                </a:gridCol>
                <a:gridCol w="1709490">
                  <a:extLst>
                    <a:ext uri="{9D8B030D-6E8A-4147-A177-3AD203B41FA5}">
                      <a16:colId xmlns:a16="http://schemas.microsoft.com/office/drawing/2014/main" val="3829687874"/>
                    </a:ext>
                  </a:extLst>
                </a:gridCol>
                <a:gridCol w="1634828">
                  <a:extLst>
                    <a:ext uri="{9D8B030D-6E8A-4147-A177-3AD203B41FA5}">
                      <a16:colId xmlns:a16="http://schemas.microsoft.com/office/drawing/2014/main" val="4172160366"/>
                    </a:ext>
                  </a:extLst>
                </a:gridCol>
                <a:gridCol w="2569202">
                  <a:extLst>
                    <a:ext uri="{9D8B030D-6E8A-4147-A177-3AD203B41FA5}">
                      <a16:colId xmlns:a16="http://schemas.microsoft.com/office/drawing/2014/main" val="3679195497"/>
                    </a:ext>
                  </a:extLst>
                </a:gridCol>
                <a:gridCol w="1614597">
                  <a:extLst>
                    <a:ext uri="{9D8B030D-6E8A-4147-A177-3AD203B41FA5}">
                      <a16:colId xmlns:a16="http://schemas.microsoft.com/office/drawing/2014/main" val="3746951435"/>
                    </a:ext>
                  </a:extLst>
                </a:gridCol>
                <a:gridCol w="1968567">
                  <a:extLst>
                    <a:ext uri="{9D8B030D-6E8A-4147-A177-3AD203B41FA5}">
                      <a16:colId xmlns:a16="http://schemas.microsoft.com/office/drawing/2014/main" val="1340080243"/>
                    </a:ext>
                  </a:extLst>
                </a:gridCol>
              </a:tblGrid>
              <a:tr h="10461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Occupants Served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Number of Sanden’s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Hot Water Storage (Gal)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Hot Water Storage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w/Load Shift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(Evening/</a:t>
                      </a:r>
                      <a:r>
                        <a:rPr lang="en-US" sz="1400" dirty="0" err="1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Evening+Morning</a:t>
                      </a:r>
                      <a: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Swing Tank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Gal (kW)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Controls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(Basic or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Advanced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0989610"/>
                  </a:ext>
                </a:extLst>
              </a:tr>
              <a:tr h="206560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5227725"/>
                  </a:ext>
                </a:extLst>
              </a:tr>
              <a:tr h="56849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263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479/680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80 (5kW)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B </a:t>
                      </a:r>
                      <a:r>
                        <a:rPr lang="en-US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or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68362"/>
                  </a:ext>
                </a:extLst>
              </a:tr>
              <a:tr h="56849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461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838/1190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150 (9kW)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B </a:t>
                      </a:r>
                      <a:r>
                        <a:rPr lang="en-US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or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817823"/>
                  </a:ext>
                </a:extLst>
              </a:tr>
              <a:tr h="56849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661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1197/1700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200 (13kW)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B </a:t>
                      </a:r>
                      <a:r>
                        <a:rPr lang="en-US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or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0341214"/>
                  </a:ext>
                </a:extLst>
              </a:tr>
              <a:tr h="56849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830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1497/2125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250 (18kW)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B </a:t>
                      </a:r>
                      <a:r>
                        <a:rPr lang="en-US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or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268930"/>
                  </a:ext>
                </a:extLst>
              </a:tr>
            </a:tbl>
          </a:graphicData>
        </a:graphic>
      </p:graphicFrame>
      <p:pic>
        <p:nvPicPr>
          <p:cNvPr id="6" name="Picture 5" descr="A close up of a machine&#10;&#10;Description automatically generated">
            <a:extLst>
              <a:ext uri="{FF2B5EF4-FFF2-40B4-BE49-F238E27FC236}">
                <a16:creationId xmlns:a16="http://schemas.microsoft.com/office/drawing/2014/main" id="{3159E24D-E8B7-4A87-80CA-8024E507B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990" y="2322054"/>
            <a:ext cx="1164167" cy="1286405"/>
          </a:xfrm>
          <a:prstGeom prst="rect">
            <a:avLst/>
          </a:prstGeom>
        </p:spPr>
      </p:pic>
      <p:pic>
        <p:nvPicPr>
          <p:cNvPr id="8" name="Picture 7" descr="pCO sistema">
            <a:extLst>
              <a:ext uri="{FF2B5EF4-FFF2-40B4-BE49-F238E27FC236}">
                <a16:creationId xmlns:a16="http://schemas.microsoft.com/office/drawing/2014/main" id="{A6D5AF6E-C2CF-4089-9F67-6F4127FA1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651" y="2683127"/>
            <a:ext cx="1384518" cy="69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The 8 Tips To Avoid Headcount Planning &amp; Budgeting Headaches - XLerant">
            <a:extLst>
              <a:ext uri="{FF2B5EF4-FFF2-40B4-BE49-F238E27FC236}">
                <a16:creationId xmlns:a16="http://schemas.microsoft.com/office/drawing/2014/main" id="{38B508B3-F442-485F-8DDF-368D73825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03" y="2277256"/>
            <a:ext cx="1774937" cy="133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79837B-96CD-4B54-89FC-2BCF7C1355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6584" y="2289670"/>
            <a:ext cx="760121" cy="14944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5E7A3E-2900-47D3-B7A8-08EE685BDF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3179" y="2180126"/>
            <a:ext cx="631372" cy="15459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29ED35-3531-46C1-B910-90C441CCDA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4464" y="2282052"/>
            <a:ext cx="760121" cy="14944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88C7B7-5BD2-48AF-BBA9-57219300E6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6568" y="2289670"/>
            <a:ext cx="760121" cy="1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73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F16E23-E3F1-496A-A16A-4A6749EE0EA6}"/>
              </a:ext>
            </a:extLst>
          </p:cNvPr>
          <p:cNvSpPr/>
          <p:nvPr/>
        </p:nvSpPr>
        <p:spPr>
          <a:xfrm>
            <a:off x="5376671" y="4165540"/>
            <a:ext cx="5609222" cy="1363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+mj-lt"/>
                <a:ea typeface="+mj-ea"/>
                <a:cs typeface="+mj-cs"/>
              </a:rPr>
              <a:t>Installation Instructions</a:t>
            </a:r>
            <a:endParaRPr lang="en-US" sz="4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FE7F4411-5940-4352-8B41-4186FAF0764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" r="6612" b="-2"/>
          <a:stretch/>
        </p:blipFill>
        <p:spPr bwMode="auto">
          <a:xfrm>
            <a:off x="20" y="413156"/>
            <a:ext cx="3933420" cy="5861304"/>
          </a:xfrm>
          <a:custGeom>
            <a:avLst/>
            <a:gdLst/>
            <a:ahLst/>
            <a:cxnLst/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5593EF-A96B-4842-9423-C9E31F331E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91" r="30856" b="1"/>
          <a:stretch/>
        </p:blipFill>
        <p:spPr>
          <a:xfrm>
            <a:off x="4518135" y="10"/>
            <a:ext cx="3236976" cy="2995146"/>
          </a:xfrm>
          <a:custGeom>
            <a:avLst/>
            <a:gdLst/>
            <a:ahLst/>
            <a:cxnLst/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8A2C55B2-3967-4C62-A61D-16ED9EE38484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4"/>
          <a:stretch/>
        </p:blipFill>
        <p:spPr bwMode="auto">
          <a:xfrm>
            <a:off x="8967592" y="2042"/>
            <a:ext cx="3224421" cy="4020664"/>
          </a:xfrm>
          <a:custGeom>
            <a:avLst/>
            <a:gdLst/>
            <a:ahLst/>
            <a:cxnLst/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3933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605312" y="114051"/>
            <a:ext cx="10244684" cy="721521"/>
          </a:xfrm>
        </p:spPr>
        <p:txBody>
          <a:bodyPr/>
          <a:lstStyle/>
          <a:p>
            <a:r>
              <a:rPr lang="en-US" b="1" dirty="0"/>
              <a:t>Plug and Play Sanden Multifamily Rooftop Skid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BBAE39-5F8E-480A-B8CD-953EFE0AB638}"/>
              </a:ext>
            </a:extLst>
          </p:cNvPr>
          <p:cNvSpPr txBox="1"/>
          <p:nvPr/>
        </p:nvSpPr>
        <p:spPr>
          <a:xfrm>
            <a:off x="159657" y="1083458"/>
            <a:ext cx="4354286" cy="5065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38138" marR="0" lvl="0" indent="-271463" fontAlgn="base">
              <a:lnSpc>
                <a:spcPct val="90000"/>
              </a:lnSpc>
              <a:spcAft>
                <a:spcPts val="1200"/>
              </a:spcAft>
              <a:buClr>
                <a:srgbClr val="0079C1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lang="en-US" sz="2400" dirty="0">
                <a:solidFill>
                  <a:srgbClr val="4F5152"/>
                </a:solidFill>
                <a:latin typeface="Segoe UI" panose="020B0502040204020203" pitchFamily="34" charset="0"/>
                <a:ea typeface="ＭＳ Ｐゴシック" pitchFamily="-110" charset="-128"/>
                <a:cs typeface="Segoe UI" panose="020B0502040204020203" pitchFamily="34" charset="0"/>
              </a:rPr>
              <a:t>Meets Northern Climate Specs for CHPWH as well as California’s ACM for Multifamily CHPWH</a:t>
            </a:r>
          </a:p>
          <a:p>
            <a:pPr marL="338138" indent="-271463" fontAlgn="base">
              <a:lnSpc>
                <a:spcPct val="90000"/>
              </a:lnSpc>
              <a:spcAft>
                <a:spcPts val="1200"/>
              </a:spcAft>
              <a:buClr>
                <a:srgbClr val="0079C1"/>
              </a:buClr>
              <a:buSzPct val="85000"/>
              <a:buFont typeface="Wingdings" panose="05000000000000000000" pitchFamily="2" charset="2"/>
              <a:buChar char="§"/>
              <a:defRPr/>
            </a:pPr>
            <a:r>
              <a:rPr lang="en-US" sz="2400" dirty="0" smtClean="0">
                <a:solidFill>
                  <a:srgbClr val="4F5152"/>
                </a:solidFill>
                <a:latin typeface="Segoe UI" panose="020B0502040204020203" pitchFamily="34" charset="0"/>
                <a:ea typeface="ＭＳ Ｐゴシック" pitchFamily="-110" charset="-128"/>
                <a:cs typeface="Segoe UI" panose="020B0502040204020203" pitchFamily="34" charset="0"/>
              </a:rPr>
              <a:t>System configuration of skid </a:t>
            </a:r>
            <a:r>
              <a:rPr lang="en-US" sz="2400" dirty="0">
                <a:solidFill>
                  <a:srgbClr val="4F5152"/>
                </a:solidFill>
                <a:latin typeface="Segoe UI" panose="020B0502040204020203" pitchFamily="34" charset="0"/>
                <a:ea typeface="ＭＳ Ｐゴシック" pitchFamily="-110" charset="-128"/>
                <a:cs typeface="Segoe UI" panose="020B0502040204020203" pitchFamily="34" charset="0"/>
              </a:rPr>
              <a:t>of storage tanks and a skid of heat pumps w  controls</a:t>
            </a:r>
          </a:p>
          <a:p>
            <a:pPr marL="338138" marR="0" lvl="0" indent="-271463" fontAlgn="base">
              <a:lnSpc>
                <a:spcPct val="90000"/>
              </a:lnSpc>
              <a:spcAft>
                <a:spcPts val="1200"/>
              </a:spcAft>
              <a:buClr>
                <a:srgbClr val="0079C1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lang="en-US" sz="2400" dirty="0" smtClean="0">
                <a:solidFill>
                  <a:srgbClr val="4F5152"/>
                </a:solidFill>
                <a:latin typeface="Segoe UI" panose="020B0502040204020203" pitchFamily="34" charset="0"/>
                <a:ea typeface="ＭＳ Ｐゴシック" pitchFamily="-110" charset="-128"/>
                <a:cs typeface="Segoe UI" panose="020B0502040204020203" pitchFamily="34" charset="0"/>
              </a:rPr>
              <a:t>Deliver, hoist to </a:t>
            </a:r>
            <a:r>
              <a:rPr lang="en-US" sz="2400" dirty="0">
                <a:solidFill>
                  <a:srgbClr val="4F5152"/>
                </a:solidFill>
                <a:latin typeface="Segoe UI" panose="020B0502040204020203" pitchFamily="34" charset="0"/>
                <a:ea typeface="ＭＳ Ｐゴシック" pitchFamily="-110" charset="-128"/>
                <a:cs typeface="Segoe UI" panose="020B0502040204020203" pitchFamily="34" charset="0"/>
              </a:rPr>
              <a:t>roof-curb, plug in </a:t>
            </a:r>
            <a:r>
              <a:rPr lang="en-US" sz="2400" dirty="0" smtClean="0">
                <a:solidFill>
                  <a:srgbClr val="4F5152"/>
                </a:solidFill>
                <a:latin typeface="Segoe UI" panose="020B0502040204020203" pitchFamily="34" charset="0"/>
                <a:ea typeface="ＭＳ Ｐゴシック" pitchFamily="-110" charset="-128"/>
                <a:cs typeface="Segoe UI" panose="020B0502040204020203" pitchFamily="34" charset="0"/>
              </a:rPr>
              <a:t>water, electrical, connect </a:t>
            </a:r>
            <a:r>
              <a:rPr lang="en-US" sz="2400" dirty="0">
                <a:solidFill>
                  <a:srgbClr val="4F5152"/>
                </a:solidFill>
                <a:latin typeface="Segoe UI" panose="020B0502040204020203" pitchFamily="34" charset="0"/>
                <a:ea typeface="ＭＳ Ｐゴシック" pitchFamily="-110" charset="-128"/>
                <a:cs typeface="Segoe UI" panose="020B0502040204020203" pitchFamily="34" charset="0"/>
              </a:rPr>
              <a:t>data </a:t>
            </a:r>
            <a:r>
              <a:rPr lang="en-US" sz="2400" dirty="0" smtClean="0">
                <a:solidFill>
                  <a:srgbClr val="4F5152"/>
                </a:solidFill>
                <a:latin typeface="Segoe UI" panose="020B0502040204020203" pitchFamily="34" charset="0"/>
                <a:ea typeface="ＭＳ Ｐゴシック" pitchFamily="-110" charset="-128"/>
                <a:cs typeface="Segoe UI" panose="020B0502040204020203" pitchFamily="34" charset="0"/>
              </a:rPr>
              <a:t>and </a:t>
            </a:r>
            <a:r>
              <a:rPr lang="en-US" sz="2400" dirty="0">
                <a:solidFill>
                  <a:srgbClr val="4F5152"/>
                </a:solidFill>
                <a:latin typeface="Segoe UI" panose="020B0502040204020203" pitchFamily="34" charset="0"/>
                <a:ea typeface="ＭＳ Ｐゴシック" pitchFamily="-110" charset="-128"/>
                <a:cs typeface="Segoe UI" panose="020B0502040204020203" pitchFamily="34" charset="0"/>
              </a:rPr>
              <a:t>ready for startup procedures</a:t>
            </a:r>
          </a:p>
          <a:p>
            <a:pPr marL="338138" indent="-271463" fontAlgn="base">
              <a:lnSpc>
                <a:spcPct val="90000"/>
              </a:lnSpc>
              <a:spcAft>
                <a:spcPts val="1200"/>
              </a:spcAft>
              <a:buClr>
                <a:srgbClr val="0079C1"/>
              </a:buClr>
              <a:buSzPct val="85000"/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4F5152"/>
                </a:solidFill>
                <a:latin typeface="Segoe UI" panose="020B0502040204020203" pitchFamily="34" charset="0"/>
                <a:ea typeface="ＭＳ Ｐゴシック" pitchFamily="-110" charset="-128"/>
                <a:cs typeface="Segoe UI" panose="020B0502040204020203" pitchFamily="34" charset="0"/>
              </a:rPr>
              <a:t>Controls </a:t>
            </a:r>
            <a:r>
              <a:rPr lang="en-US" sz="2400" dirty="0">
                <a:solidFill>
                  <a:srgbClr val="4F5152"/>
                </a:solidFill>
                <a:latin typeface="Segoe UI" panose="020B0502040204020203" pitchFamily="34" charset="0"/>
                <a:ea typeface="ＭＳ Ｐゴシック" pitchFamily="-110" charset="-128"/>
                <a:cs typeface="Segoe UI" panose="020B0502040204020203" pitchFamily="34" charset="0"/>
              </a:rPr>
              <a:t>options - basic and advanced control </a:t>
            </a:r>
            <a:r>
              <a:rPr lang="en-US" sz="2400" dirty="0" smtClean="0">
                <a:solidFill>
                  <a:srgbClr val="4F5152"/>
                </a:solidFill>
                <a:latin typeface="Segoe UI" panose="020B0502040204020203" pitchFamily="34" charset="0"/>
                <a:ea typeface="ＭＳ Ｐゴシック" pitchFamily="-110" charset="-128"/>
                <a:cs typeface="Segoe UI" panose="020B0502040204020203" pitchFamily="34" charset="0"/>
              </a:rPr>
              <a:t>package</a:t>
            </a:r>
          </a:p>
          <a:p>
            <a:pPr marL="338138" marR="0" lvl="0" indent="-271463" fontAlgn="base">
              <a:lnSpc>
                <a:spcPct val="90000"/>
              </a:lnSpc>
              <a:spcAft>
                <a:spcPts val="1200"/>
              </a:spcAft>
              <a:buClr>
                <a:srgbClr val="0079C1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lang="en-US" sz="2400" dirty="0">
                <a:solidFill>
                  <a:srgbClr val="4F5152"/>
                </a:solidFill>
                <a:latin typeface="Segoe UI" panose="020B0502040204020203" pitchFamily="34" charset="0"/>
                <a:ea typeface="ＭＳ Ｐゴシック" pitchFamily="-110" charset="-128"/>
                <a:cs typeface="Segoe UI" panose="020B0502040204020203" pitchFamily="34" charset="0"/>
              </a:rPr>
              <a:t>Load-shift enabled</a:t>
            </a: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400" b="0" i="0" u="none" strike="noStrike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BE9BB0-3F5D-4EFB-80BC-C6A6773473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t="3902" r="2" b="2"/>
          <a:stretch/>
        </p:blipFill>
        <p:spPr>
          <a:xfrm>
            <a:off x="4769134" y="1244582"/>
            <a:ext cx="7422866" cy="508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405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Menlo Park Roof Top Skid Installation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5750" y="1196799"/>
            <a:ext cx="4580029" cy="2686889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dirty="0"/>
              <a:t>400 People, 250 Units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dirty="0" smtClean="0"/>
              <a:t>4 </a:t>
            </a:r>
            <a:r>
              <a:rPr lang="en-US" dirty="0"/>
              <a:t>Rooftop (100 Person) DHW Plants 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dirty="0" smtClean="0"/>
              <a:t>4 </a:t>
            </a:r>
            <a:r>
              <a:rPr lang="en-US" dirty="0"/>
              <a:t>Small Hot Water Distribution Loops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dirty="0" smtClean="0"/>
              <a:t>Installed </a:t>
            </a:r>
            <a:r>
              <a:rPr lang="en-US" dirty="0"/>
              <a:t>in Q1 </a:t>
            </a:r>
            <a:r>
              <a:rPr lang="en-US" dirty="0" smtClean="0"/>
              <a:t>2022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441" y="1095057"/>
            <a:ext cx="5728138" cy="53498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C83EF0-F3C2-4DC1-996D-02019745E2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t="3902" r="2" b="2"/>
          <a:stretch/>
        </p:blipFill>
        <p:spPr>
          <a:xfrm>
            <a:off x="2238703" y="3970116"/>
            <a:ext cx="3614435" cy="2474806"/>
          </a:xfrm>
          <a:prstGeom prst="rect">
            <a:avLst/>
          </a:prstGeom>
          <a:effectLst>
            <a:outerShdw blurRad="266700" dist="50800" dir="5400000" algn="ctr" rotWithShape="0">
              <a:schemeClr val="tx2"/>
            </a:outerShdw>
          </a:effectLst>
        </p:spPr>
      </p:pic>
    </p:spTree>
    <p:extLst>
      <p:ext uri="{BB962C8B-B14F-4D97-AF65-F5344CB8AC3E}">
        <p14:creationId xmlns:p14="http://schemas.microsoft.com/office/powerpoint/2010/main" val="40377419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creenshot of a person&#10;&#10;Description automatically generated">
            <a:extLst>
              <a:ext uri="{FF2B5EF4-FFF2-40B4-BE49-F238E27FC236}">
                <a16:creationId xmlns:a16="http://schemas.microsoft.com/office/drawing/2014/main" id="{68BBB8BF-F7B6-6D41-8B5F-0007974F6C0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25902" t="5781" r="-3" b="-4"/>
          <a:stretch/>
        </p:blipFill>
        <p:spPr>
          <a:xfrm>
            <a:off x="5549462" y="1355834"/>
            <a:ext cx="6419819" cy="510298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On-line Pre-Bid Certification Course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2B7315-BE01-3244-A224-B79A917EF016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16115" y="964208"/>
            <a:ext cx="5979885" cy="3563937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38138" indent="-271463" defTabSz="457200">
              <a:lnSpc>
                <a:spcPct val="90000"/>
              </a:lnSpc>
              <a:spcAft>
                <a:spcPts val="1200"/>
              </a:spcAft>
              <a:buSzPct val="85000"/>
              <a:defRPr/>
            </a:pPr>
            <a:r>
              <a:rPr lang="en-US" sz="2800" kern="1200" dirty="0">
                <a:latin typeface="Segoe UI" panose="020B0502040204020203" pitchFamily="34" charset="0"/>
                <a:cs typeface="Segoe UI" panose="020B0502040204020203" pitchFamily="34" charset="0"/>
              </a:rPr>
              <a:t>Held online at Small Planet’s Learning Center</a:t>
            </a:r>
          </a:p>
          <a:p>
            <a:pPr marL="338138" indent="-271463" defTabSz="457200">
              <a:lnSpc>
                <a:spcPct val="90000"/>
              </a:lnSpc>
              <a:spcAft>
                <a:spcPts val="1200"/>
              </a:spcAft>
              <a:buSzPct val="85000"/>
              <a:defRPr/>
            </a:pPr>
            <a:r>
              <a:rPr lang="en-US" sz="2800" kern="1200" dirty="0">
                <a:latin typeface="Segoe UI" panose="020B0502040204020203" pitchFamily="34" charset="0"/>
                <a:cs typeface="Segoe UI" panose="020B0502040204020203" pitchFamily="34" charset="0"/>
              </a:rPr>
              <a:t>Course created to provide basic understanding of system to prevent “risk pricing”</a:t>
            </a:r>
          </a:p>
          <a:p>
            <a:pPr marL="338138" indent="-271463" defTabSz="457200">
              <a:lnSpc>
                <a:spcPct val="90000"/>
              </a:lnSpc>
              <a:spcAft>
                <a:spcPts val="1200"/>
              </a:spcAft>
              <a:buSzPct val="85000"/>
              <a:defRPr/>
            </a:pPr>
            <a:r>
              <a:rPr lang="en-US" sz="2800" kern="1200" dirty="0">
                <a:latin typeface="Segoe UI" panose="020B0502040204020203" pitchFamily="34" charset="0"/>
                <a:cs typeface="Segoe UI" panose="020B0502040204020203" pitchFamily="34" charset="0"/>
              </a:rPr>
              <a:t>Bidders required to prove course completion as bid </a:t>
            </a:r>
            <a:r>
              <a:rPr lang="en-US" sz="2800" kern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pre-requisite</a:t>
            </a:r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5997154"/>
            <a:ext cx="71860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>
                <a:solidFill>
                  <a:schemeClr val="accent2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  <a:hlinkClick r:id="rId4"/>
              </a:rPr>
              <a:t>https://www.smallplanetsupply.com/learning-center</a:t>
            </a:r>
            <a:endParaRPr lang="en-US" sz="2400" dirty="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662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02FB4C7-4489-B94C-9B10-7600EE5C8E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4388"/>
          <a:stretch/>
        </p:blipFill>
        <p:spPr>
          <a:xfrm>
            <a:off x="641180" y="2686018"/>
            <a:ext cx="6410084" cy="3429909"/>
          </a:xfrm>
          <a:prstGeom prst="rect">
            <a:avLst/>
          </a:prstGeom>
        </p:spPr>
      </p:pic>
      <p:pic>
        <p:nvPicPr>
          <p:cNvPr id="9" name="Picture 8" descr="A screenshot of a person&#10;&#10;Description automatically generated">
            <a:extLst>
              <a:ext uri="{FF2B5EF4-FFF2-40B4-BE49-F238E27FC236}">
                <a16:creationId xmlns:a16="http://schemas.microsoft.com/office/drawing/2014/main" id="{E0E190AC-B47B-8A49-9E35-E073AD562A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70" r="-1" b="-1"/>
          <a:stretch/>
        </p:blipFill>
        <p:spPr>
          <a:xfrm>
            <a:off x="8121510" y="643467"/>
            <a:ext cx="3003671" cy="2475653"/>
          </a:xfrm>
          <a:prstGeom prst="rect">
            <a:avLst/>
          </a:prstGeom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2E83846-E132-8849-8480-3511B55652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61"/>
          <a:stretch/>
        </p:blipFill>
        <p:spPr>
          <a:xfrm>
            <a:off x="7695873" y="3852091"/>
            <a:ext cx="3854945" cy="2263836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71A10E9-FC6F-724D-B247-D674E7C5CDF5}"/>
              </a:ext>
            </a:extLst>
          </p:cNvPr>
          <p:cNvSpPr/>
          <p:nvPr/>
        </p:nvSpPr>
        <p:spPr>
          <a:xfrm>
            <a:off x="10181967" y="4609070"/>
            <a:ext cx="943213" cy="778476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82FD45-F612-6C46-B8DB-E17174F3142B}"/>
              </a:ext>
            </a:extLst>
          </p:cNvPr>
          <p:cNvSpPr txBox="1"/>
          <p:nvPr/>
        </p:nvSpPr>
        <p:spPr>
          <a:xfrm>
            <a:off x="641180" y="1137638"/>
            <a:ext cx="3052439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Course broken into chapters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05EEBD-8035-8F4B-9C72-9E8250B72374}"/>
              </a:ext>
            </a:extLst>
          </p:cNvPr>
          <p:cNvSpPr txBox="1"/>
          <p:nvPr/>
        </p:nvSpPr>
        <p:spPr>
          <a:xfrm>
            <a:off x="4522573" y="1137638"/>
            <a:ext cx="2261388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Downloads available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7B8D4A-B488-874C-874F-CDD76382AC7E}"/>
              </a:ext>
            </a:extLst>
          </p:cNvPr>
          <p:cNvSpPr txBox="1"/>
          <p:nvPr/>
        </p:nvSpPr>
        <p:spPr>
          <a:xfrm>
            <a:off x="641180" y="278973"/>
            <a:ext cx="6060505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Full Feature Learning Platform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B1583A6-2B40-EE4A-91D8-FFA12C3BB915}"/>
              </a:ext>
            </a:extLst>
          </p:cNvPr>
          <p:cNvCxnSpPr>
            <a:cxnSpLocks/>
          </p:cNvCxnSpPr>
          <p:nvPr/>
        </p:nvCxnSpPr>
        <p:spPr>
          <a:xfrm flipH="1">
            <a:off x="1741714" y="1506970"/>
            <a:ext cx="12945" cy="2345121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761B5D0-48B4-024E-A4CA-4CC8466F861B}"/>
              </a:ext>
            </a:extLst>
          </p:cNvPr>
          <p:cNvCxnSpPr/>
          <p:nvPr/>
        </p:nvCxnSpPr>
        <p:spPr>
          <a:xfrm>
            <a:off x="5461686" y="1506970"/>
            <a:ext cx="4596714" cy="31021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708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Upcoming Critical Work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220" y="960665"/>
            <a:ext cx="11719560" cy="57531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23900" y="1125056"/>
            <a:ext cx="10744200" cy="551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38138" indent="-271463" fontAlgn="base">
              <a:spcBef>
                <a:spcPts val="0"/>
              </a:spcBef>
              <a:spcAft>
                <a:spcPts val="600"/>
              </a:spcAft>
              <a:buClr>
                <a:srgbClr val="0079C1"/>
              </a:buClr>
              <a:buSzPct val="85000"/>
              <a:buFont typeface="Wingdings" panose="05000000000000000000" pitchFamily="2" charset="2"/>
              <a:buChar char="§"/>
              <a:defRPr lang="en-US" sz="3200">
                <a:solidFill>
                  <a:srgbClr val="4F5152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defRPr>
            </a:lvl1pPr>
            <a:lvl2pPr marL="627063" indent="-285750" fontAlgn="base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9C1"/>
              </a:buClr>
              <a:buSzPct val="85000"/>
              <a:buFont typeface="Wingdings" panose="05000000000000000000" pitchFamily="2" charset="2"/>
              <a:buChar char="§"/>
              <a:defRPr lang="en-US" sz="2400">
                <a:solidFill>
                  <a:srgbClr val="004990"/>
                </a:solidFill>
                <a:latin typeface="Segoe UI" panose="020B0502040204020203" pitchFamily="34" charset="0"/>
                <a:ea typeface="ＭＳ Ｐゴシック" pitchFamily="-110" charset="-128"/>
                <a:cs typeface="Segoe UI" panose="020B0502040204020203" pitchFamily="34" charset="0"/>
              </a:defRPr>
            </a:lvl2pPr>
            <a:lvl3pPr indent="-2921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79C1"/>
              </a:buClr>
              <a:buSzPct val="85000"/>
              <a:buFont typeface="Wingdings" panose="05000000000000000000" pitchFamily="2" charset="2"/>
              <a:buChar char="§"/>
              <a:defRPr lang="en-US" sz="2200">
                <a:solidFill>
                  <a:srgbClr val="0079C1"/>
                </a:solidFill>
                <a:latin typeface="Segoe UI" panose="020B0502040204020203" pitchFamily="34" charset="0"/>
                <a:ea typeface="ＭＳ Ｐゴシック" pitchFamily="-110" charset="-128"/>
                <a:cs typeface="Segoe UI" panose="020B0502040204020203" pitchFamily="34" charset="0"/>
              </a:defRPr>
            </a:lvl3pPr>
            <a:lvl4pPr marL="1201738" indent="-276225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79C1"/>
              </a:buClr>
              <a:buSzPct val="85000"/>
              <a:buFont typeface="Wingdings" panose="05000000000000000000" pitchFamily="2" charset="2"/>
              <a:buChar char="§"/>
              <a:defRPr lang="en-US" sz="2000">
                <a:solidFill>
                  <a:srgbClr val="685BC7"/>
                </a:solidFill>
                <a:latin typeface="Segoe UI" panose="020B0502040204020203" pitchFamily="34" charset="0"/>
                <a:ea typeface="ＭＳ Ｐゴシック" pitchFamily="-110" charset="-128"/>
                <a:cs typeface="Segoe UI" panose="020B0502040204020203" pitchFamily="34" charset="0"/>
              </a:defRPr>
            </a:lvl4pPr>
            <a:lvl5pPr marL="1490663" indent="-276225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79C1"/>
              </a:buClr>
              <a:buSzPct val="85000"/>
              <a:buFont typeface="Wingdings" panose="05000000000000000000" pitchFamily="2" charset="2"/>
              <a:buChar char="§"/>
              <a:defRPr lang="en-US">
                <a:solidFill>
                  <a:srgbClr val="5E6A71"/>
                </a:solidFill>
                <a:latin typeface="Segoe UI" panose="020B0502040204020203" pitchFamily="34" charset="0"/>
                <a:ea typeface="ＭＳ Ｐゴシック" pitchFamily="-110" charset="-128"/>
                <a:cs typeface="Segoe UI" panose="020B0502040204020203" pitchFamily="34" charset="0"/>
              </a:defRPr>
            </a:lvl5pPr>
            <a:lvl6pPr marL="1141413" indent="22225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/>
            </a:lvl6pPr>
            <a:lvl7pPr marL="1598613" indent="22225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/>
            </a:lvl7pPr>
            <a:lvl8pPr marL="2055813" indent="22225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/>
            </a:lvl8pPr>
            <a:lvl9pPr marL="2513013" indent="22225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/>
            </a:lvl9pPr>
          </a:lstStyle>
          <a:p>
            <a:pPr lvl="1">
              <a:spcAft>
                <a:spcPts val="0"/>
              </a:spcAft>
            </a:pPr>
            <a:r>
              <a:rPr lang="en-US" sz="2800" b="1" dirty="0" smtClean="0">
                <a:solidFill>
                  <a:srgbClr val="0A0A0A"/>
                </a:solidFill>
                <a:ea typeface="ＭＳ Ｐゴシック" panose="020B0600070205080204" pitchFamily="34" charset="-128"/>
              </a:rPr>
              <a:t>Tool development</a:t>
            </a:r>
          </a:p>
          <a:p>
            <a:pPr lvl="2">
              <a:spcAft>
                <a:spcPts val="0"/>
              </a:spcAft>
            </a:pPr>
            <a:r>
              <a:rPr lang="en-US" b="1" dirty="0" err="1" smtClean="0">
                <a:solidFill>
                  <a:schemeClr val="bg2"/>
                </a:solidFill>
                <a:ea typeface="ＭＳ Ｐゴシック" panose="020B0600070205080204" pitchFamily="34" charset="-128"/>
              </a:rPr>
              <a:t>EcoSizer</a:t>
            </a:r>
            <a:r>
              <a:rPr lang="en-US" b="1" dirty="0" smtClean="0">
                <a:solidFill>
                  <a:schemeClr val="bg2"/>
                </a:solidFill>
                <a:ea typeface="ＭＳ Ｐゴシック" panose="020B0600070205080204" pitchFamily="34" charset="-128"/>
              </a:rPr>
              <a:t> 1.0 – sizing tool</a:t>
            </a:r>
          </a:p>
          <a:p>
            <a:pPr lvl="2">
              <a:spcAft>
                <a:spcPts val="1200"/>
              </a:spcAft>
            </a:pPr>
            <a:r>
              <a:rPr lang="en-US" b="1" dirty="0" err="1" smtClean="0">
                <a:solidFill>
                  <a:schemeClr val="bg2"/>
                </a:solidFill>
                <a:ea typeface="ＭＳ Ｐゴシック" panose="020B0600070205080204" pitchFamily="34" charset="-128"/>
              </a:rPr>
              <a:t>EcoSizer</a:t>
            </a:r>
            <a:r>
              <a:rPr lang="en-US" b="1" dirty="0" smtClean="0">
                <a:solidFill>
                  <a:schemeClr val="bg2"/>
                </a:solidFill>
                <a:ea typeface="ＭＳ Ｐゴシック" panose="020B0600070205080204" pitchFamily="34" charset="-128"/>
              </a:rPr>
              <a:t> 2.0 – energy modeling tool</a:t>
            </a:r>
          </a:p>
          <a:p>
            <a:pPr lvl="1">
              <a:spcAft>
                <a:spcPts val="0"/>
              </a:spcAft>
            </a:pPr>
            <a:r>
              <a:rPr lang="en-US" sz="2800" b="1" dirty="0">
                <a:solidFill>
                  <a:srgbClr val="0A0A0A"/>
                </a:solidFill>
                <a:ea typeface="ＭＳ Ｐゴシック" panose="020B0600070205080204" pitchFamily="34" charset="-128"/>
              </a:rPr>
              <a:t>Critical supporting research</a:t>
            </a:r>
          </a:p>
          <a:p>
            <a:pPr lvl="2">
              <a:spcAft>
                <a:spcPts val="0"/>
              </a:spcAft>
            </a:pPr>
            <a:r>
              <a:rPr lang="en-US" b="1" dirty="0" smtClean="0">
                <a:solidFill>
                  <a:schemeClr val="bg2"/>
                </a:solidFill>
                <a:ea typeface="ＭＳ Ｐゴシック" panose="020B0600070205080204" pitchFamily="34" charset="-128"/>
              </a:rPr>
              <a:t>Temperature </a:t>
            </a:r>
            <a:r>
              <a:rPr lang="en-US" b="1" dirty="0">
                <a:solidFill>
                  <a:schemeClr val="bg2"/>
                </a:solidFill>
                <a:ea typeface="ＭＳ Ｐゴシック" panose="020B0600070205080204" pitchFamily="34" charset="-128"/>
              </a:rPr>
              <a:t>maintenance losses</a:t>
            </a:r>
            <a:endParaRPr lang="en-US" b="1" dirty="0">
              <a:solidFill>
                <a:schemeClr val="bg2"/>
              </a:solidFill>
            </a:endParaRPr>
          </a:p>
          <a:p>
            <a:pPr lvl="2">
              <a:spcAft>
                <a:spcPts val="1200"/>
              </a:spcAft>
            </a:pPr>
            <a:r>
              <a:rPr lang="en-US" b="1" dirty="0">
                <a:solidFill>
                  <a:schemeClr val="bg2"/>
                </a:solidFill>
                <a:ea typeface="ＭＳ Ｐゴシック" panose="020B0600070205080204" pitchFamily="34" charset="-128"/>
              </a:rPr>
              <a:t>Different design configurations</a:t>
            </a:r>
            <a:endParaRPr lang="en-US" b="1" dirty="0">
              <a:solidFill>
                <a:schemeClr val="bg2"/>
              </a:solidFill>
            </a:endParaRPr>
          </a:p>
          <a:p>
            <a:pPr lvl="1">
              <a:spcAft>
                <a:spcPts val="0"/>
              </a:spcAft>
            </a:pPr>
            <a:r>
              <a:rPr lang="en-US" sz="2800" b="1" dirty="0">
                <a:solidFill>
                  <a:srgbClr val="0A0A0A"/>
                </a:solidFill>
                <a:ea typeface="ＭＳ Ｐゴシック" panose="020B0600070205080204" pitchFamily="34" charset="-128"/>
              </a:rPr>
              <a:t>Generic design guidelines and specifications</a:t>
            </a:r>
          </a:p>
          <a:p>
            <a:pPr lvl="2">
              <a:spcAft>
                <a:spcPts val="1200"/>
              </a:spcAft>
            </a:pPr>
            <a:r>
              <a:rPr lang="en-US" b="1" dirty="0">
                <a:solidFill>
                  <a:schemeClr val="bg2"/>
                </a:solidFill>
                <a:ea typeface="ＭＳ Ｐゴシック" panose="020B0600070205080204" pitchFamily="34" charset="-128"/>
              </a:rPr>
              <a:t>AWHS development begins in next quarter</a:t>
            </a:r>
          </a:p>
          <a:p>
            <a:pPr lvl="1">
              <a:spcAft>
                <a:spcPts val="0"/>
              </a:spcAft>
            </a:pPr>
            <a:r>
              <a:rPr lang="en-US" sz="2800" b="1" dirty="0">
                <a:solidFill>
                  <a:srgbClr val="0A0A0A"/>
                </a:solidFill>
                <a:ea typeface="ＭＳ Ｐゴシック" panose="020B0600070205080204" pitchFamily="34" charset="-128"/>
              </a:rPr>
              <a:t>Code development and alignment</a:t>
            </a:r>
          </a:p>
          <a:p>
            <a:pPr lvl="2"/>
            <a:r>
              <a:rPr lang="en-US" b="1" dirty="0">
                <a:solidFill>
                  <a:schemeClr val="bg2"/>
                </a:solidFill>
                <a:ea typeface="ＭＳ Ｐゴシック" panose="020B0600070205080204" pitchFamily="34" charset="-128"/>
              </a:rPr>
              <a:t>CA Simulation Engine – integration of HPWH-Simulation</a:t>
            </a:r>
          </a:p>
          <a:p>
            <a:pPr lvl="2">
              <a:spcAft>
                <a:spcPts val="1200"/>
              </a:spcAft>
            </a:pPr>
            <a:r>
              <a:rPr lang="en-US" b="1" dirty="0">
                <a:solidFill>
                  <a:schemeClr val="bg2"/>
                </a:solidFill>
                <a:ea typeface="ＭＳ Ｐゴシック" panose="020B0600070205080204" pitchFamily="34" charset="-128"/>
              </a:rPr>
              <a:t>Developing testing protocol and lab accreditation to validate CTA 2045</a:t>
            </a:r>
          </a:p>
          <a:p>
            <a:pPr lvl="1">
              <a:spcAft>
                <a:spcPts val="0"/>
              </a:spcAft>
            </a:pPr>
            <a:r>
              <a:rPr lang="en-US" sz="2800" b="1" dirty="0">
                <a:solidFill>
                  <a:srgbClr val="0A0A0A"/>
                </a:solidFill>
                <a:ea typeface="ＭＳ Ｐゴシック" panose="020B0600070205080204" pitchFamily="34" charset="-128"/>
              </a:rPr>
              <a:t>Lab testing for performance maps and applications (PG&amp;E)</a:t>
            </a:r>
          </a:p>
          <a:p>
            <a:pPr lvl="2"/>
            <a:r>
              <a:rPr lang="en-US" b="1" dirty="0">
                <a:solidFill>
                  <a:schemeClr val="bg2"/>
                </a:solidFill>
              </a:rPr>
              <a:t>System performance maps</a:t>
            </a:r>
          </a:p>
        </p:txBody>
      </p:sp>
    </p:spTree>
    <p:extLst>
      <p:ext uri="{BB962C8B-B14F-4D97-AF65-F5344CB8AC3E}">
        <p14:creationId xmlns:p14="http://schemas.microsoft.com/office/powerpoint/2010/main" val="17829918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6600" y="406400"/>
            <a:ext cx="1059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  <a:endParaRPr lang="en-US" sz="7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3681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992914" y="2041873"/>
            <a:ext cx="6460370" cy="3000821"/>
          </a:xfrm>
        </p:spPr>
        <p:txBody>
          <a:bodyPr/>
          <a:lstStyle/>
          <a:p>
            <a:r>
              <a:rPr lang="en-US" sz="3600" dirty="0"/>
              <a:t>Manufacturer Updates</a:t>
            </a:r>
          </a:p>
          <a:p>
            <a:r>
              <a:rPr lang="en-US" sz="3600" dirty="0"/>
              <a:t>Distributor </a:t>
            </a:r>
          </a:p>
          <a:p>
            <a:r>
              <a:rPr lang="en-US" sz="3600" dirty="0"/>
              <a:t>Code</a:t>
            </a:r>
          </a:p>
          <a:p>
            <a:r>
              <a:rPr lang="en-US" sz="3600" dirty="0"/>
              <a:t>Demonstration, pilots or other studies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Updates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49" y="1824159"/>
            <a:ext cx="4751765" cy="443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508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Market Potential Forecast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Mark Frankel Ecotope</a:t>
            </a:r>
          </a:p>
        </p:txBody>
      </p:sp>
    </p:spTree>
    <p:extLst>
      <p:ext uri="{BB962C8B-B14F-4D97-AF65-F5344CB8AC3E}">
        <p14:creationId xmlns:p14="http://schemas.microsoft.com/office/powerpoint/2010/main" val="27539157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A44EA4-EABD-4C12-AA80-3FB9F8E9CB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295" t="3127" r="1882" b="10888"/>
          <a:stretch/>
        </p:blipFill>
        <p:spPr>
          <a:xfrm>
            <a:off x="1270000" y="1752599"/>
            <a:ext cx="8966200" cy="4552071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1270000" y="114049"/>
            <a:ext cx="10363200" cy="1107996"/>
          </a:xfrm>
        </p:spPr>
        <p:txBody>
          <a:bodyPr/>
          <a:lstStyle/>
          <a:p>
            <a:r>
              <a:rPr lang="en-US" dirty="0"/>
              <a:t>Current PNW DHW Energy Use</a:t>
            </a:r>
            <a:br>
              <a:rPr lang="en-US" dirty="0"/>
            </a:br>
            <a:r>
              <a:rPr lang="en-US" dirty="0"/>
              <a:t>by fuel and building type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B0F1D7-A104-4FFB-8D35-4F91F9195FEE}"/>
              </a:ext>
            </a:extLst>
          </p:cNvPr>
          <p:cNvSpPr txBox="1"/>
          <p:nvPr/>
        </p:nvSpPr>
        <p:spPr>
          <a:xfrm>
            <a:off x="4673600" y="2823201"/>
            <a:ext cx="734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</a:t>
            </a:r>
            <a:r>
              <a:rPr lang="en-US" sz="2400" b="1" i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subset </a:t>
            </a:r>
            <a:r>
              <a:rPr lang="en-US" sz="2400" b="1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</a:t>
            </a:r>
            <a:r>
              <a:rPr lang="en-US" sz="2400" b="1" i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this CHPWH capacity will be over </a:t>
            </a:r>
            <a:r>
              <a:rPr lang="en-US" sz="2400" b="1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10-year </a:t>
            </a:r>
            <a:r>
              <a:rPr lang="en-US" sz="2400" b="1" i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timeframe? And at what rate?</a:t>
            </a:r>
            <a:endParaRPr lang="en-US" sz="2400" b="1" i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0741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Four Building Types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0168" t="3754" r="1978" b="4397"/>
          <a:stretch/>
        </p:blipFill>
        <p:spPr>
          <a:xfrm>
            <a:off x="0" y="1168400"/>
            <a:ext cx="7834279" cy="4927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17C990-07E9-45F1-8F99-E43740F7CD46}"/>
              </a:ext>
            </a:extLst>
          </p:cNvPr>
          <p:cNvSpPr txBox="1"/>
          <p:nvPr/>
        </p:nvSpPr>
        <p:spPr>
          <a:xfrm>
            <a:off x="5967776" y="2601148"/>
            <a:ext cx="34264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Multifamily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Food 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Grocery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Lodging</a:t>
            </a:r>
          </a:p>
        </p:txBody>
      </p:sp>
      <p:sp>
        <p:nvSpPr>
          <p:cNvPr id="9" name="Right Brace 8"/>
          <p:cNvSpPr/>
          <p:nvPr/>
        </p:nvSpPr>
        <p:spPr>
          <a:xfrm>
            <a:off x="8839200" y="1869469"/>
            <a:ext cx="756888" cy="352546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951688" y="3032034"/>
            <a:ext cx="231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83 %</a:t>
            </a:r>
          </a:p>
        </p:txBody>
      </p:sp>
    </p:spTree>
    <p:extLst>
      <p:ext uri="{BB962C8B-B14F-4D97-AF65-F5344CB8AC3E}">
        <p14:creationId xmlns:p14="http://schemas.microsoft.com/office/powerpoint/2010/main" val="15381388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Multifamily System Distribution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86EE0A-09DF-4D91-86E4-EEBB32B9B6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3857" t="10614" r="15815"/>
          <a:stretch/>
        </p:blipFill>
        <p:spPr>
          <a:xfrm>
            <a:off x="3022600" y="890908"/>
            <a:ext cx="8712200" cy="56423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B03AC6-9997-4692-809C-D8EB2A0B95CF}"/>
              </a:ext>
            </a:extLst>
          </p:cNvPr>
          <p:cNvSpPr txBox="1"/>
          <p:nvPr/>
        </p:nvSpPr>
        <p:spPr>
          <a:xfrm>
            <a:off x="229638" y="1819238"/>
            <a:ext cx="457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How many existing central systems will convert to CHPWH?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percentage of new construction will deploy CHPWH?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How much new MF will be built?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will the impact of </a:t>
            </a:r>
            <a:r>
              <a:rPr lang="en-US" sz="2400" b="1" i="1" dirty="0" err="1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decarbonization</a:t>
            </a: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policies?</a:t>
            </a:r>
          </a:p>
        </p:txBody>
      </p:sp>
    </p:spTree>
    <p:extLst>
      <p:ext uri="{BB962C8B-B14F-4D97-AF65-F5344CB8AC3E}">
        <p14:creationId xmlns:p14="http://schemas.microsoft.com/office/powerpoint/2010/main" val="28048579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Information Needs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451724"/>
              </p:ext>
            </p:extLst>
          </p:nvPr>
        </p:nvGraphicFramePr>
        <p:xfrm>
          <a:off x="495300" y="1397002"/>
          <a:ext cx="11201400" cy="4534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00700">
                  <a:extLst>
                    <a:ext uri="{9D8B030D-6E8A-4147-A177-3AD203B41FA5}">
                      <a16:colId xmlns:a16="http://schemas.microsoft.com/office/drawing/2014/main" val="142615157"/>
                    </a:ext>
                  </a:extLst>
                </a:gridCol>
                <a:gridCol w="5600700">
                  <a:extLst>
                    <a:ext uri="{9D8B030D-6E8A-4147-A177-3AD203B41FA5}">
                      <a16:colId xmlns:a16="http://schemas.microsoft.com/office/drawing/2014/main" val="3553558746"/>
                    </a:ext>
                  </a:extLst>
                </a:gridCol>
              </a:tblGrid>
              <a:tr h="530225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Information</a:t>
                      </a:r>
                      <a:r>
                        <a:rPr lang="en-US" sz="2400" baseline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Input</a:t>
                      </a:r>
                      <a:endParaRPr lang="en-US" sz="2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Potential 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169470"/>
                  </a:ext>
                </a:extLst>
              </a:tr>
              <a:tr h="530225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DHW End Use by Building</a:t>
                      </a:r>
                      <a:r>
                        <a:rPr lang="en-US" sz="2400" baseline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Type</a:t>
                      </a:r>
                      <a:endParaRPr lang="en-US" sz="2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CBSA,</a:t>
                      </a:r>
                      <a:r>
                        <a:rPr lang="en-US" sz="2400" b="1" baseline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CEUS</a:t>
                      </a:r>
                      <a:r>
                        <a:rPr lang="en-US" sz="2400" baseline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, CBECS, DOE</a:t>
                      </a:r>
                      <a:endParaRPr lang="en-US" sz="2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7360737"/>
                  </a:ext>
                </a:extLst>
              </a:tr>
              <a:tr h="530225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System Distribution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CBSA</a:t>
                      </a:r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,</a:t>
                      </a:r>
                      <a:r>
                        <a:rPr lang="en-US" sz="2400" baseline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Other</a:t>
                      </a:r>
                      <a:endParaRPr lang="en-US" sz="2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285696"/>
                  </a:ext>
                </a:extLst>
              </a:tr>
              <a:tr h="530225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New Construction Build</a:t>
                      </a:r>
                      <a:r>
                        <a:rPr lang="en-US" sz="2400" baseline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Rate</a:t>
                      </a:r>
                      <a:endParaRPr lang="en-US" sz="2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Census Data,</a:t>
                      </a:r>
                      <a:r>
                        <a:rPr lang="en-US" sz="2400" baseline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Dodge Index, Muni forecast</a:t>
                      </a:r>
                      <a:endParaRPr lang="en-US" sz="2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731637"/>
                  </a:ext>
                </a:extLst>
              </a:tr>
              <a:tr h="530225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Regional Building Population</a:t>
                      </a:r>
                      <a:r>
                        <a:rPr lang="en-US" sz="2400" baseline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Weighting</a:t>
                      </a:r>
                      <a:endParaRPr lang="en-US" sz="2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DOE</a:t>
                      </a:r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, CBECS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3335458"/>
                  </a:ext>
                </a:extLst>
              </a:tr>
              <a:tr h="530225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System COP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Testing, Manufacturer Literature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370192"/>
                  </a:ext>
                </a:extLst>
              </a:tr>
              <a:tr h="530225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Runtime</a:t>
                      </a:r>
                      <a:r>
                        <a:rPr lang="en-US" sz="2400" baseline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/Capacity Factor</a:t>
                      </a:r>
                      <a:endParaRPr lang="en-US" sz="2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Engineering Estimates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6171574"/>
                  </a:ext>
                </a:extLst>
              </a:tr>
              <a:tr h="530225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Adoption Potential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2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Market Survey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17829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5809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“Survey Says…”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990600" y="1397000"/>
            <a:ext cx="109111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Participant Role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Regional Policy Perspective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Regional Policy Goals (10 year)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3600" b="1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Estimate of </a:t>
            </a:r>
            <a:r>
              <a:rPr lang="en-US" sz="36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Adoption </a:t>
            </a:r>
            <a:r>
              <a:rPr lang="en-US" sz="3600" b="1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Rates (1, 2, 3, 5, 10 </a:t>
            </a:r>
            <a:r>
              <a:rPr lang="en-US" sz="36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years</a:t>
            </a:r>
            <a:r>
              <a:rPr lang="en-US" sz="3600" b="1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Number of Units Deployed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Equipment Availability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Refrigerant Transition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Segoe UI" panose="020B0502040204020203" pitchFamily="34" charset="0"/>
                <a:cs typeface="Segoe UI" panose="020B0502040204020203" pitchFamily="34" charset="0"/>
              </a:rPr>
              <a:t>Decarbonization</a:t>
            </a:r>
            <a:endParaRPr lang="en-US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1047" y="4798913"/>
            <a:ext cx="199072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159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Custom 7">
      <a:dk1>
        <a:srgbClr val="00467F"/>
      </a:dk1>
      <a:lt1>
        <a:srgbClr val="FFFFFF"/>
      </a:lt1>
      <a:dk2>
        <a:srgbClr val="363737"/>
      </a:dk2>
      <a:lt2>
        <a:srgbClr val="5E6971"/>
      </a:lt2>
      <a:accent1>
        <a:srgbClr val="1CBECA"/>
      </a:accent1>
      <a:accent2>
        <a:srgbClr val="5091CD"/>
      </a:accent2>
      <a:accent3>
        <a:srgbClr val="C1D82F"/>
      </a:accent3>
      <a:accent4>
        <a:srgbClr val="0079C1"/>
      </a:accent4>
      <a:accent5>
        <a:srgbClr val="685BC7"/>
      </a:accent5>
      <a:accent6>
        <a:srgbClr val="4F5151"/>
      </a:accent6>
      <a:hlink>
        <a:srgbClr val="452325"/>
      </a:hlink>
      <a:folHlink>
        <a:srgbClr val="FF00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0000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0000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A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00"/>
        </a:dk1>
        <a:lt1>
          <a:srgbClr val="FFFFFF"/>
        </a:lt1>
        <a:dk2>
          <a:srgbClr val="0099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C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TtemplateFINALapril20_16-9_Segoe.pptx" id="{74BFA522-2FBC-47D3-A8C8-E03E585ED7D8}" vid="{EF199ADA-9162-479A-8215-5EE462B3FF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General Document" ma:contentTypeID="0x010100404842DB1C82EF43A906826C7ABE80A9040079A78125CED31F4B827DFC30F20798EF" ma:contentTypeVersion="4" ma:contentTypeDescription="BPA Documents that do not have a specific content type defined." ma:contentTypeScope="" ma:versionID="c3ee6a7198a25ad7d5e9f2472fb82724">
  <xsd:schema xmlns:xsd="http://www.w3.org/2001/XMLSchema" xmlns:xs="http://www.w3.org/2001/XMLSchema" xmlns:p="http://schemas.microsoft.com/office/2006/metadata/properties" xmlns:ns1="http://schemas.microsoft.com/sharepoint/v3" xmlns:ns2="http://schemas.microsoft.com/sharepoint/v3/fields" xmlns:ns3="e22c7409-3fd3-409a-a4a6-6ab0ea51d687" targetNamespace="http://schemas.microsoft.com/office/2006/metadata/properties" ma:root="true" ma:fieldsID="ff0d5d58759ff93759dd6358d11e484f" ns1:_="" ns2:_="" ns3:_="">
    <xsd:import namespace="http://schemas.microsoft.com/sharepoint/v3"/>
    <xsd:import namespace="http://schemas.microsoft.com/sharepoint/v3/fields"/>
    <xsd:import namespace="e22c7409-3fd3-409a-a4a6-6ab0ea51d687"/>
    <xsd:element name="properties">
      <xsd:complexType>
        <xsd:sequence>
          <xsd:element name="documentManagement">
            <xsd:complexType>
              <xsd:all>
                <xsd:element ref="ns2:_Relation" minOccurs="0"/>
                <xsd:element ref="ns2:_Contributor" minOccurs="0"/>
                <xsd:element ref="ns2:_Coverage" minOccurs="0"/>
                <xsd:element ref="ns2:_Format" minOccurs="0"/>
                <xsd:element ref="ns1:Language" minOccurs="0"/>
                <xsd:element ref="ns2:_Publisher" minOccurs="0"/>
                <xsd:element ref="ns2:_Identifier" minOccurs="0"/>
                <xsd:element ref="ns2:_ResourceType"/>
                <xsd:element ref="ns2:_Source" minOccurs="0"/>
                <xsd:element ref="ns2:_DCDateCreated" minOccurs="0"/>
                <xsd:element ref="ns2:_DCDateModified" minOccurs="0"/>
                <xsd:element ref="ns3:pb95b497b12c48a38c5a5dfead4fe67f" minOccurs="0"/>
                <xsd:element ref="ns3:TaxCatchAll" minOccurs="0"/>
                <xsd:element ref="ns3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4" nillable="true" ma:displayName="Language" ma:default="English" ma:internalName="Language">
      <xsd:simpleType>
        <xsd:union memberTypes="dms:Text">
          <xsd:simpleType>
            <xsd:restriction base="dms:Choice">
              <xsd:enumeration value="Arabic (Saudi Arabia)"/>
              <xsd:enumeration value="Bulgarian (Bulgaria)"/>
              <xsd:enumeration value="Chinese (Hong Kong S.A.R.)"/>
              <xsd:enumeration value="Chinese (People's Republic of China)"/>
              <xsd:enumeration value="Chinese (Taiwan)"/>
              <xsd:enumeration value="Croatian (Croatia)"/>
              <xsd:enumeration value="Czech (Czech Republic)"/>
              <xsd:enumeration value="Danish (Denmark)"/>
              <xsd:enumeration value="Dutch (Netherlands)"/>
              <xsd:enumeration value="English"/>
              <xsd:enumeration value="Estonian (Estonia)"/>
              <xsd:enumeration value="Finnish (Finland)"/>
              <xsd:enumeration value="French (France)"/>
              <xsd:enumeration value="German (Germany)"/>
              <xsd:enumeration value="Greek (Greece)"/>
              <xsd:enumeration value="Hebrew (Israel)"/>
              <xsd:enumeration value="Hindi (India)"/>
              <xsd:enumeration value="Hungarian (Hungary)"/>
              <xsd:enumeration value="Indonesian (Indonesia)"/>
              <xsd:enumeration value="Italian (Italy)"/>
              <xsd:enumeration value="Japanese (Japan)"/>
              <xsd:enumeration value="Korean (Korea)"/>
              <xsd:enumeration value="Latvian (Latvia)"/>
              <xsd:enumeration value="Lithuanian (Lithuania)"/>
              <xsd:enumeration value="Malay (Malaysia)"/>
              <xsd:enumeration value="Norwegian (Bokmal) (Norway)"/>
              <xsd:enumeration value="Polish (Poland)"/>
              <xsd:enumeration value="Portuguese (Brazil)"/>
              <xsd:enumeration value="Portuguese (Portugal)"/>
              <xsd:enumeration value="Romanian (Romania)"/>
              <xsd:enumeration value="Russian (Russia)"/>
              <xsd:enumeration value="Serbian (Latin) (Serbia)"/>
              <xsd:enumeration value="Slovak (Slovakia)"/>
              <xsd:enumeration value="Slovenian (Slovenia)"/>
              <xsd:enumeration value="Spanish (Spain)"/>
              <xsd:enumeration value="Swedish (Sweden)"/>
              <xsd:enumeration value="Thai (Thailand)"/>
              <xsd:enumeration value="Turkish (Turkey)"/>
              <xsd:enumeration value="Ukrainian (Ukraine)"/>
              <xsd:enumeration value="Urdu (Islamic Republic of Pakistan)"/>
              <xsd:enumeration value="Vietnamese (Vietnam)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lation" ma:index="8" nillable="true" ma:displayName="Relation" ma:description="References to related resources" ma:internalName="_Relation">
      <xsd:simpleType>
        <xsd:restriction base="dms:Note">
          <xsd:maxLength value="255"/>
        </xsd:restriction>
      </xsd:simpleType>
    </xsd:element>
    <xsd:element name="_Contributor" ma:index="9" nillable="true" ma:displayName="Contributor" ma:description="One or more people or organizations that contributed to this resource" ma:internalName="_Contributor">
      <xsd:simpleType>
        <xsd:restriction base="dms:Note">
          <xsd:maxLength value="255"/>
        </xsd:restriction>
      </xsd:simpleType>
    </xsd:element>
    <xsd:element name="_Coverage" ma:index="10" nillable="true" ma:displayName="Coverage" ma:description="The extent or scope" ma:internalName="_Coverage">
      <xsd:simpleType>
        <xsd:restriction base="dms:Text"/>
      </xsd:simpleType>
    </xsd:element>
    <xsd:element name="_Format" ma:index="13" nillable="true" ma:displayName="Format" ma:description="Media-type, file format or dimensions" ma:internalName="_Format">
      <xsd:simpleType>
        <xsd:restriction base="dms:Text"/>
      </xsd:simpleType>
    </xsd:element>
    <xsd:element name="_Publisher" ma:index="15" nillable="true" ma:displayName="Publisher" ma:description="The person, organization or service that published this resource" ma:internalName="_Publisher">
      <xsd:simpleType>
        <xsd:restriction base="dms:Text"/>
      </xsd:simpleType>
    </xsd:element>
    <xsd:element name="_Identifier" ma:index="16" nillable="true" ma:displayName="Resource Identifier" ma:description="An identifying string or number, usually conforming to a formal identification system" ma:internalName="_Identifier">
      <xsd:simpleType>
        <xsd:restriction base="dms:Text"/>
      </xsd:simpleType>
    </xsd:element>
    <xsd:element name="_ResourceType" ma:index="17" ma:displayName="Resource Type" ma:description="A set of categories, functions, genres or aggregation levels" ma:internalName="_ResourceType" ma:readOnly="false">
      <xsd:simpleType>
        <xsd:restriction base="dms:Text"/>
      </xsd:simpleType>
    </xsd:element>
    <xsd:element name="_Source" ma:index="18" nillable="true" ma:displayName="Source" ma:description="References to resources from which this resource was derived" ma:internalName="_Source">
      <xsd:simpleType>
        <xsd:restriction base="dms:Note">
          <xsd:maxLength value="255"/>
        </xsd:restriction>
      </xsd:simpleType>
    </xsd:element>
    <xsd:element name="_DCDateCreated" ma:index="19" nillable="true" ma:displayName="Date Created" ma:description="The date on which this resource was created" ma:format="DateTime" ma:internalName="_DCDateCreated">
      <xsd:simpleType>
        <xsd:restriction base="dms:DateTime"/>
      </xsd:simpleType>
    </xsd:element>
    <xsd:element name="_DCDateModified" ma:index="20" nillable="true" ma:displayName="Date Modified" ma:description="The date on which this resource was last modified" ma:format="DateTime" ma:internalName="_DCDateModified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2c7409-3fd3-409a-a4a6-6ab0ea51d687" elementFormDefault="qualified">
    <xsd:import namespace="http://schemas.microsoft.com/office/2006/documentManagement/types"/>
    <xsd:import namespace="http://schemas.microsoft.com/office/infopath/2007/PartnerControls"/>
    <xsd:element name="pb95b497b12c48a38c5a5dfead4fe67f" ma:index="21" ma:taxonomy="true" ma:internalName="pb95b497b12c48a38c5a5dfead4fe67f" ma:taxonomyFieldName="Tags" ma:displayName="Tags" ma:readOnly="false" ma:default="" ma:fieldId="{9b95b497-b12c-48a3-8c5a-5dfead4fe67f}" ma:taxonomyMulti="true" ma:sspId="d95bfaeb-d21c-407f-a59f-76a7cca530c2" ma:termSetId="7721fb43-69da-41c8-8f20-dab2ccd6cc4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577f0b94-768c-4362-8994-1f14373be3ed}" ma:internalName="TaxCatchAll" ma:showField="CatchAllData" ma:web="e22c7409-3fd3-409a-a4a6-6ab0ea51d6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3" nillable="true" ma:displayName="Taxonomy Catch All Column1" ma:hidden="true" ma:list="{577f0b94-768c-4362-8994-1f14373be3ed}" ma:internalName="TaxCatchAllLabel" ma:readOnly="true" ma:showField="CatchAllDataLabel" ma:web="e22c7409-3fd3-409a-a4a6-6ab0ea51d6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11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12" ma:displayName="Comments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ormat xmlns="http://schemas.microsoft.com/sharepoint/v3/fields" xsi:nil="true"/>
    <_Coverage xmlns="http://schemas.microsoft.com/sharepoint/v3/fields" xsi:nil="true"/>
    <_Relation xmlns="http://schemas.microsoft.com/sharepoint/v3/fields" xsi:nil="true"/>
    <_Contributor xmlns="http://schemas.microsoft.com/sharepoint/v3/fields" xsi:nil="true"/>
    <Language xmlns="http://schemas.microsoft.com/sharepoint/v3" xsi:nil="true"/>
    <pb95b497b12c48a38c5a5dfead4fe67f xmlns="e22c7409-3fd3-409a-a4a6-6ab0ea51d687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Energy Efficiency</TermName>
          <TermId xmlns="http://schemas.microsoft.com/office/infopath/2007/PartnerControls">7d88f299-fa2d-4d2a-99d9-9b08652f27c4</TermId>
        </TermInfo>
      </Terms>
    </pb95b497b12c48a38c5a5dfead4fe67f>
    <_DCDateModified xmlns="http://schemas.microsoft.com/sharepoint/v3/fields" xsi:nil="true"/>
    <_Source xmlns="http://schemas.microsoft.com/sharepoint/v3/fields" xsi:nil="true"/>
    <_DCDateCreated xmlns="http://schemas.microsoft.com/sharepoint/v3/fields" xsi:nil="true"/>
    <_Identifier xmlns="http://schemas.microsoft.com/sharepoint/v3/fields" xsi:nil="true"/>
    <_ResourceType xmlns="http://schemas.microsoft.com/sharepoint/v3/fields">Presentation</_ResourceType>
    <TaxCatchAll xmlns="e22c7409-3fd3-409a-a4a6-6ab0ea51d687">
      <Value>16</Value>
    </TaxCatchAll>
    <_Publisher xmlns="http://schemas.microsoft.com/sharepoint/v3/fields" xsi:nil="true"/>
  </documentManagement>
</p:properties>
</file>

<file path=customXml/itemProps1.xml><?xml version="1.0" encoding="utf-8"?>
<ds:datastoreItem xmlns:ds="http://schemas.openxmlformats.org/officeDocument/2006/customXml" ds:itemID="{BD582701-36A6-43B6-9119-BD70CED459E0}"/>
</file>

<file path=customXml/itemProps2.xml><?xml version="1.0" encoding="utf-8"?>
<ds:datastoreItem xmlns:ds="http://schemas.openxmlformats.org/officeDocument/2006/customXml" ds:itemID="{FAA85853-AC86-44A4-9293-9F7762ED6BCF}"/>
</file>

<file path=customXml/itemProps3.xml><?xml version="1.0" encoding="utf-8"?>
<ds:datastoreItem xmlns:ds="http://schemas.openxmlformats.org/officeDocument/2006/customXml" ds:itemID="{834D3DF4-4E0C-47E2-9962-A992FCBDD051}"/>
</file>

<file path=docProps/app.xml><?xml version="1.0" encoding="utf-8"?>
<Properties xmlns="http://schemas.openxmlformats.org/officeDocument/2006/extended-properties" xmlns:vt="http://schemas.openxmlformats.org/officeDocument/2006/docPropsVTypes">
  <Template>ETtemplateFINALapril20_16-9_Segoe</Template>
  <TotalTime>1327</TotalTime>
  <Words>1284</Words>
  <Application>Microsoft Office PowerPoint</Application>
  <PresentationFormat>Widescreen</PresentationFormat>
  <Paragraphs>286</Paragraphs>
  <Slides>27</Slides>
  <Notes>8</Notes>
  <HiddenSlides>2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ＭＳ Ｐゴシック</vt:lpstr>
      <vt:lpstr>Arial</vt:lpstr>
      <vt:lpstr>Calibri</vt:lpstr>
      <vt:lpstr>Century Gothic</vt:lpstr>
      <vt:lpstr>Franklin Gothic Medium</vt:lpstr>
      <vt:lpstr>Helvetica Neue</vt:lpstr>
      <vt:lpstr>Helvetica Neue LT Std 87 Heavy </vt:lpstr>
      <vt:lpstr>Lucida Sans</vt:lpstr>
      <vt:lpstr>Segoe UI</vt:lpstr>
      <vt:lpstr>Segoe UI Black</vt:lpstr>
      <vt:lpstr>Segoe UI Semibold</vt:lpstr>
      <vt:lpstr>Wingdings</vt:lpstr>
      <vt:lpstr>Default Design</vt:lpstr>
      <vt:lpstr>Central HPWH Work Group- AWHI </vt:lpstr>
      <vt:lpstr> HPWH are standard practice in new construction and retrofit COP ~ 3 Low-GWP refrigerants Plug-and-play packaged systems Cost-effective Reliable Ability for load shift </vt:lpstr>
      <vt:lpstr>PowerPoint Presentation</vt:lpstr>
      <vt:lpstr>Market Potential Forecast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Technology Innovation Model (TIM)</vt:lpstr>
      <vt:lpstr>PowerPoint Presentation</vt:lpstr>
      <vt:lpstr>PowerPoint Presentation</vt:lpstr>
      <vt:lpstr>PowerPoint Presentation</vt:lpstr>
      <vt:lpstr>A Winning System: Plug-N-Play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NEWS:  Commercial Heat Pump Water Heating</dc:title>
  <dc:creator>Keshmira</dc:creator>
  <dc:description/>
  <cp:lastModifiedBy>Keshmira</cp:lastModifiedBy>
  <cp:revision>81</cp:revision>
  <dcterms:created xsi:type="dcterms:W3CDTF">2020-09-10T21:36:38Z</dcterms:created>
  <dcterms:modified xsi:type="dcterms:W3CDTF">2020-09-21T18:24:52Z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0x010100404842DB1C82EF43A906826C7ABE80A9040079A78125CED31F4B827DFC30F20798EF</vt:lpwstr>
  </property>
  <property fmtid="{D5CDD505-2E9C-101B-9397-08002B2CF9AE}" pid="3" name="Tags">
    <vt:lpwstr>16;#Energy Efficiency|7d88f299-fa2d-4d2a-99d9-9b08652f27c4</vt:lpwstr>
  </property>
</Properties>
</file>