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slides/slide31.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32.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3.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3.xml" ContentType="application/vnd.openxmlformats-officedocument.presentationml.slideLayout+xml"/>
  <Override PartName="/ppt/slideLayouts/slideLayout50.xml" ContentType="application/vnd.openxmlformats-officedocument.presentationml.slideLayout+xml"/>
  <Override PartName="/ppt/slideLayouts/slideLayout42.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46.xml" ContentType="application/vnd.openxmlformats-officedocument.presentationml.slideLayout+xml"/>
  <Override PartName="/ppt/slideLayouts/slideLayout44.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colors3.xml" ContentType="application/vnd.ms-office.chartcolorstyle+xml"/>
  <Override PartName="/ppt/charts/chart3.xml" ContentType="application/vnd.openxmlformats-officedocument.drawingml.chart+xml"/>
  <Override PartName="/ppt/charts/style3.xml" ContentType="application/vnd.ms-office.chartstyle+xml"/>
  <Override PartName="/ppt/charts/style2.xml" ContentType="application/vnd.ms-office.chartstyle+xml"/>
  <Override PartName="/ppt/charts/colors2.xml" ContentType="application/vnd.ms-office.chartcolorstyl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 id="2147483702" r:id="rId3"/>
    <p:sldMasterId id="2147483714" r:id="rId4"/>
    <p:sldMasterId id="2147483728" r:id="rId5"/>
  </p:sldMasterIdLst>
  <p:notesMasterIdLst>
    <p:notesMasterId r:id="rId37"/>
  </p:notesMasterIdLst>
  <p:sldIdLst>
    <p:sldId id="256" r:id="rId6"/>
    <p:sldId id="266" r:id="rId7"/>
    <p:sldId id="257" r:id="rId8"/>
    <p:sldId id="258" r:id="rId9"/>
    <p:sldId id="259" r:id="rId10"/>
    <p:sldId id="260" r:id="rId11"/>
    <p:sldId id="261" r:id="rId12"/>
    <p:sldId id="262" r:id="rId13"/>
    <p:sldId id="263" r:id="rId14"/>
    <p:sldId id="264" r:id="rId15"/>
    <p:sldId id="265" r:id="rId16"/>
    <p:sldId id="267"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68" r:id="rId30"/>
    <p:sldId id="289" r:id="rId31"/>
    <p:sldId id="290" r:id="rId32"/>
    <p:sldId id="291" r:id="rId33"/>
    <p:sldId id="272" r:id="rId34"/>
    <p:sldId id="287" r:id="rId35"/>
    <p:sldId id="27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3" d="100"/>
          <a:sy n="103" d="100"/>
        </p:scale>
        <p:origin x="114"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snopud.com\root\EB&amp;C\COSA\2019%20COSA\Rate%20Design\Average%20and%20Excess%20-%20LLH%20Saturday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snopud.com\root\EB&amp;C\COSA\2019%20COSA\Rate%20Design\Average%20and%20Excess%20-%20LLH%20Saturday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nopud.com\root\EB&amp;C\COSA\2019%20COSA\Rate%20Design\Average%20and%20Excess%20-%20LLH%20Saturday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SnoPUD Load Duration Curve</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862294552611688"/>
          <c:y val="0.1269613339365685"/>
          <c:w val="0.79208507204912237"/>
          <c:h val="0.72629023480273558"/>
        </c:manualLayout>
      </c:layout>
      <c:scatterChart>
        <c:scatterStyle val="lineMarker"/>
        <c:varyColors val="0"/>
        <c:ser>
          <c:idx val="0"/>
          <c:order val="0"/>
          <c:spPr>
            <a:ln w="25400" cap="rnd">
              <a:noFill/>
              <a:round/>
            </a:ln>
            <a:effectLst/>
          </c:spPr>
          <c:marker>
            <c:symbol val="circle"/>
            <c:size val="5"/>
            <c:spPr>
              <a:solidFill>
                <a:srgbClr val="0070C0">
                  <a:alpha val="88000"/>
                </a:srgbClr>
              </a:solidFill>
              <a:ln w="3175">
                <a:solidFill>
                  <a:schemeClr val="tx1">
                    <a:lumMod val="15000"/>
                    <a:lumOff val="85000"/>
                    <a:alpha val="55000"/>
                  </a:schemeClr>
                </a:solidFill>
              </a:ln>
              <a:effectLst/>
            </c:spPr>
          </c:marker>
          <c:xVal>
            <c:numRef>
              <c:f>'Load Duration Calcs'!$C$4:$C$990</c:f>
              <c:numCache>
                <c:formatCode>General</c:formatCode>
                <c:ptCount val="987"/>
                <c:pt idx="0">
                  <c:v>322</c:v>
                </c:pt>
                <c:pt idx="1">
                  <c:v>325</c:v>
                </c:pt>
                <c:pt idx="2">
                  <c:v>331</c:v>
                </c:pt>
                <c:pt idx="3">
                  <c:v>332</c:v>
                </c:pt>
                <c:pt idx="4">
                  <c:v>336</c:v>
                </c:pt>
                <c:pt idx="5">
                  <c:v>344</c:v>
                </c:pt>
                <c:pt idx="6">
                  <c:v>347</c:v>
                </c:pt>
                <c:pt idx="7">
                  <c:v>355</c:v>
                </c:pt>
                <c:pt idx="8">
                  <c:v>358</c:v>
                </c:pt>
                <c:pt idx="9">
                  <c:v>364</c:v>
                </c:pt>
                <c:pt idx="10">
                  <c:v>369</c:v>
                </c:pt>
                <c:pt idx="11">
                  <c:v>383</c:v>
                </c:pt>
                <c:pt idx="12">
                  <c:v>384</c:v>
                </c:pt>
                <c:pt idx="13">
                  <c:v>391</c:v>
                </c:pt>
                <c:pt idx="14">
                  <c:v>403</c:v>
                </c:pt>
                <c:pt idx="15">
                  <c:v>406</c:v>
                </c:pt>
                <c:pt idx="16">
                  <c:v>427</c:v>
                </c:pt>
                <c:pt idx="17">
                  <c:v>431</c:v>
                </c:pt>
                <c:pt idx="18">
                  <c:v>432</c:v>
                </c:pt>
                <c:pt idx="19">
                  <c:v>433</c:v>
                </c:pt>
                <c:pt idx="20">
                  <c:v>434</c:v>
                </c:pt>
                <c:pt idx="21">
                  <c:v>435</c:v>
                </c:pt>
                <c:pt idx="22">
                  <c:v>436</c:v>
                </c:pt>
                <c:pt idx="23">
                  <c:v>437</c:v>
                </c:pt>
                <c:pt idx="24">
                  <c:v>438</c:v>
                </c:pt>
                <c:pt idx="25">
                  <c:v>439</c:v>
                </c:pt>
                <c:pt idx="26">
                  <c:v>440</c:v>
                </c:pt>
                <c:pt idx="27">
                  <c:v>441</c:v>
                </c:pt>
                <c:pt idx="28">
                  <c:v>442</c:v>
                </c:pt>
                <c:pt idx="29">
                  <c:v>443</c:v>
                </c:pt>
                <c:pt idx="30">
                  <c:v>444</c:v>
                </c:pt>
                <c:pt idx="31">
                  <c:v>445</c:v>
                </c:pt>
                <c:pt idx="32">
                  <c:v>446</c:v>
                </c:pt>
                <c:pt idx="33">
                  <c:v>447</c:v>
                </c:pt>
                <c:pt idx="34">
                  <c:v>448</c:v>
                </c:pt>
                <c:pt idx="35">
                  <c:v>449</c:v>
                </c:pt>
                <c:pt idx="36">
                  <c:v>450</c:v>
                </c:pt>
                <c:pt idx="37">
                  <c:v>451</c:v>
                </c:pt>
                <c:pt idx="38">
                  <c:v>452</c:v>
                </c:pt>
                <c:pt idx="39">
                  <c:v>453</c:v>
                </c:pt>
                <c:pt idx="40">
                  <c:v>454</c:v>
                </c:pt>
                <c:pt idx="41">
                  <c:v>455</c:v>
                </c:pt>
                <c:pt idx="42">
                  <c:v>456</c:v>
                </c:pt>
                <c:pt idx="43">
                  <c:v>457</c:v>
                </c:pt>
                <c:pt idx="44">
                  <c:v>458</c:v>
                </c:pt>
                <c:pt idx="45">
                  <c:v>459</c:v>
                </c:pt>
                <c:pt idx="46">
                  <c:v>460</c:v>
                </c:pt>
                <c:pt idx="47">
                  <c:v>461</c:v>
                </c:pt>
                <c:pt idx="48">
                  <c:v>462</c:v>
                </c:pt>
                <c:pt idx="49">
                  <c:v>463</c:v>
                </c:pt>
                <c:pt idx="50">
                  <c:v>464</c:v>
                </c:pt>
                <c:pt idx="51">
                  <c:v>465</c:v>
                </c:pt>
                <c:pt idx="52">
                  <c:v>466</c:v>
                </c:pt>
                <c:pt idx="53">
                  <c:v>467</c:v>
                </c:pt>
                <c:pt idx="54">
                  <c:v>468</c:v>
                </c:pt>
                <c:pt idx="55">
                  <c:v>469</c:v>
                </c:pt>
                <c:pt idx="56">
                  <c:v>470</c:v>
                </c:pt>
                <c:pt idx="57">
                  <c:v>471</c:v>
                </c:pt>
                <c:pt idx="58">
                  <c:v>472</c:v>
                </c:pt>
                <c:pt idx="59">
                  <c:v>473</c:v>
                </c:pt>
                <c:pt idx="60">
                  <c:v>474</c:v>
                </c:pt>
                <c:pt idx="61">
                  <c:v>475</c:v>
                </c:pt>
                <c:pt idx="62">
                  <c:v>476</c:v>
                </c:pt>
                <c:pt idx="63">
                  <c:v>477</c:v>
                </c:pt>
                <c:pt idx="64">
                  <c:v>478</c:v>
                </c:pt>
                <c:pt idx="65">
                  <c:v>479</c:v>
                </c:pt>
                <c:pt idx="66">
                  <c:v>480</c:v>
                </c:pt>
                <c:pt idx="67">
                  <c:v>481</c:v>
                </c:pt>
                <c:pt idx="68">
                  <c:v>482</c:v>
                </c:pt>
                <c:pt idx="69">
                  <c:v>483</c:v>
                </c:pt>
                <c:pt idx="70">
                  <c:v>484</c:v>
                </c:pt>
                <c:pt idx="71">
                  <c:v>485</c:v>
                </c:pt>
                <c:pt idx="72">
                  <c:v>486</c:v>
                </c:pt>
                <c:pt idx="73">
                  <c:v>487</c:v>
                </c:pt>
                <c:pt idx="74">
                  <c:v>488</c:v>
                </c:pt>
                <c:pt idx="75">
                  <c:v>489</c:v>
                </c:pt>
                <c:pt idx="76">
                  <c:v>490</c:v>
                </c:pt>
                <c:pt idx="77">
                  <c:v>491</c:v>
                </c:pt>
                <c:pt idx="78">
                  <c:v>492</c:v>
                </c:pt>
                <c:pt idx="79">
                  <c:v>493</c:v>
                </c:pt>
                <c:pt idx="80">
                  <c:v>494</c:v>
                </c:pt>
                <c:pt idx="81">
                  <c:v>495</c:v>
                </c:pt>
                <c:pt idx="82">
                  <c:v>496</c:v>
                </c:pt>
                <c:pt idx="83">
                  <c:v>497</c:v>
                </c:pt>
                <c:pt idx="84">
                  <c:v>498</c:v>
                </c:pt>
                <c:pt idx="85">
                  <c:v>499</c:v>
                </c:pt>
                <c:pt idx="86">
                  <c:v>500</c:v>
                </c:pt>
                <c:pt idx="87">
                  <c:v>501</c:v>
                </c:pt>
                <c:pt idx="88">
                  <c:v>502</c:v>
                </c:pt>
                <c:pt idx="89">
                  <c:v>503</c:v>
                </c:pt>
                <c:pt idx="90">
                  <c:v>504</c:v>
                </c:pt>
                <c:pt idx="91">
                  <c:v>505</c:v>
                </c:pt>
                <c:pt idx="92">
                  <c:v>506</c:v>
                </c:pt>
                <c:pt idx="93">
                  <c:v>507</c:v>
                </c:pt>
                <c:pt idx="94">
                  <c:v>508</c:v>
                </c:pt>
                <c:pt idx="95">
                  <c:v>509</c:v>
                </c:pt>
                <c:pt idx="96">
                  <c:v>510</c:v>
                </c:pt>
                <c:pt idx="97">
                  <c:v>511</c:v>
                </c:pt>
                <c:pt idx="98">
                  <c:v>512</c:v>
                </c:pt>
                <c:pt idx="99">
                  <c:v>513</c:v>
                </c:pt>
                <c:pt idx="100">
                  <c:v>514</c:v>
                </c:pt>
                <c:pt idx="101">
                  <c:v>515</c:v>
                </c:pt>
                <c:pt idx="102">
                  <c:v>516</c:v>
                </c:pt>
                <c:pt idx="103">
                  <c:v>517</c:v>
                </c:pt>
                <c:pt idx="104">
                  <c:v>518</c:v>
                </c:pt>
                <c:pt idx="105">
                  <c:v>519</c:v>
                </c:pt>
                <c:pt idx="106">
                  <c:v>520</c:v>
                </c:pt>
                <c:pt idx="107">
                  <c:v>521</c:v>
                </c:pt>
                <c:pt idx="108">
                  <c:v>522</c:v>
                </c:pt>
                <c:pt idx="109">
                  <c:v>523</c:v>
                </c:pt>
                <c:pt idx="110">
                  <c:v>524</c:v>
                </c:pt>
                <c:pt idx="111">
                  <c:v>525</c:v>
                </c:pt>
                <c:pt idx="112">
                  <c:v>526</c:v>
                </c:pt>
                <c:pt idx="113">
                  <c:v>527</c:v>
                </c:pt>
                <c:pt idx="114">
                  <c:v>528</c:v>
                </c:pt>
                <c:pt idx="115">
                  <c:v>529</c:v>
                </c:pt>
                <c:pt idx="116">
                  <c:v>530</c:v>
                </c:pt>
                <c:pt idx="117">
                  <c:v>531</c:v>
                </c:pt>
                <c:pt idx="118">
                  <c:v>532</c:v>
                </c:pt>
                <c:pt idx="119">
                  <c:v>533</c:v>
                </c:pt>
                <c:pt idx="120">
                  <c:v>534</c:v>
                </c:pt>
                <c:pt idx="121">
                  <c:v>535</c:v>
                </c:pt>
                <c:pt idx="122">
                  <c:v>536</c:v>
                </c:pt>
                <c:pt idx="123">
                  <c:v>537</c:v>
                </c:pt>
                <c:pt idx="124">
                  <c:v>538</c:v>
                </c:pt>
                <c:pt idx="125">
                  <c:v>539</c:v>
                </c:pt>
                <c:pt idx="126">
                  <c:v>540</c:v>
                </c:pt>
                <c:pt idx="127">
                  <c:v>541</c:v>
                </c:pt>
                <c:pt idx="128">
                  <c:v>542</c:v>
                </c:pt>
                <c:pt idx="129">
                  <c:v>543</c:v>
                </c:pt>
                <c:pt idx="130">
                  <c:v>544</c:v>
                </c:pt>
                <c:pt idx="131">
                  <c:v>545</c:v>
                </c:pt>
                <c:pt idx="132">
                  <c:v>546</c:v>
                </c:pt>
                <c:pt idx="133">
                  <c:v>547</c:v>
                </c:pt>
                <c:pt idx="134">
                  <c:v>548</c:v>
                </c:pt>
                <c:pt idx="135">
                  <c:v>549</c:v>
                </c:pt>
                <c:pt idx="136">
                  <c:v>550</c:v>
                </c:pt>
                <c:pt idx="137">
                  <c:v>551</c:v>
                </c:pt>
                <c:pt idx="138">
                  <c:v>552</c:v>
                </c:pt>
                <c:pt idx="139">
                  <c:v>553</c:v>
                </c:pt>
                <c:pt idx="140">
                  <c:v>554</c:v>
                </c:pt>
                <c:pt idx="141">
                  <c:v>555</c:v>
                </c:pt>
                <c:pt idx="142">
                  <c:v>556</c:v>
                </c:pt>
                <c:pt idx="143">
                  <c:v>557</c:v>
                </c:pt>
                <c:pt idx="144">
                  <c:v>558</c:v>
                </c:pt>
                <c:pt idx="145">
                  <c:v>559</c:v>
                </c:pt>
                <c:pt idx="146">
                  <c:v>560</c:v>
                </c:pt>
                <c:pt idx="147">
                  <c:v>561</c:v>
                </c:pt>
                <c:pt idx="148">
                  <c:v>562</c:v>
                </c:pt>
                <c:pt idx="149">
                  <c:v>563</c:v>
                </c:pt>
                <c:pt idx="150">
                  <c:v>564</c:v>
                </c:pt>
                <c:pt idx="151">
                  <c:v>565</c:v>
                </c:pt>
                <c:pt idx="152">
                  <c:v>566</c:v>
                </c:pt>
                <c:pt idx="153">
                  <c:v>567</c:v>
                </c:pt>
                <c:pt idx="154">
                  <c:v>568</c:v>
                </c:pt>
                <c:pt idx="155">
                  <c:v>569</c:v>
                </c:pt>
                <c:pt idx="156">
                  <c:v>570</c:v>
                </c:pt>
                <c:pt idx="157">
                  <c:v>571</c:v>
                </c:pt>
                <c:pt idx="158">
                  <c:v>572</c:v>
                </c:pt>
                <c:pt idx="159">
                  <c:v>573</c:v>
                </c:pt>
                <c:pt idx="160">
                  <c:v>574</c:v>
                </c:pt>
                <c:pt idx="161">
                  <c:v>575</c:v>
                </c:pt>
                <c:pt idx="162">
                  <c:v>576</c:v>
                </c:pt>
                <c:pt idx="163">
                  <c:v>577</c:v>
                </c:pt>
                <c:pt idx="164">
                  <c:v>578</c:v>
                </c:pt>
                <c:pt idx="165">
                  <c:v>579</c:v>
                </c:pt>
                <c:pt idx="166">
                  <c:v>580</c:v>
                </c:pt>
                <c:pt idx="167">
                  <c:v>581</c:v>
                </c:pt>
                <c:pt idx="168">
                  <c:v>582</c:v>
                </c:pt>
                <c:pt idx="169">
                  <c:v>583</c:v>
                </c:pt>
                <c:pt idx="170">
                  <c:v>584</c:v>
                </c:pt>
                <c:pt idx="171">
                  <c:v>585</c:v>
                </c:pt>
                <c:pt idx="172">
                  <c:v>586</c:v>
                </c:pt>
                <c:pt idx="173">
                  <c:v>587</c:v>
                </c:pt>
                <c:pt idx="174">
                  <c:v>588</c:v>
                </c:pt>
                <c:pt idx="175">
                  <c:v>589</c:v>
                </c:pt>
                <c:pt idx="176">
                  <c:v>590</c:v>
                </c:pt>
                <c:pt idx="177">
                  <c:v>591</c:v>
                </c:pt>
                <c:pt idx="178">
                  <c:v>592</c:v>
                </c:pt>
                <c:pt idx="179">
                  <c:v>593</c:v>
                </c:pt>
                <c:pt idx="180">
                  <c:v>594</c:v>
                </c:pt>
                <c:pt idx="181">
                  <c:v>595</c:v>
                </c:pt>
                <c:pt idx="182">
                  <c:v>596</c:v>
                </c:pt>
                <c:pt idx="183">
                  <c:v>597</c:v>
                </c:pt>
                <c:pt idx="184">
                  <c:v>598</c:v>
                </c:pt>
                <c:pt idx="185">
                  <c:v>599</c:v>
                </c:pt>
                <c:pt idx="186">
                  <c:v>600</c:v>
                </c:pt>
                <c:pt idx="187">
                  <c:v>601</c:v>
                </c:pt>
                <c:pt idx="188">
                  <c:v>602</c:v>
                </c:pt>
                <c:pt idx="189">
                  <c:v>603</c:v>
                </c:pt>
                <c:pt idx="190">
                  <c:v>604</c:v>
                </c:pt>
                <c:pt idx="191">
                  <c:v>605</c:v>
                </c:pt>
                <c:pt idx="192">
                  <c:v>606</c:v>
                </c:pt>
                <c:pt idx="193">
                  <c:v>607</c:v>
                </c:pt>
                <c:pt idx="194">
                  <c:v>608</c:v>
                </c:pt>
                <c:pt idx="195">
                  <c:v>609</c:v>
                </c:pt>
                <c:pt idx="196">
                  <c:v>610</c:v>
                </c:pt>
                <c:pt idx="197">
                  <c:v>611</c:v>
                </c:pt>
                <c:pt idx="198">
                  <c:v>612</c:v>
                </c:pt>
                <c:pt idx="199">
                  <c:v>613</c:v>
                </c:pt>
                <c:pt idx="200">
                  <c:v>614</c:v>
                </c:pt>
                <c:pt idx="201">
                  <c:v>615</c:v>
                </c:pt>
                <c:pt idx="202">
                  <c:v>616</c:v>
                </c:pt>
                <c:pt idx="203">
                  <c:v>617</c:v>
                </c:pt>
                <c:pt idx="204">
                  <c:v>618</c:v>
                </c:pt>
                <c:pt idx="205">
                  <c:v>619</c:v>
                </c:pt>
                <c:pt idx="206">
                  <c:v>620</c:v>
                </c:pt>
                <c:pt idx="207">
                  <c:v>621</c:v>
                </c:pt>
                <c:pt idx="208">
                  <c:v>622</c:v>
                </c:pt>
                <c:pt idx="209">
                  <c:v>623</c:v>
                </c:pt>
                <c:pt idx="210">
                  <c:v>624</c:v>
                </c:pt>
                <c:pt idx="211">
                  <c:v>625</c:v>
                </c:pt>
                <c:pt idx="212">
                  <c:v>626</c:v>
                </c:pt>
                <c:pt idx="213">
                  <c:v>627</c:v>
                </c:pt>
                <c:pt idx="214">
                  <c:v>628</c:v>
                </c:pt>
                <c:pt idx="215">
                  <c:v>629</c:v>
                </c:pt>
                <c:pt idx="216">
                  <c:v>630</c:v>
                </c:pt>
                <c:pt idx="217">
                  <c:v>631</c:v>
                </c:pt>
                <c:pt idx="218">
                  <c:v>632</c:v>
                </c:pt>
                <c:pt idx="219">
                  <c:v>633</c:v>
                </c:pt>
                <c:pt idx="220">
                  <c:v>634</c:v>
                </c:pt>
                <c:pt idx="221">
                  <c:v>635</c:v>
                </c:pt>
                <c:pt idx="222">
                  <c:v>636</c:v>
                </c:pt>
                <c:pt idx="223">
                  <c:v>637</c:v>
                </c:pt>
                <c:pt idx="224">
                  <c:v>638</c:v>
                </c:pt>
                <c:pt idx="225">
                  <c:v>639</c:v>
                </c:pt>
                <c:pt idx="226">
                  <c:v>640</c:v>
                </c:pt>
                <c:pt idx="227">
                  <c:v>641</c:v>
                </c:pt>
                <c:pt idx="228">
                  <c:v>642</c:v>
                </c:pt>
                <c:pt idx="229">
                  <c:v>643</c:v>
                </c:pt>
                <c:pt idx="230">
                  <c:v>644</c:v>
                </c:pt>
                <c:pt idx="231">
                  <c:v>645</c:v>
                </c:pt>
                <c:pt idx="232">
                  <c:v>646</c:v>
                </c:pt>
                <c:pt idx="233">
                  <c:v>647</c:v>
                </c:pt>
                <c:pt idx="234">
                  <c:v>648</c:v>
                </c:pt>
                <c:pt idx="235">
                  <c:v>649</c:v>
                </c:pt>
                <c:pt idx="236">
                  <c:v>650</c:v>
                </c:pt>
                <c:pt idx="237">
                  <c:v>651</c:v>
                </c:pt>
                <c:pt idx="238">
                  <c:v>652</c:v>
                </c:pt>
                <c:pt idx="239">
                  <c:v>653</c:v>
                </c:pt>
                <c:pt idx="240">
                  <c:v>654</c:v>
                </c:pt>
                <c:pt idx="241">
                  <c:v>655</c:v>
                </c:pt>
                <c:pt idx="242">
                  <c:v>656</c:v>
                </c:pt>
                <c:pt idx="243">
                  <c:v>657</c:v>
                </c:pt>
                <c:pt idx="244">
                  <c:v>658</c:v>
                </c:pt>
                <c:pt idx="245">
                  <c:v>659</c:v>
                </c:pt>
                <c:pt idx="246">
                  <c:v>660</c:v>
                </c:pt>
                <c:pt idx="247">
                  <c:v>661</c:v>
                </c:pt>
                <c:pt idx="248">
                  <c:v>662</c:v>
                </c:pt>
                <c:pt idx="249">
                  <c:v>663</c:v>
                </c:pt>
                <c:pt idx="250">
                  <c:v>664</c:v>
                </c:pt>
                <c:pt idx="251">
                  <c:v>665</c:v>
                </c:pt>
                <c:pt idx="252">
                  <c:v>666</c:v>
                </c:pt>
                <c:pt idx="253">
                  <c:v>667</c:v>
                </c:pt>
                <c:pt idx="254">
                  <c:v>668</c:v>
                </c:pt>
                <c:pt idx="255">
                  <c:v>669</c:v>
                </c:pt>
                <c:pt idx="256">
                  <c:v>670</c:v>
                </c:pt>
                <c:pt idx="257">
                  <c:v>671</c:v>
                </c:pt>
                <c:pt idx="258">
                  <c:v>672</c:v>
                </c:pt>
                <c:pt idx="259">
                  <c:v>673</c:v>
                </c:pt>
                <c:pt idx="260">
                  <c:v>674</c:v>
                </c:pt>
                <c:pt idx="261">
                  <c:v>675</c:v>
                </c:pt>
                <c:pt idx="262">
                  <c:v>676</c:v>
                </c:pt>
                <c:pt idx="263">
                  <c:v>677</c:v>
                </c:pt>
                <c:pt idx="264">
                  <c:v>678</c:v>
                </c:pt>
                <c:pt idx="265">
                  <c:v>679</c:v>
                </c:pt>
                <c:pt idx="266">
                  <c:v>680</c:v>
                </c:pt>
                <c:pt idx="267">
                  <c:v>681</c:v>
                </c:pt>
                <c:pt idx="268">
                  <c:v>682</c:v>
                </c:pt>
                <c:pt idx="269">
                  <c:v>683</c:v>
                </c:pt>
                <c:pt idx="270">
                  <c:v>684</c:v>
                </c:pt>
                <c:pt idx="271">
                  <c:v>685</c:v>
                </c:pt>
                <c:pt idx="272">
                  <c:v>686</c:v>
                </c:pt>
                <c:pt idx="273">
                  <c:v>687</c:v>
                </c:pt>
                <c:pt idx="274">
                  <c:v>688</c:v>
                </c:pt>
                <c:pt idx="275">
                  <c:v>689</c:v>
                </c:pt>
                <c:pt idx="276">
                  <c:v>690</c:v>
                </c:pt>
                <c:pt idx="277">
                  <c:v>691</c:v>
                </c:pt>
                <c:pt idx="278">
                  <c:v>692</c:v>
                </c:pt>
                <c:pt idx="279">
                  <c:v>693</c:v>
                </c:pt>
                <c:pt idx="280">
                  <c:v>694</c:v>
                </c:pt>
                <c:pt idx="281">
                  <c:v>695</c:v>
                </c:pt>
                <c:pt idx="282">
                  <c:v>696</c:v>
                </c:pt>
                <c:pt idx="283">
                  <c:v>697</c:v>
                </c:pt>
                <c:pt idx="284">
                  <c:v>698</c:v>
                </c:pt>
                <c:pt idx="285">
                  <c:v>699</c:v>
                </c:pt>
                <c:pt idx="286">
                  <c:v>700</c:v>
                </c:pt>
                <c:pt idx="287">
                  <c:v>701</c:v>
                </c:pt>
                <c:pt idx="288">
                  <c:v>702</c:v>
                </c:pt>
                <c:pt idx="289">
                  <c:v>703</c:v>
                </c:pt>
                <c:pt idx="290">
                  <c:v>704</c:v>
                </c:pt>
                <c:pt idx="291">
                  <c:v>705</c:v>
                </c:pt>
                <c:pt idx="292">
                  <c:v>706</c:v>
                </c:pt>
                <c:pt idx="293">
                  <c:v>707</c:v>
                </c:pt>
                <c:pt idx="294">
                  <c:v>708</c:v>
                </c:pt>
                <c:pt idx="295">
                  <c:v>709</c:v>
                </c:pt>
                <c:pt idx="296">
                  <c:v>710</c:v>
                </c:pt>
                <c:pt idx="297">
                  <c:v>711</c:v>
                </c:pt>
                <c:pt idx="298">
                  <c:v>712</c:v>
                </c:pt>
                <c:pt idx="299">
                  <c:v>713</c:v>
                </c:pt>
                <c:pt idx="300">
                  <c:v>714</c:v>
                </c:pt>
                <c:pt idx="301">
                  <c:v>715</c:v>
                </c:pt>
                <c:pt idx="302">
                  <c:v>716</c:v>
                </c:pt>
                <c:pt idx="303">
                  <c:v>717</c:v>
                </c:pt>
                <c:pt idx="304">
                  <c:v>718</c:v>
                </c:pt>
                <c:pt idx="305">
                  <c:v>719</c:v>
                </c:pt>
                <c:pt idx="306">
                  <c:v>720</c:v>
                </c:pt>
                <c:pt idx="307">
                  <c:v>721</c:v>
                </c:pt>
                <c:pt idx="308">
                  <c:v>722</c:v>
                </c:pt>
                <c:pt idx="309">
                  <c:v>723</c:v>
                </c:pt>
                <c:pt idx="310">
                  <c:v>724</c:v>
                </c:pt>
                <c:pt idx="311">
                  <c:v>725</c:v>
                </c:pt>
                <c:pt idx="312">
                  <c:v>726</c:v>
                </c:pt>
                <c:pt idx="313">
                  <c:v>727</c:v>
                </c:pt>
                <c:pt idx="314">
                  <c:v>728</c:v>
                </c:pt>
                <c:pt idx="315">
                  <c:v>729</c:v>
                </c:pt>
                <c:pt idx="316">
                  <c:v>730</c:v>
                </c:pt>
                <c:pt idx="317">
                  <c:v>731</c:v>
                </c:pt>
                <c:pt idx="318">
                  <c:v>732</c:v>
                </c:pt>
                <c:pt idx="319">
                  <c:v>733</c:v>
                </c:pt>
                <c:pt idx="320">
                  <c:v>734</c:v>
                </c:pt>
                <c:pt idx="321">
                  <c:v>735</c:v>
                </c:pt>
                <c:pt idx="322">
                  <c:v>736</c:v>
                </c:pt>
                <c:pt idx="323">
                  <c:v>737</c:v>
                </c:pt>
                <c:pt idx="324">
                  <c:v>738</c:v>
                </c:pt>
                <c:pt idx="325">
                  <c:v>739</c:v>
                </c:pt>
                <c:pt idx="326">
                  <c:v>740</c:v>
                </c:pt>
                <c:pt idx="327">
                  <c:v>741</c:v>
                </c:pt>
                <c:pt idx="328">
                  <c:v>742</c:v>
                </c:pt>
                <c:pt idx="329">
                  <c:v>743</c:v>
                </c:pt>
                <c:pt idx="330">
                  <c:v>744</c:v>
                </c:pt>
                <c:pt idx="331">
                  <c:v>745</c:v>
                </c:pt>
                <c:pt idx="332">
                  <c:v>746</c:v>
                </c:pt>
                <c:pt idx="333">
                  <c:v>747</c:v>
                </c:pt>
                <c:pt idx="334">
                  <c:v>748</c:v>
                </c:pt>
                <c:pt idx="335">
                  <c:v>749</c:v>
                </c:pt>
                <c:pt idx="336">
                  <c:v>750</c:v>
                </c:pt>
                <c:pt idx="337">
                  <c:v>751</c:v>
                </c:pt>
                <c:pt idx="338">
                  <c:v>752</c:v>
                </c:pt>
                <c:pt idx="339">
                  <c:v>753</c:v>
                </c:pt>
                <c:pt idx="340">
                  <c:v>754</c:v>
                </c:pt>
                <c:pt idx="341">
                  <c:v>755</c:v>
                </c:pt>
                <c:pt idx="342">
                  <c:v>756</c:v>
                </c:pt>
                <c:pt idx="343">
                  <c:v>757</c:v>
                </c:pt>
                <c:pt idx="344">
                  <c:v>758</c:v>
                </c:pt>
                <c:pt idx="345">
                  <c:v>759</c:v>
                </c:pt>
                <c:pt idx="346">
                  <c:v>760</c:v>
                </c:pt>
                <c:pt idx="347">
                  <c:v>761</c:v>
                </c:pt>
                <c:pt idx="348">
                  <c:v>762</c:v>
                </c:pt>
                <c:pt idx="349">
                  <c:v>763</c:v>
                </c:pt>
                <c:pt idx="350">
                  <c:v>764</c:v>
                </c:pt>
                <c:pt idx="351">
                  <c:v>765</c:v>
                </c:pt>
                <c:pt idx="352">
                  <c:v>766</c:v>
                </c:pt>
                <c:pt idx="353">
                  <c:v>767</c:v>
                </c:pt>
                <c:pt idx="354">
                  <c:v>768</c:v>
                </c:pt>
                <c:pt idx="355">
                  <c:v>769</c:v>
                </c:pt>
                <c:pt idx="356">
                  <c:v>770</c:v>
                </c:pt>
                <c:pt idx="357">
                  <c:v>771</c:v>
                </c:pt>
                <c:pt idx="358">
                  <c:v>772</c:v>
                </c:pt>
                <c:pt idx="359">
                  <c:v>773</c:v>
                </c:pt>
                <c:pt idx="360">
                  <c:v>774</c:v>
                </c:pt>
                <c:pt idx="361">
                  <c:v>775</c:v>
                </c:pt>
                <c:pt idx="362">
                  <c:v>776</c:v>
                </c:pt>
                <c:pt idx="363">
                  <c:v>777</c:v>
                </c:pt>
                <c:pt idx="364">
                  <c:v>778</c:v>
                </c:pt>
                <c:pt idx="365">
                  <c:v>779</c:v>
                </c:pt>
                <c:pt idx="366">
                  <c:v>780</c:v>
                </c:pt>
                <c:pt idx="367">
                  <c:v>781</c:v>
                </c:pt>
                <c:pt idx="368">
                  <c:v>782</c:v>
                </c:pt>
                <c:pt idx="369">
                  <c:v>783</c:v>
                </c:pt>
                <c:pt idx="370">
                  <c:v>784</c:v>
                </c:pt>
                <c:pt idx="371">
                  <c:v>785</c:v>
                </c:pt>
                <c:pt idx="372">
                  <c:v>786</c:v>
                </c:pt>
                <c:pt idx="373">
                  <c:v>787</c:v>
                </c:pt>
                <c:pt idx="374">
                  <c:v>788</c:v>
                </c:pt>
                <c:pt idx="375">
                  <c:v>789</c:v>
                </c:pt>
                <c:pt idx="376">
                  <c:v>790</c:v>
                </c:pt>
                <c:pt idx="377">
                  <c:v>791</c:v>
                </c:pt>
                <c:pt idx="378">
                  <c:v>792</c:v>
                </c:pt>
                <c:pt idx="379">
                  <c:v>793</c:v>
                </c:pt>
                <c:pt idx="380">
                  <c:v>794</c:v>
                </c:pt>
                <c:pt idx="381">
                  <c:v>795</c:v>
                </c:pt>
                <c:pt idx="382">
                  <c:v>796</c:v>
                </c:pt>
                <c:pt idx="383">
                  <c:v>797</c:v>
                </c:pt>
                <c:pt idx="384">
                  <c:v>798</c:v>
                </c:pt>
                <c:pt idx="385">
                  <c:v>799</c:v>
                </c:pt>
                <c:pt idx="386">
                  <c:v>800</c:v>
                </c:pt>
                <c:pt idx="387">
                  <c:v>801</c:v>
                </c:pt>
                <c:pt idx="388">
                  <c:v>802</c:v>
                </c:pt>
                <c:pt idx="389">
                  <c:v>803</c:v>
                </c:pt>
                <c:pt idx="390">
                  <c:v>804</c:v>
                </c:pt>
                <c:pt idx="391">
                  <c:v>805</c:v>
                </c:pt>
                <c:pt idx="392">
                  <c:v>806</c:v>
                </c:pt>
                <c:pt idx="393">
                  <c:v>807</c:v>
                </c:pt>
                <c:pt idx="394">
                  <c:v>808</c:v>
                </c:pt>
                <c:pt idx="395">
                  <c:v>809</c:v>
                </c:pt>
                <c:pt idx="396">
                  <c:v>810</c:v>
                </c:pt>
                <c:pt idx="397">
                  <c:v>811</c:v>
                </c:pt>
                <c:pt idx="398">
                  <c:v>812</c:v>
                </c:pt>
                <c:pt idx="399">
                  <c:v>813</c:v>
                </c:pt>
                <c:pt idx="400">
                  <c:v>814</c:v>
                </c:pt>
                <c:pt idx="401">
                  <c:v>815</c:v>
                </c:pt>
                <c:pt idx="402">
                  <c:v>816</c:v>
                </c:pt>
                <c:pt idx="403">
                  <c:v>817</c:v>
                </c:pt>
                <c:pt idx="404">
                  <c:v>818</c:v>
                </c:pt>
                <c:pt idx="405">
                  <c:v>819</c:v>
                </c:pt>
                <c:pt idx="406">
                  <c:v>820</c:v>
                </c:pt>
                <c:pt idx="407">
                  <c:v>821</c:v>
                </c:pt>
                <c:pt idx="408">
                  <c:v>822</c:v>
                </c:pt>
                <c:pt idx="409">
                  <c:v>823</c:v>
                </c:pt>
                <c:pt idx="410">
                  <c:v>824</c:v>
                </c:pt>
                <c:pt idx="411">
                  <c:v>825</c:v>
                </c:pt>
                <c:pt idx="412">
                  <c:v>826</c:v>
                </c:pt>
                <c:pt idx="413">
                  <c:v>827</c:v>
                </c:pt>
                <c:pt idx="414">
                  <c:v>828</c:v>
                </c:pt>
                <c:pt idx="415">
                  <c:v>829</c:v>
                </c:pt>
                <c:pt idx="416">
                  <c:v>830</c:v>
                </c:pt>
                <c:pt idx="417">
                  <c:v>831</c:v>
                </c:pt>
                <c:pt idx="418">
                  <c:v>832</c:v>
                </c:pt>
                <c:pt idx="419">
                  <c:v>833</c:v>
                </c:pt>
                <c:pt idx="420">
                  <c:v>834</c:v>
                </c:pt>
                <c:pt idx="421">
                  <c:v>835</c:v>
                </c:pt>
                <c:pt idx="422">
                  <c:v>836</c:v>
                </c:pt>
                <c:pt idx="423">
                  <c:v>837</c:v>
                </c:pt>
                <c:pt idx="424">
                  <c:v>838</c:v>
                </c:pt>
                <c:pt idx="425">
                  <c:v>839</c:v>
                </c:pt>
                <c:pt idx="426">
                  <c:v>840</c:v>
                </c:pt>
                <c:pt idx="427">
                  <c:v>841</c:v>
                </c:pt>
                <c:pt idx="428">
                  <c:v>842</c:v>
                </c:pt>
                <c:pt idx="429">
                  <c:v>843</c:v>
                </c:pt>
                <c:pt idx="430">
                  <c:v>844</c:v>
                </c:pt>
                <c:pt idx="431">
                  <c:v>845</c:v>
                </c:pt>
                <c:pt idx="432">
                  <c:v>846</c:v>
                </c:pt>
                <c:pt idx="433">
                  <c:v>847</c:v>
                </c:pt>
                <c:pt idx="434">
                  <c:v>848</c:v>
                </c:pt>
                <c:pt idx="435">
                  <c:v>849</c:v>
                </c:pt>
                <c:pt idx="436">
                  <c:v>850</c:v>
                </c:pt>
                <c:pt idx="437">
                  <c:v>851</c:v>
                </c:pt>
                <c:pt idx="438">
                  <c:v>852</c:v>
                </c:pt>
                <c:pt idx="439">
                  <c:v>853</c:v>
                </c:pt>
                <c:pt idx="440">
                  <c:v>854</c:v>
                </c:pt>
                <c:pt idx="441">
                  <c:v>855</c:v>
                </c:pt>
                <c:pt idx="442">
                  <c:v>856</c:v>
                </c:pt>
                <c:pt idx="443">
                  <c:v>857</c:v>
                </c:pt>
                <c:pt idx="444">
                  <c:v>858</c:v>
                </c:pt>
                <c:pt idx="445">
                  <c:v>859</c:v>
                </c:pt>
                <c:pt idx="446">
                  <c:v>860</c:v>
                </c:pt>
                <c:pt idx="447">
                  <c:v>861</c:v>
                </c:pt>
                <c:pt idx="448">
                  <c:v>862</c:v>
                </c:pt>
                <c:pt idx="449">
                  <c:v>863</c:v>
                </c:pt>
                <c:pt idx="450">
                  <c:v>864</c:v>
                </c:pt>
                <c:pt idx="451">
                  <c:v>865</c:v>
                </c:pt>
                <c:pt idx="452">
                  <c:v>866</c:v>
                </c:pt>
                <c:pt idx="453">
                  <c:v>867</c:v>
                </c:pt>
                <c:pt idx="454">
                  <c:v>868</c:v>
                </c:pt>
                <c:pt idx="455">
                  <c:v>869</c:v>
                </c:pt>
                <c:pt idx="456">
                  <c:v>870</c:v>
                </c:pt>
                <c:pt idx="457">
                  <c:v>871</c:v>
                </c:pt>
                <c:pt idx="458">
                  <c:v>872</c:v>
                </c:pt>
                <c:pt idx="459">
                  <c:v>873</c:v>
                </c:pt>
                <c:pt idx="460">
                  <c:v>874</c:v>
                </c:pt>
                <c:pt idx="461">
                  <c:v>875</c:v>
                </c:pt>
                <c:pt idx="462">
                  <c:v>876</c:v>
                </c:pt>
                <c:pt idx="463">
                  <c:v>877</c:v>
                </c:pt>
                <c:pt idx="464">
                  <c:v>878</c:v>
                </c:pt>
                <c:pt idx="465">
                  <c:v>879</c:v>
                </c:pt>
                <c:pt idx="466">
                  <c:v>880</c:v>
                </c:pt>
                <c:pt idx="467">
                  <c:v>881</c:v>
                </c:pt>
                <c:pt idx="468">
                  <c:v>882</c:v>
                </c:pt>
                <c:pt idx="469">
                  <c:v>883</c:v>
                </c:pt>
                <c:pt idx="470">
                  <c:v>884</c:v>
                </c:pt>
                <c:pt idx="471">
                  <c:v>885</c:v>
                </c:pt>
                <c:pt idx="472">
                  <c:v>886</c:v>
                </c:pt>
                <c:pt idx="473">
                  <c:v>887</c:v>
                </c:pt>
                <c:pt idx="474">
                  <c:v>888</c:v>
                </c:pt>
                <c:pt idx="475">
                  <c:v>889</c:v>
                </c:pt>
                <c:pt idx="476">
                  <c:v>890</c:v>
                </c:pt>
                <c:pt idx="477">
                  <c:v>891</c:v>
                </c:pt>
                <c:pt idx="478">
                  <c:v>892</c:v>
                </c:pt>
                <c:pt idx="479">
                  <c:v>893</c:v>
                </c:pt>
                <c:pt idx="480">
                  <c:v>894</c:v>
                </c:pt>
                <c:pt idx="481">
                  <c:v>895</c:v>
                </c:pt>
                <c:pt idx="482">
                  <c:v>896</c:v>
                </c:pt>
                <c:pt idx="483">
                  <c:v>897</c:v>
                </c:pt>
                <c:pt idx="484">
                  <c:v>898</c:v>
                </c:pt>
                <c:pt idx="485">
                  <c:v>899</c:v>
                </c:pt>
                <c:pt idx="486">
                  <c:v>900</c:v>
                </c:pt>
                <c:pt idx="487">
                  <c:v>901</c:v>
                </c:pt>
                <c:pt idx="488">
                  <c:v>902</c:v>
                </c:pt>
                <c:pt idx="489">
                  <c:v>903</c:v>
                </c:pt>
                <c:pt idx="490">
                  <c:v>904</c:v>
                </c:pt>
                <c:pt idx="491">
                  <c:v>905</c:v>
                </c:pt>
                <c:pt idx="492">
                  <c:v>906</c:v>
                </c:pt>
                <c:pt idx="493">
                  <c:v>907</c:v>
                </c:pt>
                <c:pt idx="494">
                  <c:v>908</c:v>
                </c:pt>
                <c:pt idx="495">
                  <c:v>909</c:v>
                </c:pt>
                <c:pt idx="496">
                  <c:v>910</c:v>
                </c:pt>
                <c:pt idx="497">
                  <c:v>911</c:v>
                </c:pt>
                <c:pt idx="498">
                  <c:v>912</c:v>
                </c:pt>
                <c:pt idx="499">
                  <c:v>913</c:v>
                </c:pt>
                <c:pt idx="500">
                  <c:v>914</c:v>
                </c:pt>
                <c:pt idx="501">
                  <c:v>915</c:v>
                </c:pt>
                <c:pt idx="502">
                  <c:v>916</c:v>
                </c:pt>
                <c:pt idx="503">
                  <c:v>917</c:v>
                </c:pt>
                <c:pt idx="504">
                  <c:v>918</c:v>
                </c:pt>
                <c:pt idx="505">
                  <c:v>919</c:v>
                </c:pt>
                <c:pt idx="506">
                  <c:v>920</c:v>
                </c:pt>
                <c:pt idx="507">
                  <c:v>921</c:v>
                </c:pt>
                <c:pt idx="508">
                  <c:v>922</c:v>
                </c:pt>
                <c:pt idx="509">
                  <c:v>923</c:v>
                </c:pt>
                <c:pt idx="510">
                  <c:v>924</c:v>
                </c:pt>
                <c:pt idx="511">
                  <c:v>925</c:v>
                </c:pt>
                <c:pt idx="512">
                  <c:v>926</c:v>
                </c:pt>
                <c:pt idx="513">
                  <c:v>927</c:v>
                </c:pt>
                <c:pt idx="514">
                  <c:v>928</c:v>
                </c:pt>
                <c:pt idx="515">
                  <c:v>929</c:v>
                </c:pt>
                <c:pt idx="516">
                  <c:v>930</c:v>
                </c:pt>
                <c:pt idx="517">
                  <c:v>931</c:v>
                </c:pt>
                <c:pt idx="518">
                  <c:v>932</c:v>
                </c:pt>
                <c:pt idx="519">
                  <c:v>933</c:v>
                </c:pt>
                <c:pt idx="520">
                  <c:v>934</c:v>
                </c:pt>
                <c:pt idx="521">
                  <c:v>935</c:v>
                </c:pt>
                <c:pt idx="522">
                  <c:v>936</c:v>
                </c:pt>
                <c:pt idx="523">
                  <c:v>937</c:v>
                </c:pt>
                <c:pt idx="524">
                  <c:v>938</c:v>
                </c:pt>
                <c:pt idx="525">
                  <c:v>939</c:v>
                </c:pt>
                <c:pt idx="526">
                  <c:v>940</c:v>
                </c:pt>
                <c:pt idx="527">
                  <c:v>941</c:v>
                </c:pt>
                <c:pt idx="528">
                  <c:v>942</c:v>
                </c:pt>
                <c:pt idx="529">
                  <c:v>943</c:v>
                </c:pt>
                <c:pt idx="530">
                  <c:v>944</c:v>
                </c:pt>
                <c:pt idx="531">
                  <c:v>945</c:v>
                </c:pt>
                <c:pt idx="532">
                  <c:v>946</c:v>
                </c:pt>
                <c:pt idx="533">
                  <c:v>947</c:v>
                </c:pt>
                <c:pt idx="534">
                  <c:v>948</c:v>
                </c:pt>
                <c:pt idx="535">
                  <c:v>949</c:v>
                </c:pt>
                <c:pt idx="536">
                  <c:v>950</c:v>
                </c:pt>
                <c:pt idx="537">
                  <c:v>951</c:v>
                </c:pt>
                <c:pt idx="538">
                  <c:v>952</c:v>
                </c:pt>
                <c:pt idx="539">
                  <c:v>953</c:v>
                </c:pt>
                <c:pt idx="540">
                  <c:v>954</c:v>
                </c:pt>
                <c:pt idx="541">
                  <c:v>955</c:v>
                </c:pt>
                <c:pt idx="542">
                  <c:v>956</c:v>
                </c:pt>
                <c:pt idx="543">
                  <c:v>957</c:v>
                </c:pt>
                <c:pt idx="544">
                  <c:v>958</c:v>
                </c:pt>
                <c:pt idx="545">
                  <c:v>959</c:v>
                </c:pt>
                <c:pt idx="546">
                  <c:v>960</c:v>
                </c:pt>
                <c:pt idx="547">
                  <c:v>961</c:v>
                </c:pt>
                <c:pt idx="548">
                  <c:v>962</c:v>
                </c:pt>
                <c:pt idx="549">
                  <c:v>963</c:v>
                </c:pt>
                <c:pt idx="550">
                  <c:v>964</c:v>
                </c:pt>
                <c:pt idx="551">
                  <c:v>965</c:v>
                </c:pt>
                <c:pt idx="552">
                  <c:v>966</c:v>
                </c:pt>
                <c:pt idx="553">
                  <c:v>967</c:v>
                </c:pt>
                <c:pt idx="554">
                  <c:v>968</c:v>
                </c:pt>
                <c:pt idx="555">
                  <c:v>969</c:v>
                </c:pt>
                <c:pt idx="556">
                  <c:v>970</c:v>
                </c:pt>
                <c:pt idx="557">
                  <c:v>971</c:v>
                </c:pt>
                <c:pt idx="558">
                  <c:v>972</c:v>
                </c:pt>
                <c:pt idx="559">
                  <c:v>973</c:v>
                </c:pt>
                <c:pt idx="560">
                  <c:v>974</c:v>
                </c:pt>
                <c:pt idx="561">
                  <c:v>975</c:v>
                </c:pt>
                <c:pt idx="562">
                  <c:v>976</c:v>
                </c:pt>
                <c:pt idx="563">
                  <c:v>977</c:v>
                </c:pt>
                <c:pt idx="564">
                  <c:v>978</c:v>
                </c:pt>
                <c:pt idx="565">
                  <c:v>979</c:v>
                </c:pt>
                <c:pt idx="566">
                  <c:v>980</c:v>
                </c:pt>
                <c:pt idx="567">
                  <c:v>981</c:v>
                </c:pt>
                <c:pt idx="568">
                  <c:v>982</c:v>
                </c:pt>
                <c:pt idx="569">
                  <c:v>983</c:v>
                </c:pt>
                <c:pt idx="570">
                  <c:v>984</c:v>
                </c:pt>
                <c:pt idx="571">
                  <c:v>985</c:v>
                </c:pt>
                <c:pt idx="572">
                  <c:v>986</c:v>
                </c:pt>
                <c:pt idx="573">
                  <c:v>987</c:v>
                </c:pt>
                <c:pt idx="574">
                  <c:v>988</c:v>
                </c:pt>
                <c:pt idx="575">
                  <c:v>989</c:v>
                </c:pt>
                <c:pt idx="576">
                  <c:v>990</c:v>
                </c:pt>
                <c:pt idx="577">
                  <c:v>991</c:v>
                </c:pt>
                <c:pt idx="578">
                  <c:v>992</c:v>
                </c:pt>
                <c:pt idx="579">
                  <c:v>993</c:v>
                </c:pt>
                <c:pt idx="580">
                  <c:v>994</c:v>
                </c:pt>
                <c:pt idx="581">
                  <c:v>995</c:v>
                </c:pt>
                <c:pt idx="582">
                  <c:v>996</c:v>
                </c:pt>
                <c:pt idx="583">
                  <c:v>997</c:v>
                </c:pt>
                <c:pt idx="584">
                  <c:v>998</c:v>
                </c:pt>
                <c:pt idx="585">
                  <c:v>999</c:v>
                </c:pt>
                <c:pt idx="586">
                  <c:v>1000</c:v>
                </c:pt>
                <c:pt idx="587">
                  <c:v>1001</c:v>
                </c:pt>
                <c:pt idx="588">
                  <c:v>1002</c:v>
                </c:pt>
                <c:pt idx="589">
                  <c:v>1003</c:v>
                </c:pt>
                <c:pt idx="590">
                  <c:v>1004</c:v>
                </c:pt>
                <c:pt idx="591">
                  <c:v>1005</c:v>
                </c:pt>
                <c:pt idx="592">
                  <c:v>1006</c:v>
                </c:pt>
                <c:pt idx="593">
                  <c:v>1007</c:v>
                </c:pt>
                <c:pt idx="594">
                  <c:v>1008</c:v>
                </c:pt>
                <c:pt idx="595">
                  <c:v>1009</c:v>
                </c:pt>
                <c:pt idx="596">
                  <c:v>1010</c:v>
                </c:pt>
                <c:pt idx="597">
                  <c:v>1011</c:v>
                </c:pt>
                <c:pt idx="598">
                  <c:v>1012</c:v>
                </c:pt>
                <c:pt idx="599">
                  <c:v>1013</c:v>
                </c:pt>
                <c:pt idx="600">
                  <c:v>1014</c:v>
                </c:pt>
                <c:pt idx="601">
                  <c:v>1015</c:v>
                </c:pt>
                <c:pt idx="602">
                  <c:v>1016</c:v>
                </c:pt>
                <c:pt idx="603">
                  <c:v>1017</c:v>
                </c:pt>
                <c:pt idx="604">
                  <c:v>1018</c:v>
                </c:pt>
                <c:pt idx="605">
                  <c:v>1019</c:v>
                </c:pt>
                <c:pt idx="606">
                  <c:v>1020</c:v>
                </c:pt>
                <c:pt idx="607">
                  <c:v>1021</c:v>
                </c:pt>
                <c:pt idx="608">
                  <c:v>1022</c:v>
                </c:pt>
                <c:pt idx="609">
                  <c:v>1023</c:v>
                </c:pt>
                <c:pt idx="610">
                  <c:v>1024</c:v>
                </c:pt>
                <c:pt idx="611">
                  <c:v>1025</c:v>
                </c:pt>
                <c:pt idx="612">
                  <c:v>1026</c:v>
                </c:pt>
                <c:pt idx="613">
                  <c:v>1027</c:v>
                </c:pt>
                <c:pt idx="614">
                  <c:v>1028</c:v>
                </c:pt>
                <c:pt idx="615">
                  <c:v>1029</c:v>
                </c:pt>
                <c:pt idx="616">
                  <c:v>1030</c:v>
                </c:pt>
                <c:pt idx="617">
                  <c:v>1031</c:v>
                </c:pt>
                <c:pt idx="618">
                  <c:v>1032</c:v>
                </c:pt>
                <c:pt idx="619">
                  <c:v>1033</c:v>
                </c:pt>
                <c:pt idx="620">
                  <c:v>1034</c:v>
                </c:pt>
                <c:pt idx="621">
                  <c:v>1035</c:v>
                </c:pt>
                <c:pt idx="622">
                  <c:v>1036</c:v>
                </c:pt>
                <c:pt idx="623">
                  <c:v>1037</c:v>
                </c:pt>
                <c:pt idx="624">
                  <c:v>1038</c:v>
                </c:pt>
                <c:pt idx="625">
                  <c:v>1039</c:v>
                </c:pt>
                <c:pt idx="626">
                  <c:v>1040</c:v>
                </c:pt>
                <c:pt idx="627">
                  <c:v>1041</c:v>
                </c:pt>
                <c:pt idx="628">
                  <c:v>1042</c:v>
                </c:pt>
                <c:pt idx="629">
                  <c:v>1043</c:v>
                </c:pt>
                <c:pt idx="630">
                  <c:v>1044</c:v>
                </c:pt>
                <c:pt idx="631">
                  <c:v>1045</c:v>
                </c:pt>
                <c:pt idx="632">
                  <c:v>1046</c:v>
                </c:pt>
                <c:pt idx="633">
                  <c:v>1047</c:v>
                </c:pt>
                <c:pt idx="634">
                  <c:v>1048</c:v>
                </c:pt>
                <c:pt idx="635">
                  <c:v>1049</c:v>
                </c:pt>
                <c:pt idx="636">
                  <c:v>1050</c:v>
                </c:pt>
                <c:pt idx="637">
                  <c:v>1051</c:v>
                </c:pt>
                <c:pt idx="638">
                  <c:v>1052</c:v>
                </c:pt>
                <c:pt idx="639">
                  <c:v>1053</c:v>
                </c:pt>
                <c:pt idx="640">
                  <c:v>1054</c:v>
                </c:pt>
                <c:pt idx="641">
                  <c:v>1055</c:v>
                </c:pt>
                <c:pt idx="642">
                  <c:v>1056</c:v>
                </c:pt>
                <c:pt idx="643">
                  <c:v>1057</c:v>
                </c:pt>
                <c:pt idx="644">
                  <c:v>1058</c:v>
                </c:pt>
                <c:pt idx="645">
                  <c:v>1059</c:v>
                </c:pt>
                <c:pt idx="646">
                  <c:v>1060</c:v>
                </c:pt>
                <c:pt idx="647">
                  <c:v>1061</c:v>
                </c:pt>
                <c:pt idx="648">
                  <c:v>1062</c:v>
                </c:pt>
                <c:pt idx="649">
                  <c:v>1063</c:v>
                </c:pt>
                <c:pt idx="650">
                  <c:v>1064</c:v>
                </c:pt>
                <c:pt idx="651">
                  <c:v>1065</c:v>
                </c:pt>
                <c:pt idx="652">
                  <c:v>1066</c:v>
                </c:pt>
                <c:pt idx="653">
                  <c:v>1067</c:v>
                </c:pt>
                <c:pt idx="654">
                  <c:v>1068</c:v>
                </c:pt>
                <c:pt idx="655">
                  <c:v>1069</c:v>
                </c:pt>
                <c:pt idx="656">
                  <c:v>1070</c:v>
                </c:pt>
                <c:pt idx="657">
                  <c:v>1071</c:v>
                </c:pt>
                <c:pt idx="658">
                  <c:v>1072</c:v>
                </c:pt>
                <c:pt idx="659">
                  <c:v>1073</c:v>
                </c:pt>
                <c:pt idx="660">
                  <c:v>1074</c:v>
                </c:pt>
                <c:pt idx="661">
                  <c:v>1075</c:v>
                </c:pt>
                <c:pt idx="662">
                  <c:v>1076</c:v>
                </c:pt>
                <c:pt idx="663">
                  <c:v>1077</c:v>
                </c:pt>
                <c:pt idx="664">
                  <c:v>1078</c:v>
                </c:pt>
                <c:pt idx="665">
                  <c:v>1079</c:v>
                </c:pt>
                <c:pt idx="666">
                  <c:v>1080</c:v>
                </c:pt>
                <c:pt idx="667">
                  <c:v>1081</c:v>
                </c:pt>
                <c:pt idx="668">
                  <c:v>1082</c:v>
                </c:pt>
                <c:pt idx="669">
                  <c:v>1083</c:v>
                </c:pt>
                <c:pt idx="670">
                  <c:v>1084</c:v>
                </c:pt>
                <c:pt idx="671">
                  <c:v>1085</c:v>
                </c:pt>
                <c:pt idx="672">
                  <c:v>1086</c:v>
                </c:pt>
                <c:pt idx="673">
                  <c:v>1087</c:v>
                </c:pt>
                <c:pt idx="674">
                  <c:v>1088</c:v>
                </c:pt>
                <c:pt idx="675">
                  <c:v>1089</c:v>
                </c:pt>
                <c:pt idx="676">
                  <c:v>1090</c:v>
                </c:pt>
                <c:pt idx="677">
                  <c:v>1091</c:v>
                </c:pt>
                <c:pt idx="678">
                  <c:v>1092</c:v>
                </c:pt>
                <c:pt idx="679">
                  <c:v>1093</c:v>
                </c:pt>
                <c:pt idx="680">
                  <c:v>1094</c:v>
                </c:pt>
                <c:pt idx="681">
                  <c:v>1095</c:v>
                </c:pt>
                <c:pt idx="682">
                  <c:v>1096</c:v>
                </c:pt>
                <c:pt idx="683">
                  <c:v>1097</c:v>
                </c:pt>
                <c:pt idx="684">
                  <c:v>1098</c:v>
                </c:pt>
                <c:pt idx="685">
                  <c:v>1099</c:v>
                </c:pt>
                <c:pt idx="686">
                  <c:v>1100</c:v>
                </c:pt>
                <c:pt idx="687">
                  <c:v>1101</c:v>
                </c:pt>
                <c:pt idx="688">
                  <c:v>1102</c:v>
                </c:pt>
                <c:pt idx="689">
                  <c:v>1103</c:v>
                </c:pt>
                <c:pt idx="690">
                  <c:v>1104</c:v>
                </c:pt>
                <c:pt idx="691">
                  <c:v>1105</c:v>
                </c:pt>
                <c:pt idx="692">
                  <c:v>1106</c:v>
                </c:pt>
                <c:pt idx="693">
                  <c:v>1107</c:v>
                </c:pt>
                <c:pt idx="694">
                  <c:v>1108</c:v>
                </c:pt>
                <c:pt idx="695">
                  <c:v>1109</c:v>
                </c:pt>
                <c:pt idx="696">
                  <c:v>1110</c:v>
                </c:pt>
                <c:pt idx="697">
                  <c:v>1111</c:v>
                </c:pt>
                <c:pt idx="698">
                  <c:v>1112</c:v>
                </c:pt>
                <c:pt idx="699">
                  <c:v>1113</c:v>
                </c:pt>
                <c:pt idx="700">
                  <c:v>1114</c:v>
                </c:pt>
                <c:pt idx="701">
                  <c:v>1115</c:v>
                </c:pt>
                <c:pt idx="702">
                  <c:v>1116</c:v>
                </c:pt>
                <c:pt idx="703">
                  <c:v>1117</c:v>
                </c:pt>
                <c:pt idx="704">
                  <c:v>1118</c:v>
                </c:pt>
                <c:pt idx="705">
                  <c:v>1119</c:v>
                </c:pt>
                <c:pt idx="706">
                  <c:v>1120</c:v>
                </c:pt>
                <c:pt idx="707">
                  <c:v>1121</c:v>
                </c:pt>
                <c:pt idx="708">
                  <c:v>1122</c:v>
                </c:pt>
                <c:pt idx="709">
                  <c:v>1123</c:v>
                </c:pt>
                <c:pt idx="710">
                  <c:v>1124</c:v>
                </c:pt>
                <c:pt idx="711">
                  <c:v>1125</c:v>
                </c:pt>
                <c:pt idx="712">
                  <c:v>1126</c:v>
                </c:pt>
                <c:pt idx="713">
                  <c:v>1127</c:v>
                </c:pt>
                <c:pt idx="714">
                  <c:v>1128</c:v>
                </c:pt>
                <c:pt idx="715">
                  <c:v>1129</c:v>
                </c:pt>
                <c:pt idx="716">
                  <c:v>1130</c:v>
                </c:pt>
                <c:pt idx="717">
                  <c:v>1131</c:v>
                </c:pt>
                <c:pt idx="718">
                  <c:v>1132</c:v>
                </c:pt>
                <c:pt idx="719">
                  <c:v>1133</c:v>
                </c:pt>
                <c:pt idx="720">
                  <c:v>1134</c:v>
                </c:pt>
                <c:pt idx="721">
                  <c:v>1135</c:v>
                </c:pt>
                <c:pt idx="722">
                  <c:v>1136</c:v>
                </c:pt>
                <c:pt idx="723">
                  <c:v>1137</c:v>
                </c:pt>
                <c:pt idx="724">
                  <c:v>1138</c:v>
                </c:pt>
                <c:pt idx="725">
                  <c:v>1139</c:v>
                </c:pt>
                <c:pt idx="726">
                  <c:v>1140</c:v>
                </c:pt>
                <c:pt idx="727">
                  <c:v>1141</c:v>
                </c:pt>
                <c:pt idx="728">
                  <c:v>1142</c:v>
                </c:pt>
                <c:pt idx="729">
                  <c:v>1143</c:v>
                </c:pt>
                <c:pt idx="730">
                  <c:v>1144</c:v>
                </c:pt>
                <c:pt idx="731">
                  <c:v>1145</c:v>
                </c:pt>
                <c:pt idx="732">
                  <c:v>1146</c:v>
                </c:pt>
                <c:pt idx="733">
                  <c:v>1147</c:v>
                </c:pt>
                <c:pt idx="734">
                  <c:v>1148</c:v>
                </c:pt>
                <c:pt idx="735">
                  <c:v>1149</c:v>
                </c:pt>
                <c:pt idx="736">
                  <c:v>1150</c:v>
                </c:pt>
                <c:pt idx="737">
                  <c:v>1151</c:v>
                </c:pt>
                <c:pt idx="738">
                  <c:v>1152</c:v>
                </c:pt>
                <c:pt idx="739">
                  <c:v>1153</c:v>
                </c:pt>
                <c:pt idx="740">
                  <c:v>1154</c:v>
                </c:pt>
                <c:pt idx="741">
                  <c:v>1155</c:v>
                </c:pt>
                <c:pt idx="742">
                  <c:v>1156</c:v>
                </c:pt>
                <c:pt idx="743">
                  <c:v>1157</c:v>
                </c:pt>
                <c:pt idx="744">
                  <c:v>1158</c:v>
                </c:pt>
                <c:pt idx="745">
                  <c:v>1159</c:v>
                </c:pt>
                <c:pt idx="746">
                  <c:v>1160</c:v>
                </c:pt>
                <c:pt idx="747">
                  <c:v>1161</c:v>
                </c:pt>
                <c:pt idx="748">
                  <c:v>1162</c:v>
                </c:pt>
                <c:pt idx="749">
                  <c:v>1163</c:v>
                </c:pt>
                <c:pt idx="750">
                  <c:v>1164</c:v>
                </c:pt>
                <c:pt idx="751">
                  <c:v>1165</c:v>
                </c:pt>
                <c:pt idx="752">
                  <c:v>1166</c:v>
                </c:pt>
                <c:pt idx="753">
                  <c:v>1167</c:v>
                </c:pt>
                <c:pt idx="754">
                  <c:v>1168</c:v>
                </c:pt>
                <c:pt idx="755">
                  <c:v>1169</c:v>
                </c:pt>
                <c:pt idx="756">
                  <c:v>1170</c:v>
                </c:pt>
                <c:pt idx="757">
                  <c:v>1171</c:v>
                </c:pt>
                <c:pt idx="758">
                  <c:v>1172</c:v>
                </c:pt>
                <c:pt idx="759">
                  <c:v>1173</c:v>
                </c:pt>
                <c:pt idx="760">
                  <c:v>1174</c:v>
                </c:pt>
                <c:pt idx="761">
                  <c:v>1175</c:v>
                </c:pt>
                <c:pt idx="762">
                  <c:v>1176</c:v>
                </c:pt>
                <c:pt idx="763">
                  <c:v>1177</c:v>
                </c:pt>
                <c:pt idx="764">
                  <c:v>1178</c:v>
                </c:pt>
                <c:pt idx="765">
                  <c:v>1179</c:v>
                </c:pt>
                <c:pt idx="766">
                  <c:v>1180</c:v>
                </c:pt>
                <c:pt idx="767">
                  <c:v>1181</c:v>
                </c:pt>
                <c:pt idx="768">
                  <c:v>1182</c:v>
                </c:pt>
                <c:pt idx="769">
                  <c:v>1183</c:v>
                </c:pt>
                <c:pt idx="770">
                  <c:v>1184</c:v>
                </c:pt>
                <c:pt idx="771">
                  <c:v>1185</c:v>
                </c:pt>
                <c:pt idx="772">
                  <c:v>1186</c:v>
                </c:pt>
                <c:pt idx="773">
                  <c:v>1187</c:v>
                </c:pt>
                <c:pt idx="774">
                  <c:v>1188</c:v>
                </c:pt>
                <c:pt idx="775">
                  <c:v>1189</c:v>
                </c:pt>
                <c:pt idx="776">
                  <c:v>1190</c:v>
                </c:pt>
                <c:pt idx="777">
                  <c:v>1191</c:v>
                </c:pt>
                <c:pt idx="778">
                  <c:v>1192</c:v>
                </c:pt>
                <c:pt idx="779">
                  <c:v>1193</c:v>
                </c:pt>
                <c:pt idx="780">
                  <c:v>1194</c:v>
                </c:pt>
                <c:pt idx="781">
                  <c:v>1195</c:v>
                </c:pt>
                <c:pt idx="782">
                  <c:v>1196</c:v>
                </c:pt>
                <c:pt idx="783">
                  <c:v>1197</c:v>
                </c:pt>
                <c:pt idx="784">
                  <c:v>1198</c:v>
                </c:pt>
                <c:pt idx="785">
                  <c:v>1199</c:v>
                </c:pt>
                <c:pt idx="786">
                  <c:v>1200</c:v>
                </c:pt>
                <c:pt idx="787">
                  <c:v>1201</c:v>
                </c:pt>
                <c:pt idx="788">
                  <c:v>1202</c:v>
                </c:pt>
                <c:pt idx="789">
                  <c:v>1203</c:v>
                </c:pt>
                <c:pt idx="790">
                  <c:v>1204</c:v>
                </c:pt>
                <c:pt idx="791">
                  <c:v>1205</c:v>
                </c:pt>
                <c:pt idx="792">
                  <c:v>1206</c:v>
                </c:pt>
                <c:pt idx="793">
                  <c:v>1207</c:v>
                </c:pt>
                <c:pt idx="794">
                  <c:v>1208</c:v>
                </c:pt>
                <c:pt idx="795">
                  <c:v>1209</c:v>
                </c:pt>
                <c:pt idx="796">
                  <c:v>1210</c:v>
                </c:pt>
                <c:pt idx="797">
                  <c:v>1211</c:v>
                </c:pt>
                <c:pt idx="798">
                  <c:v>1212</c:v>
                </c:pt>
                <c:pt idx="799">
                  <c:v>1213</c:v>
                </c:pt>
                <c:pt idx="800">
                  <c:v>1214</c:v>
                </c:pt>
                <c:pt idx="801">
                  <c:v>1215</c:v>
                </c:pt>
                <c:pt idx="802">
                  <c:v>1216</c:v>
                </c:pt>
                <c:pt idx="803">
                  <c:v>1217</c:v>
                </c:pt>
                <c:pt idx="804">
                  <c:v>1218</c:v>
                </c:pt>
                <c:pt idx="805">
                  <c:v>1219</c:v>
                </c:pt>
                <c:pt idx="806">
                  <c:v>1220</c:v>
                </c:pt>
                <c:pt idx="807">
                  <c:v>1221</c:v>
                </c:pt>
                <c:pt idx="808">
                  <c:v>1222</c:v>
                </c:pt>
                <c:pt idx="809">
                  <c:v>1223</c:v>
                </c:pt>
                <c:pt idx="810">
                  <c:v>1224</c:v>
                </c:pt>
                <c:pt idx="811">
                  <c:v>1225</c:v>
                </c:pt>
                <c:pt idx="812">
                  <c:v>1226</c:v>
                </c:pt>
                <c:pt idx="813">
                  <c:v>1227</c:v>
                </c:pt>
                <c:pt idx="814">
                  <c:v>1228</c:v>
                </c:pt>
                <c:pt idx="815">
                  <c:v>1229</c:v>
                </c:pt>
                <c:pt idx="816">
                  <c:v>1230</c:v>
                </c:pt>
                <c:pt idx="817">
                  <c:v>1231</c:v>
                </c:pt>
                <c:pt idx="818">
                  <c:v>1232</c:v>
                </c:pt>
                <c:pt idx="819">
                  <c:v>1233</c:v>
                </c:pt>
                <c:pt idx="820">
                  <c:v>1234</c:v>
                </c:pt>
                <c:pt idx="821">
                  <c:v>1235</c:v>
                </c:pt>
                <c:pt idx="822">
                  <c:v>1236</c:v>
                </c:pt>
                <c:pt idx="823">
                  <c:v>1237</c:v>
                </c:pt>
                <c:pt idx="824">
                  <c:v>1238</c:v>
                </c:pt>
                <c:pt idx="825">
                  <c:v>1239</c:v>
                </c:pt>
                <c:pt idx="826">
                  <c:v>1240</c:v>
                </c:pt>
                <c:pt idx="827">
                  <c:v>1241</c:v>
                </c:pt>
                <c:pt idx="828">
                  <c:v>1242</c:v>
                </c:pt>
                <c:pt idx="829">
                  <c:v>1243</c:v>
                </c:pt>
                <c:pt idx="830">
                  <c:v>1244</c:v>
                </c:pt>
                <c:pt idx="831">
                  <c:v>1245</c:v>
                </c:pt>
                <c:pt idx="832">
                  <c:v>1246</c:v>
                </c:pt>
                <c:pt idx="833">
                  <c:v>1247</c:v>
                </c:pt>
                <c:pt idx="834">
                  <c:v>1248</c:v>
                </c:pt>
                <c:pt idx="835">
                  <c:v>1249</c:v>
                </c:pt>
                <c:pt idx="836">
                  <c:v>1250</c:v>
                </c:pt>
                <c:pt idx="837">
                  <c:v>1251</c:v>
                </c:pt>
                <c:pt idx="838">
                  <c:v>1252</c:v>
                </c:pt>
                <c:pt idx="839">
                  <c:v>1253</c:v>
                </c:pt>
                <c:pt idx="840">
                  <c:v>1254</c:v>
                </c:pt>
                <c:pt idx="841">
                  <c:v>1255</c:v>
                </c:pt>
                <c:pt idx="842">
                  <c:v>1256</c:v>
                </c:pt>
                <c:pt idx="843">
                  <c:v>1257</c:v>
                </c:pt>
                <c:pt idx="844">
                  <c:v>1258</c:v>
                </c:pt>
                <c:pt idx="845">
                  <c:v>1259</c:v>
                </c:pt>
                <c:pt idx="846">
                  <c:v>1260</c:v>
                </c:pt>
                <c:pt idx="847">
                  <c:v>1261</c:v>
                </c:pt>
                <c:pt idx="848">
                  <c:v>1262</c:v>
                </c:pt>
                <c:pt idx="849">
                  <c:v>1263</c:v>
                </c:pt>
                <c:pt idx="850">
                  <c:v>1264</c:v>
                </c:pt>
                <c:pt idx="851">
                  <c:v>1265</c:v>
                </c:pt>
                <c:pt idx="852">
                  <c:v>1266</c:v>
                </c:pt>
                <c:pt idx="853">
                  <c:v>1267</c:v>
                </c:pt>
                <c:pt idx="854">
                  <c:v>1268</c:v>
                </c:pt>
                <c:pt idx="855">
                  <c:v>1269</c:v>
                </c:pt>
                <c:pt idx="856">
                  <c:v>1270</c:v>
                </c:pt>
                <c:pt idx="857">
                  <c:v>1271</c:v>
                </c:pt>
                <c:pt idx="858">
                  <c:v>1272</c:v>
                </c:pt>
                <c:pt idx="859">
                  <c:v>1273</c:v>
                </c:pt>
                <c:pt idx="860">
                  <c:v>1274</c:v>
                </c:pt>
                <c:pt idx="861">
                  <c:v>1275</c:v>
                </c:pt>
                <c:pt idx="862">
                  <c:v>1276</c:v>
                </c:pt>
                <c:pt idx="863">
                  <c:v>1277</c:v>
                </c:pt>
                <c:pt idx="864">
                  <c:v>1278</c:v>
                </c:pt>
                <c:pt idx="865">
                  <c:v>1279</c:v>
                </c:pt>
                <c:pt idx="866">
                  <c:v>1280</c:v>
                </c:pt>
                <c:pt idx="867">
                  <c:v>1281</c:v>
                </c:pt>
                <c:pt idx="868">
                  <c:v>1282</c:v>
                </c:pt>
                <c:pt idx="869">
                  <c:v>1283</c:v>
                </c:pt>
                <c:pt idx="870">
                  <c:v>1284</c:v>
                </c:pt>
                <c:pt idx="871">
                  <c:v>1285</c:v>
                </c:pt>
                <c:pt idx="872">
                  <c:v>1286</c:v>
                </c:pt>
                <c:pt idx="873">
                  <c:v>1287</c:v>
                </c:pt>
                <c:pt idx="874">
                  <c:v>1288</c:v>
                </c:pt>
                <c:pt idx="875">
                  <c:v>1289</c:v>
                </c:pt>
                <c:pt idx="876">
                  <c:v>1290</c:v>
                </c:pt>
                <c:pt idx="877">
                  <c:v>1291</c:v>
                </c:pt>
                <c:pt idx="878">
                  <c:v>1292</c:v>
                </c:pt>
                <c:pt idx="879">
                  <c:v>1293</c:v>
                </c:pt>
                <c:pt idx="880">
                  <c:v>1294</c:v>
                </c:pt>
                <c:pt idx="881">
                  <c:v>1295</c:v>
                </c:pt>
                <c:pt idx="882">
                  <c:v>1296</c:v>
                </c:pt>
                <c:pt idx="883">
                  <c:v>1297</c:v>
                </c:pt>
                <c:pt idx="884">
                  <c:v>1298</c:v>
                </c:pt>
                <c:pt idx="885">
                  <c:v>1299</c:v>
                </c:pt>
                <c:pt idx="886">
                  <c:v>1300</c:v>
                </c:pt>
                <c:pt idx="887">
                  <c:v>1301</c:v>
                </c:pt>
                <c:pt idx="888">
                  <c:v>1302</c:v>
                </c:pt>
                <c:pt idx="889">
                  <c:v>1304</c:v>
                </c:pt>
                <c:pt idx="890">
                  <c:v>1305</c:v>
                </c:pt>
                <c:pt idx="891">
                  <c:v>1306</c:v>
                </c:pt>
                <c:pt idx="892">
                  <c:v>1307</c:v>
                </c:pt>
                <c:pt idx="893">
                  <c:v>1308</c:v>
                </c:pt>
                <c:pt idx="894">
                  <c:v>1309</c:v>
                </c:pt>
                <c:pt idx="895">
                  <c:v>1310</c:v>
                </c:pt>
                <c:pt idx="896">
                  <c:v>1311</c:v>
                </c:pt>
                <c:pt idx="897">
                  <c:v>1312</c:v>
                </c:pt>
                <c:pt idx="898">
                  <c:v>1313</c:v>
                </c:pt>
                <c:pt idx="899">
                  <c:v>1314</c:v>
                </c:pt>
                <c:pt idx="900">
                  <c:v>1315</c:v>
                </c:pt>
                <c:pt idx="901">
                  <c:v>1316</c:v>
                </c:pt>
                <c:pt idx="902">
                  <c:v>1317</c:v>
                </c:pt>
                <c:pt idx="903">
                  <c:v>1318</c:v>
                </c:pt>
                <c:pt idx="904">
                  <c:v>1319</c:v>
                </c:pt>
                <c:pt idx="905">
                  <c:v>1320</c:v>
                </c:pt>
                <c:pt idx="906">
                  <c:v>1321</c:v>
                </c:pt>
                <c:pt idx="907">
                  <c:v>1322</c:v>
                </c:pt>
                <c:pt idx="908">
                  <c:v>1323</c:v>
                </c:pt>
                <c:pt idx="909">
                  <c:v>1324</c:v>
                </c:pt>
                <c:pt idx="910">
                  <c:v>1326</c:v>
                </c:pt>
                <c:pt idx="911">
                  <c:v>1327</c:v>
                </c:pt>
                <c:pt idx="912">
                  <c:v>1328</c:v>
                </c:pt>
                <c:pt idx="913">
                  <c:v>1329</c:v>
                </c:pt>
                <c:pt idx="914">
                  <c:v>1330</c:v>
                </c:pt>
                <c:pt idx="915">
                  <c:v>1331</c:v>
                </c:pt>
                <c:pt idx="916">
                  <c:v>1333</c:v>
                </c:pt>
                <c:pt idx="917">
                  <c:v>1334</c:v>
                </c:pt>
                <c:pt idx="918">
                  <c:v>1335</c:v>
                </c:pt>
                <c:pt idx="919">
                  <c:v>1336</c:v>
                </c:pt>
                <c:pt idx="920">
                  <c:v>1337</c:v>
                </c:pt>
                <c:pt idx="921">
                  <c:v>1338</c:v>
                </c:pt>
                <c:pt idx="922">
                  <c:v>1339</c:v>
                </c:pt>
                <c:pt idx="923">
                  <c:v>1340</c:v>
                </c:pt>
                <c:pt idx="924">
                  <c:v>1341</c:v>
                </c:pt>
                <c:pt idx="925">
                  <c:v>1342</c:v>
                </c:pt>
                <c:pt idx="926">
                  <c:v>1343</c:v>
                </c:pt>
                <c:pt idx="927">
                  <c:v>1344</c:v>
                </c:pt>
                <c:pt idx="928">
                  <c:v>1345</c:v>
                </c:pt>
                <c:pt idx="929">
                  <c:v>1346</c:v>
                </c:pt>
                <c:pt idx="930">
                  <c:v>1347</c:v>
                </c:pt>
                <c:pt idx="931">
                  <c:v>1348</c:v>
                </c:pt>
                <c:pt idx="932">
                  <c:v>1349</c:v>
                </c:pt>
                <c:pt idx="933">
                  <c:v>1350</c:v>
                </c:pt>
                <c:pt idx="934">
                  <c:v>1351</c:v>
                </c:pt>
                <c:pt idx="935">
                  <c:v>1354</c:v>
                </c:pt>
                <c:pt idx="936">
                  <c:v>1356</c:v>
                </c:pt>
                <c:pt idx="937">
                  <c:v>1358</c:v>
                </c:pt>
                <c:pt idx="938">
                  <c:v>1359</c:v>
                </c:pt>
                <c:pt idx="939">
                  <c:v>1360</c:v>
                </c:pt>
                <c:pt idx="940">
                  <c:v>1361</c:v>
                </c:pt>
                <c:pt idx="941">
                  <c:v>1362</c:v>
                </c:pt>
                <c:pt idx="942">
                  <c:v>1363</c:v>
                </c:pt>
                <c:pt idx="943">
                  <c:v>1364</c:v>
                </c:pt>
                <c:pt idx="944">
                  <c:v>1365</c:v>
                </c:pt>
                <c:pt idx="945">
                  <c:v>1368</c:v>
                </c:pt>
                <c:pt idx="946">
                  <c:v>1369</c:v>
                </c:pt>
                <c:pt idx="947">
                  <c:v>1371</c:v>
                </c:pt>
                <c:pt idx="948">
                  <c:v>1372</c:v>
                </c:pt>
                <c:pt idx="949">
                  <c:v>1376</c:v>
                </c:pt>
                <c:pt idx="950">
                  <c:v>1378</c:v>
                </c:pt>
                <c:pt idx="951">
                  <c:v>1379</c:v>
                </c:pt>
                <c:pt idx="952">
                  <c:v>1380</c:v>
                </c:pt>
                <c:pt idx="953">
                  <c:v>1381</c:v>
                </c:pt>
                <c:pt idx="954">
                  <c:v>1382</c:v>
                </c:pt>
                <c:pt idx="955">
                  <c:v>1383</c:v>
                </c:pt>
                <c:pt idx="956">
                  <c:v>1384</c:v>
                </c:pt>
                <c:pt idx="957">
                  <c:v>1386</c:v>
                </c:pt>
                <c:pt idx="958">
                  <c:v>1387</c:v>
                </c:pt>
                <c:pt idx="959">
                  <c:v>1391</c:v>
                </c:pt>
                <c:pt idx="960">
                  <c:v>1392</c:v>
                </c:pt>
                <c:pt idx="961">
                  <c:v>1396</c:v>
                </c:pt>
                <c:pt idx="962">
                  <c:v>1397</c:v>
                </c:pt>
                <c:pt idx="963">
                  <c:v>1398</c:v>
                </c:pt>
                <c:pt idx="964">
                  <c:v>1399</c:v>
                </c:pt>
                <c:pt idx="965">
                  <c:v>1400</c:v>
                </c:pt>
                <c:pt idx="966">
                  <c:v>1401</c:v>
                </c:pt>
                <c:pt idx="967">
                  <c:v>1403</c:v>
                </c:pt>
                <c:pt idx="968">
                  <c:v>1405</c:v>
                </c:pt>
                <c:pt idx="969">
                  <c:v>1407</c:v>
                </c:pt>
                <c:pt idx="970">
                  <c:v>1410</c:v>
                </c:pt>
                <c:pt idx="971">
                  <c:v>1411</c:v>
                </c:pt>
                <c:pt idx="972">
                  <c:v>1414</c:v>
                </c:pt>
                <c:pt idx="973">
                  <c:v>1416</c:v>
                </c:pt>
                <c:pt idx="974">
                  <c:v>1419</c:v>
                </c:pt>
                <c:pt idx="975">
                  <c:v>1420</c:v>
                </c:pt>
                <c:pt idx="976">
                  <c:v>1421</c:v>
                </c:pt>
                <c:pt idx="977">
                  <c:v>1422</c:v>
                </c:pt>
                <c:pt idx="978">
                  <c:v>1424</c:v>
                </c:pt>
                <c:pt idx="979">
                  <c:v>1427</c:v>
                </c:pt>
                <c:pt idx="980">
                  <c:v>1431</c:v>
                </c:pt>
                <c:pt idx="981">
                  <c:v>1434</c:v>
                </c:pt>
                <c:pt idx="982">
                  <c:v>1436</c:v>
                </c:pt>
                <c:pt idx="983">
                  <c:v>1438</c:v>
                </c:pt>
                <c:pt idx="984">
                  <c:v>1444</c:v>
                </c:pt>
                <c:pt idx="985">
                  <c:v>1448</c:v>
                </c:pt>
                <c:pt idx="986">
                  <c:v>1465</c:v>
                </c:pt>
              </c:numCache>
            </c:numRef>
          </c:xVal>
          <c:yVal>
            <c:numRef>
              <c:f>'Load Duration Calcs'!$D$4:$D$990</c:f>
              <c:numCache>
                <c:formatCode>General</c:formatCode>
                <c:ptCount val="987"/>
                <c:pt idx="0">
                  <c:v>1</c:v>
                </c:pt>
                <c:pt idx="1">
                  <c:v>1</c:v>
                </c:pt>
                <c:pt idx="2">
                  <c:v>1</c:v>
                </c:pt>
                <c:pt idx="3">
                  <c:v>1</c:v>
                </c:pt>
                <c:pt idx="4">
                  <c:v>2</c:v>
                </c:pt>
                <c:pt idx="5">
                  <c:v>1</c:v>
                </c:pt>
                <c:pt idx="6">
                  <c:v>1</c:v>
                </c:pt>
                <c:pt idx="7">
                  <c:v>1</c:v>
                </c:pt>
                <c:pt idx="8">
                  <c:v>1</c:v>
                </c:pt>
                <c:pt idx="9">
                  <c:v>1</c:v>
                </c:pt>
                <c:pt idx="10">
                  <c:v>1</c:v>
                </c:pt>
                <c:pt idx="11">
                  <c:v>1</c:v>
                </c:pt>
                <c:pt idx="12">
                  <c:v>2</c:v>
                </c:pt>
                <c:pt idx="13">
                  <c:v>1</c:v>
                </c:pt>
                <c:pt idx="14">
                  <c:v>1</c:v>
                </c:pt>
                <c:pt idx="15">
                  <c:v>1</c:v>
                </c:pt>
                <c:pt idx="16">
                  <c:v>1</c:v>
                </c:pt>
                <c:pt idx="17">
                  <c:v>1</c:v>
                </c:pt>
                <c:pt idx="18">
                  <c:v>2</c:v>
                </c:pt>
                <c:pt idx="19">
                  <c:v>4</c:v>
                </c:pt>
                <c:pt idx="20">
                  <c:v>6</c:v>
                </c:pt>
                <c:pt idx="21">
                  <c:v>10</c:v>
                </c:pt>
                <c:pt idx="22">
                  <c:v>8</c:v>
                </c:pt>
                <c:pt idx="23">
                  <c:v>9</c:v>
                </c:pt>
                <c:pt idx="24">
                  <c:v>7</c:v>
                </c:pt>
                <c:pt idx="25">
                  <c:v>16</c:v>
                </c:pt>
                <c:pt idx="26">
                  <c:v>14</c:v>
                </c:pt>
                <c:pt idx="27">
                  <c:v>11</c:v>
                </c:pt>
                <c:pt idx="28">
                  <c:v>17</c:v>
                </c:pt>
                <c:pt idx="29">
                  <c:v>20</c:v>
                </c:pt>
                <c:pt idx="30">
                  <c:v>16</c:v>
                </c:pt>
                <c:pt idx="31">
                  <c:v>25</c:v>
                </c:pt>
                <c:pt idx="32">
                  <c:v>28</c:v>
                </c:pt>
                <c:pt idx="33">
                  <c:v>27</c:v>
                </c:pt>
                <c:pt idx="34">
                  <c:v>37</c:v>
                </c:pt>
                <c:pt idx="35">
                  <c:v>32</c:v>
                </c:pt>
                <c:pt idx="36">
                  <c:v>24</c:v>
                </c:pt>
                <c:pt idx="37">
                  <c:v>32</c:v>
                </c:pt>
                <c:pt idx="38">
                  <c:v>34</c:v>
                </c:pt>
                <c:pt idx="39">
                  <c:v>40</c:v>
                </c:pt>
                <c:pt idx="40">
                  <c:v>33</c:v>
                </c:pt>
                <c:pt idx="41">
                  <c:v>45</c:v>
                </c:pt>
                <c:pt idx="42">
                  <c:v>41</c:v>
                </c:pt>
                <c:pt idx="43">
                  <c:v>50</c:v>
                </c:pt>
                <c:pt idx="44">
                  <c:v>41</c:v>
                </c:pt>
                <c:pt idx="45">
                  <c:v>57</c:v>
                </c:pt>
                <c:pt idx="46">
                  <c:v>60</c:v>
                </c:pt>
                <c:pt idx="47">
                  <c:v>63</c:v>
                </c:pt>
                <c:pt idx="48">
                  <c:v>66</c:v>
                </c:pt>
                <c:pt idx="49">
                  <c:v>60</c:v>
                </c:pt>
                <c:pt idx="50">
                  <c:v>67</c:v>
                </c:pt>
                <c:pt idx="51">
                  <c:v>66</c:v>
                </c:pt>
                <c:pt idx="52">
                  <c:v>68</c:v>
                </c:pt>
                <c:pt idx="53">
                  <c:v>71</c:v>
                </c:pt>
                <c:pt idx="54">
                  <c:v>69</c:v>
                </c:pt>
                <c:pt idx="55">
                  <c:v>64</c:v>
                </c:pt>
                <c:pt idx="56">
                  <c:v>58</c:v>
                </c:pt>
                <c:pt idx="57">
                  <c:v>66</c:v>
                </c:pt>
                <c:pt idx="58">
                  <c:v>65</c:v>
                </c:pt>
                <c:pt idx="59">
                  <c:v>57</c:v>
                </c:pt>
                <c:pt idx="60">
                  <c:v>65</c:v>
                </c:pt>
                <c:pt idx="61">
                  <c:v>54</c:v>
                </c:pt>
                <c:pt idx="62">
                  <c:v>67</c:v>
                </c:pt>
                <c:pt idx="63">
                  <c:v>73</c:v>
                </c:pt>
                <c:pt idx="64">
                  <c:v>62</c:v>
                </c:pt>
                <c:pt idx="65">
                  <c:v>69</c:v>
                </c:pt>
                <c:pt idx="66">
                  <c:v>67</c:v>
                </c:pt>
                <c:pt idx="67">
                  <c:v>72</c:v>
                </c:pt>
                <c:pt idx="68">
                  <c:v>75</c:v>
                </c:pt>
                <c:pt idx="69">
                  <c:v>67</c:v>
                </c:pt>
                <c:pt idx="70">
                  <c:v>74</c:v>
                </c:pt>
                <c:pt idx="71">
                  <c:v>73</c:v>
                </c:pt>
                <c:pt idx="72">
                  <c:v>63</c:v>
                </c:pt>
                <c:pt idx="73">
                  <c:v>53</c:v>
                </c:pt>
                <c:pt idx="74">
                  <c:v>52</c:v>
                </c:pt>
                <c:pt idx="75">
                  <c:v>67</c:v>
                </c:pt>
                <c:pt idx="76">
                  <c:v>67</c:v>
                </c:pt>
                <c:pt idx="77">
                  <c:v>62</c:v>
                </c:pt>
                <c:pt idx="78">
                  <c:v>52</c:v>
                </c:pt>
                <c:pt idx="79">
                  <c:v>69</c:v>
                </c:pt>
                <c:pt idx="80">
                  <c:v>69</c:v>
                </c:pt>
                <c:pt idx="81">
                  <c:v>55</c:v>
                </c:pt>
                <c:pt idx="82">
                  <c:v>50</c:v>
                </c:pt>
                <c:pt idx="83">
                  <c:v>55</c:v>
                </c:pt>
                <c:pt idx="84">
                  <c:v>57</c:v>
                </c:pt>
                <c:pt idx="85">
                  <c:v>56</c:v>
                </c:pt>
                <c:pt idx="86">
                  <c:v>48</c:v>
                </c:pt>
                <c:pt idx="87">
                  <c:v>50</c:v>
                </c:pt>
                <c:pt idx="88">
                  <c:v>57</c:v>
                </c:pt>
                <c:pt idx="89">
                  <c:v>59</c:v>
                </c:pt>
                <c:pt idx="90">
                  <c:v>44</c:v>
                </c:pt>
                <c:pt idx="91">
                  <c:v>55</c:v>
                </c:pt>
                <c:pt idx="92">
                  <c:v>62</c:v>
                </c:pt>
                <c:pt idx="93">
                  <c:v>56</c:v>
                </c:pt>
                <c:pt idx="94">
                  <c:v>52</c:v>
                </c:pt>
                <c:pt idx="95">
                  <c:v>60</c:v>
                </c:pt>
                <c:pt idx="96">
                  <c:v>56</c:v>
                </c:pt>
                <c:pt idx="97">
                  <c:v>53</c:v>
                </c:pt>
                <c:pt idx="98">
                  <c:v>54</c:v>
                </c:pt>
                <c:pt idx="99">
                  <c:v>53</c:v>
                </c:pt>
                <c:pt idx="100">
                  <c:v>56</c:v>
                </c:pt>
                <c:pt idx="101">
                  <c:v>56</c:v>
                </c:pt>
                <c:pt idx="102">
                  <c:v>49</c:v>
                </c:pt>
                <c:pt idx="103">
                  <c:v>43</c:v>
                </c:pt>
                <c:pt idx="104">
                  <c:v>58</c:v>
                </c:pt>
                <c:pt idx="105">
                  <c:v>33</c:v>
                </c:pt>
                <c:pt idx="106">
                  <c:v>44</c:v>
                </c:pt>
                <c:pt idx="107">
                  <c:v>43</c:v>
                </c:pt>
                <c:pt idx="108">
                  <c:v>58</c:v>
                </c:pt>
                <c:pt idx="109">
                  <c:v>33</c:v>
                </c:pt>
                <c:pt idx="110">
                  <c:v>51</c:v>
                </c:pt>
                <c:pt idx="111">
                  <c:v>53</c:v>
                </c:pt>
                <c:pt idx="112">
                  <c:v>47</c:v>
                </c:pt>
                <c:pt idx="113">
                  <c:v>43</c:v>
                </c:pt>
                <c:pt idx="114">
                  <c:v>37</c:v>
                </c:pt>
                <c:pt idx="115">
                  <c:v>33</c:v>
                </c:pt>
                <c:pt idx="116">
                  <c:v>38</c:v>
                </c:pt>
                <c:pt idx="117">
                  <c:v>39</c:v>
                </c:pt>
                <c:pt idx="118">
                  <c:v>46</c:v>
                </c:pt>
                <c:pt idx="119">
                  <c:v>58</c:v>
                </c:pt>
                <c:pt idx="120">
                  <c:v>56</c:v>
                </c:pt>
                <c:pt idx="121">
                  <c:v>39</c:v>
                </c:pt>
                <c:pt idx="122">
                  <c:v>45</c:v>
                </c:pt>
                <c:pt idx="123">
                  <c:v>39</c:v>
                </c:pt>
                <c:pt idx="124">
                  <c:v>38</c:v>
                </c:pt>
                <c:pt idx="125">
                  <c:v>39</c:v>
                </c:pt>
                <c:pt idx="126">
                  <c:v>50</c:v>
                </c:pt>
                <c:pt idx="127">
                  <c:v>45</c:v>
                </c:pt>
                <c:pt idx="128">
                  <c:v>51</c:v>
                </c:pt>
                <c:pt idx="129">
                  <c:v>34</c:v>
                </c:pt>
                <c:pt idx="130">
                  <c:v>38</c:v>
                </c:pt>
                <c:pt idx="131">
                  <c:v>46</c:v>
                </c:pt>
                <c:pt idx="132">
                  <c:v>48</c:v>
                </c:pt>
                <c:pt idx="133">
                  <c:v>48</c:v>
                </c:pt>
                <c:pt idx="134">
                  <c:v>53</c:v>
                </c:pt>
                <c:pt idx="135">
                  <c:v>41</c:v>
                </c:pt>
                <c:pt idx="136">
                  <c:v>51</c:v>
                </c:pt>
                <c:pt idx="137">
                  <c:v>37</c:v>
                </c:pt>
                <c:pt idx="138">
                  <c:v>43</c:v>
                </c:pt>
                <c:pt idx="139">
                  <c:v>40</c:v>
                </c:pt>
                <c:pt idx="140">
                  <c:v>52</c:v>
                </c:pt>
                <c:pt idx="141">
                  <c:v>45</c:v>
                </c:pt>
                <c:pt idx="142">
                  <c:v>58</c:v>
                </c:pt>
                <c:pt idx="143">
                  <c:v>40</c:v>
                </c:pt>
                <c:pt idx="144">
                  <c:v>47</c:v>
                </c:pt>
                <c:pt idx="145">
                  <c:v>56</c:v>
                </c:pt>
                <c:pt idx="146">
                  <c:v>51</c:v>
                </c:pt>
                <c:pt idx="147">
                  <c:v>66</c:v>
                </c:pt>
                <c:pt idx="148">
                  <c:v>42</c:v>
                </c:pt>
                <c:pt idx="149">
                  <c:v>69</c:v>
                </c:pt>
                <c:pt idx="150">
                  <c:v>68</c:v>
                </c:pt>
                <c:pt idx="151">
                  <c:v>53</c:v>
                </c:pt>
                <c:pt idx="152">
                  <c:v>51</c:v>
                </c:pt>
                <c:pt idx="153">
                  <c:v>46</c:v>
                </c:pt>
                <c:pt idx="154">
                  <c:v>58</c:v>
                </c:pt>
                <c:pt idx="155">
                  <c:v>46</c:v>
                </c:pt>
                <c:pt idx="156">
                  <c:v>71</c:v>
                </c:pt>
                <c:pt idx="157">
                  <c:v>52</c:v>
                </c:pt>
                <c:pt idx="158">
                  <c:v>59</c:v>
                </c:pt>
                <c:pt idx="159">
                  <c:v>61</c:v>
                </c:pt>
                <c:pt idx="160">
                  <c:v>50</c:v>
                </c:pt>
                <c:pt idx="161">
                  <c:v>51</c:v>
                </c:pt>
                <c:pt idx="162">
                  <c:v>40</c:v>
                </c:pt>
                <c:pt idx="163">
                  <c:v>45</c:v>
                </c:pt>
                <c:pt idx="164">
                  <c:v>48</c:v>
                </c:pt>
                <c:pt idx="165">
                  <c:v>43</c:v>
                </c:pt>
                <c:pt idx="166">
                  <c:v>34</c:v>
                </c:pt>
                <c:pt idx="167">
                  <c:v>47</c:v>
                </c:pt>
                <c:pt idx="168">
                  <c:v>40</c:v>
                </c:pt>
                <c:pt idx="169">
                  <c:v>51</c:v>
                </c:pt>
                <c:pt idx="170">
                  <c:v>45</c:v>
                </c:pt>
                <c:pt idx="171">
                  <c:v>47</c:v>
                </c:pt>
                <c:pt idx="172">
                  <c:v>52</c:v>
                </c:pt>
                <c:pt idx="173">
                  <c:v>55</c:v>
                </c:pt>
                <c:pt idx="174">
                  <c:v>47</c:v>
                </c:pt>
                <c:pt idx="175">
                  <c:v>47</c:v>
                </c:pt>
                <c:pt idx="176">
                  <c:v>36</c:v>
                </c:pt>
                <c:pt idx="177">
                  <c:v>45</c:v>
                </c:pt>
                <c:pt idx="178">
                  <c:v>53</c:v>
                </c:pt>
                <c:pt idx="179">
                  <c:v>43</c:v>
                </c:pt>
                <c:pt idx="180">
                  <c:v>41</c:v>
                </c:pt>
                <c:pt idx="181">
                  <c:v>49</c:v>
                </c:pt>
                <c:pt idx="182">
                  <c:v>33</c:v>
                </c:pt>
                <c:pt idx="183">
                  <c:v>36</c:v>
                </c:pt>
                <c:pt idx="184">
                  <c:v>50</c:v>
                </c:pt>
                <c:pt idx="185">
                  <c:v>43</c:v>
                </c:pt>
                <c:pt idx="186">
                  <c:v>44</c:v>
                </c:pt>
                <c:pt idx="187">
                  <c:v>28</c:v>
                </c:pt>
                <c:pt idx="188">
                  <c:v>40</c:v>
                </c:pt>
                <c:pt idx="189">
                  <c:v>34</c:v>
                </c:pt>
                <c:pt idx="190">
                  <c:v>35</c:v>
                </c:pt>
                <c:pt idx="191">
                  <c:v>39</c:v>
                </c:pt>
                <c:pt idx="192">
                  <c:v>38</c:v>
                </c:pt>
                <c:pt idx="193">
                  <c:v>41</c:v>
                </c:pt>
                <c:pt idx="194">
                  <c:v>30</c:v>
                </c:pt>
                <c:pt idx="195">
                  <c:v>38</c:v>
                </c:pt>
                <c:pt idx="196">
                  <c:v>50</c:v>
                </c:pt>
                <c:pt idx="197">
                  <c:v>47</c:v>
                </c:pt>
                <c:pt idx="198">
                  <c:v>42</c:v>
                </c:pt>
                <c:pt idx="199">
                  <c:v>43</c:v>
                </c:pt>
                <c:pt idx="200">
                  <c:v>42</c:v>
                </c:pt>
                <c:pt idx="201">
                  <c:v>43</c:v>
                </c:pt>
                <c:pt idx="202">
                  <c:v>39</c:v>
                </c:pt>
                <c:pt idx="203">
                  <c:v>56</c:v>
                </c:pt>
                <c:pt idx="204">
                  <c:v>49</c:v>
                </c:pt>
                <c:pt idx="205">
                  <c:v>52</c:v>
                </c:pt>
                <c:pt idx="206">
                  <c:v>55</c:v>
                </c:pt>
                <c:pt idx="207">
                  <c:v>60</c:v>
                </c:pt>
                <c:pt idx="208">
                  <c:v>63</c:v>
                </c:pt>
                <c:pt idx="209">
                  <c:v>54</c:v>
                </c:pt>
                <c:pt idx="210">
                  <c:v>63</c:v>
                </c:pt>
                <c:pt idx="211">
                  <c:v>56</c:v>
                </c:pt>
                <c:pt idx="212">
                  <c:v>63</c:v>
                </c:pt>
                <c:pt idx="213">
                  <c:v>78</c:v>
                </c:pt>
                <c:pt idx="214">
                  <c:v>61</c:v>
                </c:pt>
                <c:pt idx="215">
                  <c:v>57</c:v>
                </c:pt>
                <c:pt idx="216">
                  <c:v>63</c:v>
                </c:pt>
                <c:pt idx="217">
                  <c:v>77</c:v>
                </c:pt>
                <c:pt idx="218">
                  <c:v>72</c:v>
                </c:pt>
                <c:pt idx="219">
                  <c:v>71</c:v>
                </c:pt>
                <c:pt idx="220">
                  <c:v>88</c:v>
                </c:pt>
                <c:pt idx="221">
                  <c:v>75</c:v>
                </c:pt>
                <c:pt idx="222">
                  <c:v>70</c:v>
                </c:pt>
                <c:pt idx="223">
                  <c:v>86</c:v>
                </c:pt>
                <c:pt idx="224">
                  <c:v>79</c:v>
                </c:pt>
                <c:pt idx="225">
                  <c:v>77</c:v>
                </c:pt>
                <c:pt idx="226">
                  <c:v>65</c:v>
                </c:pt>
                <c:pt idx="227">
                  <c:v>84</c:v>
                </c:pt>
                <c:pt idx="228">
                  <c:v>76</c:v>
                </c:pt>
                <c:pt idx="229">
                  <c:v>89</c:v>
                </c:pt>
                <c:pt idx="230">
                  <c:v>68</c:v>
                </c:pt>
                <c:pt idx="231">
                  <c:v>59</c:v>
                </c:pt>
                <c:pt idx="232">
                  <c:v>88</c:v>
                </c:pt>
                <c:pt idx="233">
                  <c:v>96</c:v>
                </c:pt>
                <c:pt idx="234">
                  <c:v>87</c:v>
                </c:pt>
                <c:pt idx="235">
                  <c:v>85</c:v>
                </c:pt>
                <c:pt idx="236">
                  <c:v>83</c:v>
                </c:pt>
                <c:pt idx="237">
                  <c:v>85</c:v>
                </c:pt>
                <c:pt idx="238">
                  <c:v>84</c:v>
                </c:pt>
                <c:pt idx="239">
                  <c:v>97</c:v>
                </c:pt>
                <c:pt idx="240">
                  <c:v>84</c:v>
                </c:pt>
                <c:pt idx="241">
                  <c:v>105</c:v>
                </c:pt>
                <c:pt idx="242">
                  <c:v>88</c:v>
                </c:pt>
                <c:pt idx="243">
                  <c:v>104</c:v>
                </c:pt>
                <c:pt idx="244">
                  <c:v>103</c:v>
                </c:pt>
                <c:pt idx="245">
                  <c:v>86</c:v>
                </c:pt>
                <c:pt idx="246">
                  <c:v>91</c:v>
                </c:pt>
                <c:pt idx="247">
                  <c:v>98</c:v>
                </c:pt>
                <c:pt idx="248">
                  <c:v>83</c:v>
                </c:pt>
                <c:pt idx="249">
                  <c:v>92</c:v>
                </c:pt>
                <c:pt idx="250">
                  <c:v>94</c:v>
                </c:pt>
                <c:pt idx="251">
                  <c:v>94</c:v>
                </c:pt>
                <c:pt idx="252">
                  <c:v>104</c:v>
                </c:pt>
                <c:pt idx="253">
                  <c:v>102</c:v>
                </c:pt>
                <c:pt idx="254">
                  <c:v>104</c:v>
                </c:pt>
                <c:pt idx="255">
                  <c:v>94</c:v>
                </c:pt>
                <c:pt idx="256">
                  <c:v>93</c:v>
                </c:pt>
                <c:pt idx="257">
                  <c:v>82</c:v>
                </c:pt>
                <c:pt idx="258">
                  <c:v>95</c:v>
                </c:pt>
                <c:pt idx="259">
                  <c:v>105</c:v>
                </c:pt>
                <c:pt idx="260">
                  <c:v>97</c:v>
                </c:pt>
                <c:pt idx="261">
                  <c:v>89</c:v>
                </c:pt>
                <c:pt idx="262">
                  <c:v>110</c:v>
                </c:pt>
                <c:pt idx="263">
                  <c:v>130</c:v>
                </c:pt>
                <c:pt idx="264">
                  <c:v>98</c:v>
                </c:pt>
                <c:pt idx="265">
                  <c:v>95</c:v>
                </c:pt>
                <c:pt idx="266">
                  <c:v>101</c:v>
                </c:pt>
                <c:pt idx="267">
                  <c:v>83</c:v>
                </c:pt>
                <c:pt idx="268">
                  <c:v>91</c:v>
                </c:pt>
                <c:pt idx="269">
                  <c:v>101</c:v>
                </c:pt>
                <c:pt idx="270">
                  <c:v>101</c:v>
                </c:pt>
                <c:pt idx="271">
                  <c:v>102</c:v>
                </c:pt>
                <c:pt idx="272">
                  <c:v>108</c:v>
                </c:pt>
                <c:pt idx="273">
                  <c:v>117</c:v>
                </c:pt>
                <c:pt idx="274">
                  <c:v>115</c:v>
                </c:pt>
                <c:pt idx="275">
                  <c:v>102</c:v>
                </c:pt>
                <c:pt idx="276">
                  <c:v>110</c:v>
                </c:pt>
                <c:pt idx="277">
                  <c:v>121</c:v>
                </c:pt>
                <c:pt idx="278">
                  <c:v>125</c:v>
                </c:pt>
                <c:pt idx="279">
                  <c:v>113</c:v>
                </c:pt>
                <c:pt idx="280">
                  <c:v>124</c:v>
                </c:pt>
                <c:pt idx="281">
                  <c:v>145</c:v>
                </c:pt>
                <c:pt idx="282">
                  <c:v>135</c:v>
                </c:pt>
                <c:pt idx="283">
                  <c:v>139</c:v>
                </c:pt>
                <c:pt idx="284">
                  <c:v>127</c:v>
                </c:pt>
                <c:pt idx="285">
                  <c:v>137</c:v>
                </c:pt>
                <c:pt idx="286">
                  <c:v>144</c:v>
                </c:pt>
                <c:pt idx="287">
                  <c:v>142</c:v>
                </c:pt>
                <c:pt idx="288">
                  <c:v>141</c:v>
                </c:pt>
                <c:pt idx="289">
                  <c:v>143</c:v>
                </c:pt>
                <c:pt idx="290">
                  <c:v>152</c:v>
                </c:pt>
                <c:pt idx="291">
                  <c:v>152</c:v>
                </c:pt>
                <c:pt idx="292">
                  <c:v>178</c:v>
                </c:pt>
                <c:pt idx="293">
                  <c:v>164</c:v>
                </c:pt>
                <c:pt idx="294">
                  <c:v>169</c:v>
                </c:pt>
                <c:pt idx="295">
                  <c:v>171</c:v>
                </c:pt>
                <c:pt idx="296">
                  <c:v>162</c:v>
                </c:pt>
                <c:pt idx="297">
                  <c:v>173</c:v>
                </c:pt>
                <c:pt idx="298">
                  <c:v>177</c:v>
                </c:pt>
                <c:pt idx="299">
                  <c:v>177</c:v>
                </c:pt>
                <c:pt idx="300">
                  <c:v>144</c:v>
                </c:pt>
                <c:pt idx="301">
                  <c:v>172</c:v>
                </c:pt>
                <c:pt idx="302">
                  <c:v>177</c:v>
                </c:pt>
                <c:pt idx="303">
                  <c:v>137</c:v>
                </c:pt>
                <c:pt idx="304">
                  <c:v>189</c:v>
                </c:pt>
                <c:pt idx="305">
                  <c:v>191</c:v>
                </c:pt>
                <c:pt idx="306">
                  <c:v>157</c:v>
                </c:pt>
                <c:pt idx="307">
                  <c:v>167</c:v>
                </c:pt>
                <c:pt idx="308">
                  <c:v>161</c:v>
                </c:pt>
                <c:pt idx="309">
                  <c:v>161</c:v>
                </c:pt>
                <c:pt idx="310">
                  <c:v>164</c:v>
                </c:pt>
                <c:pt idx="311">
                  <c:v>154</c:v>
                </c:pt>
                <c:pt idx="312">
                  <c:v>152</c:v>
                </c:pt>
                <c:pt idx="313">
                  <c:v>150</c:v>
                </c:pt>
                <c:pt idx="314">
                  <c:v>152</c:v>
                </c:pt>
                <c:pt idx="315">
                  <c:v>172</c:v>
                </c:pt>
                <c:pt idx="316">
                  <c:v>143</c:v>
                </c:pt>
                <c:pt idx="317">
                  <c:v>143</c:v>
                </c:pt>
                <c:pt idx="318">
                  <c:v>127</c:v>
                </c:pt>
                <c:pt idx="319">
                  <c:v>136</c:v>
                </c:pt>
                <c:pt idx="320">
                  <c:v>125</c:v>
                </c:pt>
                <c:pt idx="321">
                  <c:v>137</c:v>
                </c:pt>
                <c:pt idx="322">
                  <c:v>113</c:v>
                </c:pt>
                <c:pt idx="323">
                  <c:v>118</c:v>
                </c:pt>
                <c:pt idx="324">
                  <c:v>118</c:v>
                </c:pt>
                <c:pt idx="325">
                  <c:v>135</c:v>
                </c:pt>
                <c:pt idx="326">
                  <c:v>136</c:v>
                </c:pt>
                <c:pt idx="327">
                  <c:v>131</c:v>
                </c:pt>
                <c:pt idx="328">
                  <c:v>138</c:v>
                </c:pt>
                <c:pt idx="329">
                  <c:v>120</c:v>
                </c:pt>
                <c:pt idx="330">
                  <c:v>113</c:v>
                </c:pt>
                <c:pt idx="331">
                  <c:v>115</c:v>
                </c:pt>
                <c:pt idx="332">
                  <c:v>89</c:v>
                </c:pt>
                <c:pt idx="333">
                  <c:v>105</c:v>
                </c:pt>
                <c:pt idx="334">
                  <c:v>118</c:v>
                </c:pt>
                <c:pt idx="335">
                  <c:v>119</c:v>
                </c:pt>
                <c:pt idx="336">
                  <c:v>107</c:v>
                </c:pt>
                <c:pt idx="337">
                  <c:v>107</c:v>
                </c:pt>
                <c:pt idx="338">
                  <c:v>119</c:v>
                </c:pt>
                <c:pt idx="339">
                  <c:v>119</c:v>
                </c:pt>
                <c:pt idx="340">
                  <c:v>117</c:v>
                </c:pt>
                <c:pt idx="341">
                  <c:v>123</c:v>
                </c:pt>
                <c:pt idx="342">
                  <c:v>103</c:v>
                </c:pt>
                <c:pt idx="343">
                  <c:v>117</c:v>
                </c:pt>
                <c:pt idx="344">
                  <c:v>119</c:v>
                </c:pt>
                <c:pt idx="345">
                  <c:v>96</c:v>
                </c:pt>
                <c:pt idx="346">
                  <c:v>107</c:v>
                </c:pt>
                <c:pt idx="347">
                  <c:v>86</c:v>
                </c:pt>
                <c:pt idx="348">
                  <c:v>107</c:v>
                </c:pt>
                <c:pt idx="349">
                  <c:v>93</c:v>
                </c:pt>
                <c:pt idx="350">
                  <c:v>90</c:v>
                </c:pt>
                <c:pt idx="351">
                  <c:v>98</c:v>
                </c:pt>
                <c:pt idx="352">
                  <c:v>89</c:v>
                </c:pt>
                <c:pt idx="353">
                  <c:v>91</c:v>
                </c:pt>
                <c:pt idx="354">
                  <c:v>107</c:v>
                </c:pt>
                <c:pt idx="355">
                  <c:v>81</c:v>
                </c:pt>
                <c:pt idx="356">
                  <c:v>88</c:v>
                </c:pt>
                <c:pt idx="357">
                  <c:v>86</c:v>
                </c:pt>
                <c:pt idx="358">
                  <c:v>92</c:v>
                </c:pt>
                <c:pt idx="359">
                  <c:v>99</c:v>
                </c:pt>
                <c:pt idx="360">
                  <c:v>87</c:v>
                </c:pt>
                <c:pt idx="361">
                  <c:v>91</c:v>
                </c:pt>
                <c:pt idx="362">
                  <c:v>90</c:v>
                </c:pt>
                <c:pt idx="363">
                  <c:v>89</c:v>
                </c:pt>
                <c:pt idx="364">
                  <c:v>98</c:v>
                </c:pt>
                <c:pt idx="365">
                  <c:v>91</c:v>
                </c:pt>
                <c:pt idx="366">
                  <c:v>85</c:v>
                </c:pt>
                <c:pt idx="367">
                  <c:v>84</c:v>
                </c:pt>
                <c:pt idx="368">
                  <c:v>66</c:v>
                </c:pt>
                <c:pt idx="369">
                  <c:v>80</c:v>
                </c:pt>
                <c:pt idx="370">
                  <c:v>78</c:v>
                </c:pt>
                <c:pt idx="371">
                  <c:v>89</c:v>
                </c:pt>
                <c:pt idx="372">
                  <c:v>104</c:v>
                </c:pt>
                <c:pt idx="373">
                  <c:v>87</c:v>
                </c:pt>
                <c:pt idx="374">
                  <c:v>85</c:v>
                </c:pt>
                <c:pt idx="375">
                  <c:v>84</c:v>
                </c:pt>
                <c:pt idx="376">
                  <c:v>70</c:v>
                </c:pt>
                <c:pt idx="377">
                  <c:v>72</c:v>
                </c:pt>
                <c:pt idx="378">
                  <c:v>62</c:v>
                </c:pt>
                <c:pt idx="379">
                  <c:v>81</c:v>
                </c:pt>
                <c:pt idx="380">
                  <c:v>70</c:v>
                </c:pt>
                <c:pt idx="381">
                  <c:v>65</c:v>
                </c:pt>
                <c:pt idx="382">
                  <c:v>80</c:v>
                </c:pt>
                <c:pt idx="383">
                  <c:v>58</c:v>
                </c:pt>
                <c:pt idx="384">
                  <c:v>71</c:v>
                </c:pt>
                <c:pt idx="385">
                  <c:v>75</c:v>
                </c:pt>
                <c:pt idx="386">
                  <c:v>70</c:v>
                </c:pt>
                <c:pt idx="387">
                  <c:v>78</c:v>
                </c:pt>
                <c:pt idx="388">
                  <c:v>80</c:v>
                </c:pt>
                <c:pt idx="389">
                  <c:v>76</c:v>
                </c:pt>
                <c:pt idx="390">
                  <c:v>79</c:v>
                </c:pt>
                <c:pt idx="391">
                  <c:v>66</c:v>
                </c:pt>
                <c:pt idx="392">
                  <c:v>76</c:v>
                </c:pt>
                <c:pt idx="393">
                  <c:v>90</c:v>
                </c:pt>
                <c:pt idx="394">
                  <c:v>75</c:v>
                </c:pt>
                <c:pt idx="395">
                  <c:v>72</c:v>
                </c:pt>
                <c:pt idx="396">
                  <c:v>67</c:v>
                </c:pt>
                <c:pt idx="397">
                  <c:v>86</c:v>
                </c:pt>
                <c:pt idx="398">
                  <c:v>76</c:v>
                </c:pt>
                <c:pt idx="399">
                  <c:v>68</c:v>
                </c:pt>
                <c:pt idx="400">
                  <c:v>62</c:v>
                </c:pt>
                <c:pt idx="401">
                  <c:v>74</c:v>
                </c:pt>
                <c:pt idx="402">
                  <c:v>68</c:v>
                </c:pt>
                <c:pt idx="403">
                  <c:v>64</c:v>
                </c:pt>
                <c:pt idx="404">
                  <c:v>66</c:v>
                </c:pt>
                <c:pt idx="405">
                  <c:v>64</c:v>
                </c:pt>
                <c:pt idx="406">
                  <c:v>66</c:v>
                </c:pt>
                <c:pt idx="407">
                  <c:v>65</c:v>
                </c:pt>
                <c:pt idx="408">
                  <c:v>72</c:v>
                </c:pt>
                <c:pt idx="409">
                  <c:v>70</c:v>
                </c:pt>
                <c:pt idx="410">
                  <c:v>78</c:v>
                </c:pt>
                <c:pt idx="411">
                  <c:v>55</c:v>
                </c:pt>
                <c:pt idx="412">
                  <c:v>73</c:v>
                </c:pt>
                <c:pt idx="413">
                  <c:v>53</c:v>
                </c:pt>
                <c:pt idx="414">
                  <c:v>57</c:v>
                </c:pt>
                <c:pt idx="415">
                  <c:v>61</c:v>
                </c:pt>
                <c:pt idx="416">
                  <c:v>66</c:v>
                </c:pt>
                <c:pt idx="417">
                  <c:v>64</c:v>
                </c:pt>
                <c:pt idx="418">
                  <c:v>67</c:v>
                </c:pt>
                <c:pt idx="419">
                  <c:v>73</c:v>
                </c:pt>
                <c:pt idx="420">
                  <c:v>56</c:v>
                </c:pt>
                <c:pt idx="421">
                  <c:v>62</c:v>
                </c:pt>
                <c:pt idx="422">
                  <c:v>46</c:v>
                </c:pt>
                <c:pt idx="423">
                  <c:v>66</c:v>
                </c:pt>
                <c:pt idx="424">
                  <c:v>51</c:v>
                </c:pt>
                <c:pt idx="425">
                  <c:v>78</c:v>
                </c:pt>
                <c:pt idx="426">
                  <c:v>58</c:v>
                </c:pt>
                <c:pt idx="427">
                  <c:v>47</c:v>
                </c:pt>
                <c:pt idx="428">
                  <c:v>74</c:v>
                </c:pt>
                <c:pt idx="429">
                  <c:v>65</c:v>
                </c:pt>
                <c:pt idx="430">
                  <c:v>54</c:v>
                </c:pt>
                <c:pt idx="431">
                  <c:v>42</c:v>
                </c:pt>
                <c:pt idx="432">
                  <c:v>60</c:v>
                </c:pt>
                <c:pt idx="433">
                  <c:v>63</c:v>
                </c:pt>
                <c:pt idx="434">
                  <c:v>54</c:v>
                </c:pt>
                <c:pt idx="435">
                  <c:v>69</c:v>
                </c:pt>
                <c:pt idx="436">
                  <c:v>55</c:v>
                </c:pt>
                <c:pt idx="437">
                  <c:v>58</c:v>
                </c:pt>
                <c:pt idx="438">
                  <c:v>46</c:v>
                </c:pt>
                <c:pt idx="439">
                  <c:v>52</c:v>
                </c:pt>
                <c:pt idx="440">
                  <c:v>62</c:v>
                </c:pt>
                <c:pt idx="441">
                  <c:v>54</c:v>
                </c:pt>
                <c:pt idx="442">
                  <c:v>66</c:v>
                </c:pt>
                <c:pt idx="443">
                  <c:v>51</c:v>
                </c:pt>
                <c:pt idx="444">
                  <c:v>65</c:v>
                </c:pt>
                <c:pt idx="445">
                  <c:v>64</c:v>
                </c:pt>
                <c:pt idx="446">
                  <c:v>59</c:v>
                </c:pt>
                <c:pt idx="447">
                  <c:v>68</c:v>
                </c:pt>
                <c:pt idx="448">
                  <c:v>71</c:v>
                </c:pt>
                <c:pt idx="449">
                  <c:v>60</c:v>
                </c:pt>
                <c:pt idx="450">
                  <c:v>64</c:v>
                </c:pt>
                <c:pt idx="451">
                  <c:v>62</c:v>
                </c:pt>
                <c:pt idx="452">
                  <c:v>65</c:v>
                </c:pt>
                <c:pt idx="453">
                  <c:v>53</c:v>
                </c:pt>
                <c:pt idx="454">
                  <c:v>43</c:v>
                </c:pt>
                <c:pt idx="455">
                  <c:v>47</c:v>
                </c:pt>
                <c:pt idx="456">
                  <c:v>58</c:v>
                </c:pt>
                <c:pt idx="457">
                  <c:v>60</c:v>
                </c:pt>
                <c:pt idx="458">
                  <c:v>50</c:v>
                </c:pt>
                <c:pt idx="459">
                  <c:v>51</c:v>
                </c:pt>
                <c:pt idx="460">
                  <c:v>71</c:v>
                </c:pt>
                <c:pt idx="461">
                  <c:v>50</c:v>
                </c:pt>
                <c:pt idx="462">
                  <c:v>59</c:v>
                </c:pt>
                <c:pt idx="463">
                  <c:v>51</c:v>
                </c:pt>
                <c:pt idx="464">
                  <c:v>47</c:v>
                </c:pt>
                <c:pt idx="465">
                  <c:v>55</c:v>
                </c:pt>
                <c:pt idx="466">
                  <c:v>50</c:v>
                </c:pt>
                <c:pt idx="467">
                  <c:v>50</c:v>
                </c:pt>
                <c:pt idx="468">
                  <c:v>56</c:v>
                </c:pt>
                <c:pt idx="469">
                  <c:v>50</c:v>
                </c:pt>
                <c:pt idx="470">
                  <c:v>47</c:v>
                </c:pt>
                <c:pt idx="471">
                  <c:v>53</c:v>
                </c:pt>
                <c:pt idx="472">
                  <c:v>50</c:v>
                </c:pt>
                <c:pt idx="473">
                  <c:v>50</c:v>
                </c:pt>
                <c:pt idx="474">
                  <c:v>56</c:v>
                </c:pt>
                <c:pt idx="475">
                  <c:v>50</c:v>
                </c:pt>
                <c:pt idx="476">
                  <c:v>56</c:v>
                </c:pt>
                <c:pt idx="477">
                  <c:v>30</c:v>
                </c:pt>
                <c:pt idx="478">
                  <c:v>50</c:v>
                </c:pt>
                <c:pt idx="479">
                  <c:v>58</c:v>
                </c:pt>
                <c:pt idx="480">
                  <c:v>49</c:v>
                </c:pt>
                <c:pt idx="481">
                  <c:v>46</c:v>
                </c:pt>
                <c:pt idx="482">
                  <c:v>52</c:v>
                </c:pt>
                <c:pt idx="483">
                  <c:v>55</c:v>
                </c:pt>
                <c:pt idx="484">
                  <c:v>45</c:v>
                </c:pt>
                <c:pt idx="485">
                  <c:v>37</c:v>
                </c:pt>
                <c:pt idx="486">
                  <c:v>58</c:v>
                </c:pt>
                <c:pt idx="487">
                  <c:v>52</c:v>
                </c:pt>
                <c:pt idx="488">
                  <c:v>38</c:v>
                </c:pt>
                <c:pt idx="489">
                  <c:v>35</c:v>
                </c:pt>
                <c:pt idx="490">
                  <c:v>33</c:v>
                </c:pt>
                <c:pt idx="491">
                  <c:v>51</c:v>
                </c:pt>
                <c:pt idx="492">
                  <c:v>42</c:v>
                </c:pt>
                <c:pt idx="493">
                  <c:v>43</c:v>
                </c:pt>
                <c:pt idx="494">
                  <c:v>43</c:v>
                </c:pt>
                <c:pt idx="495">
                  <c:v>38</c:v>
                </c:pt>
                <c:pt idx="496">
                  <c:v>56</c:v>
                </c:pt>
                <c:pt idx="497">
                  <c:v>42</c:v>
                </c:pt>
                <c:pt idx="498">
                  <c:v>37</c:v>
                </c:pt>
                <c:pt idx="499">
                  <c:v>53</c:v>
                </c:pt>
                <c:pt idx="500">
                  <c:v>60</c:v>
                </c:pt>
                <c:pt idx="501">
                  <c:v>50</c:v>
                </c:pt>
                <c:pt idx="502">
                  <c:v>58</c:v>
                </c:pt>
                <c:pt idx="503">
                  <c:v>38</c:v>
                </c:pt>
                <c:pt idx="504">
                  <c:v>53</c:v>
                </c:pt>
                <c:pt idx="505">
                  <c:v>50</c:v>
                </c:pt>
                <c:pt idx="506">
                  <c:v>40</c:v>
                </c:pt>
                <c:pt idx="507">
                  <c:v>44</c:v>
                </c:pt>
                <c:pt idx="508">
                  <c:v>49</c:v>
                </c:pt>
                <c:pt idx="509">
                  <c:v>47</c:v>
                </c:pt>
                <c:pt idx="510">
                  <c:v>49</c:v>
                </c:pt>
                <c:pt idx="511">
                  <c:v>36</c:v>
                </c:pt>
                <c:pt idx="512">
                  <c:v>44</c:v>
                </c:pt>
                <c:pt idx="513">
                  <c:v>51</c:v>
                </c:pt>
                <c:pt idx="514">
                  <c:v>53</c:v>
                </c:pt>
                <c:pt idx="515">
                  <c:v>37</c:v>
                </c:pt>
                <c:pt idx="516">
                  <c:v>53</c:v>
                </c:pt>
                <c:pt idx="517">
                  <c:v>42</c:v>
                </c:pt>
                <c:pt idx="518">
                  <c:v>50</c:v>
                </c:pt>
                <c:pt idx="519">
                  <c:v>49</c:v>
                </c:pt>
                <c:pt idx="520">
                  <c:v>44</c:v>
                </c:pt>
                <c:pt idx="521">
                  <c:v>36</c:v>
                </c:pt>
                <c:pt idx="522">
                  <c:v>39</c:v>
                </c:pt>
                <c:pt idx="523">
                  <c:v>45</c:v>
                </c:pt>
                <c:pt idx="524">
                  <c:v>45</c:v>
                </c:pt>
                <c:pt idx="525">
                  <c:v>44</c:v>
                </c:pt>
                <c:pt idx="526">
                  <c:v>47</c:v>
                </c:pt>
                <c:pt idx="527">
                  <c:v>31</c:v>
                </c:pt>
                <c:pt idx="528">
                  <c:v>51</c:v>
                </c:pt>
                <c:pt idx="529">
                  <c:v>45</c:v>
                </c:pt>
                <c:pt idx="530">
                  <c:v>41</c:v>
                </c:pt>
                <c:pt idx="531">
                  <c:v>40</c:v>
                </c:pt>
                <c:pt idx="532">
                  <c:v>47</c:v>
                </c:pt>
                <c:pt idx="533">
                  <c:v>41</c:v>
                </c:pt>
                <c:pt idx="534">
                  <c:v>38</c:v>
                </c:pt>
                <c:pt idx="535">
                  <c:v>50</c:v>
                </c:pt>
                <c:pt idx="536">
                  <c:v>41</c:v>
                </c:pt>
                <c:pt idx="537">
                  <c:v>37</c:v>
                </c:pt>
                <c:pt idx="538">
                  <c:v>32</c:v>
                </c:pt>
                <c:pt idx="539">
                  <c:v>52</c:v>
                </c:pt>
                <c:pt idx="540">
                  <c:v>40</c:v>
                </c:pt>
                <c:pt idx="541">
                  <c:v>38</c:v>
                </c:pt>
                <c:pt idx="542">
                  <c:v>39</c:v>
                </c:pt>
                <c:pt idx="543">
                  <c:v>48</c:v>
                </c:pt>
                <c:pt idx="544">
                  <c:v>40</c:v>
                </c:pt>
                <c:pt idx="545">
                  <c:v>41</c:v>
                </c:pt>
                <c:pt idx="546">
                  <c:v>41</c:v>
                </c:pt>
                <c:pt idx="547">
                  <c:v>33</c:v>
                </c:pt>
                <c:pt idx="548">
                  <c:v>52</c:v>
                </c:pt>
                <c:pt idx="549">
                  <c:v>37</c:v>
                </c:pt>
                <c:pt idx="550">
                  <c:v>53</c:v>
                </c:pt>
                <c:pt idx="551">
                  <c:v>38</c:v>
                </c:pt>
                <c:pt idx="552">
                  <c:v>48</c:v>
                </c:pt>
                <c:pt idx="553">
                  <c:v>49</c:v>
                </c:pt>
                <c:pt idx="554">
                  <c:v>53</c:v>
                </c:pt>
                <c:pt idx="555">
                  <c:v>44</c:v>
                </c:pt>
                <c:pt idx="556">
                  <c:v>39</c:v>
                </c:pt>
                <c:pt idx="557">
                  <c:v>38</c:v>
                </c:pt>
                <c:pt idx="558">
                  <c:v>32</c:v>
                </c:pt>
                <c:pt idx="559">
                  <c:v>41</c:v>
                </c:pt>
                <c:pt idx="560">
                  <c:v>44</c:v>
                </c:pt>
                <c:pt idx="561">
                  <c:v>42</c:v>
                </c:pt>
                <c:pt idx="562">
                  <c:v>51</c:v>
                </c:pt>
                <c:pt idx="563">
                  <c:v>57</c:v>
                </c:pt>
                <c:pt idx="564">
                  <c:v>46</c:v>
                </c:pt>
                <c:pt idx="565">
                  <c:v>43</c:v>
                </c:pt>
                <c:pt idx="566">
                  <c:v>42</c:v>
                </c:pt>
                <c:pt idx="567">
                  <c:v>45</c:v>
                </c:pt>
                <c:pt idx="568">
                  <c:v>43</c:v>
                </c:pt>
                <c:pt idx="569">
                  <c:v>45</c:v>
                </c:pt>
                <c:pt idx="570">
                  <c:v>34</c:v>
                </c:pt>
                <c:pt idx="571">
                  <c:v>43</c:v>
                </c:pt>
                <c:pt idx="572">
                  <c:v>34</c:v>
                </c:pt>
                <c:pt idx="573">
                  <c:v>33</c:v>
                </c:pt>
                <c:pt idx="574">
                  <c:v>49</c:v>
                </c:pt>
                <c:pt idx="575">
                  <c:v>44</c:v>
                </c:pt>
                <c:pt idx="576">
                  <c:v>38</c:v>
                </c:pt>
                <c:pt idx="577">
                  <c:v>52</c:v>
                </c:pt>
                <c:pt idx="578">
                  <c:v>34</c:v>
                </c:pt>
                <c:pt idx="579">
                  <c:v>37</c:v>
                </c:pt>
                <c:pt idx="580">
                  <c:v>36</c:v>
                </c:pt>
                <c:pt idx="581">
                  <c:v>31</c:v>
                </c:pt>
                <c:pt idx="582">
                  <c:v>41</c:v>
                </c:pt>
                <c:pt idx="583">
                  <c:v>44</c:v>
                </c:pt>
                <c:pt idx="584">
                  <c:v>33</c:v>
                </c:pt>
                <c:pt idx="585">
                  <c:v>41</c:v>
                </c:pt>
                <c:pt idx="586">
                  <c:v>38</c:v>
                </c:pt>
                <c:pt idx="587">
                  <c:v>38</c:v>
                </c:pt>
                <c:pt idx="588">
                  <c:v>32</c:v>
                </c:pt>
                <c:pt idx="589">
                  <c:v>42</c:v>
                </c:pt>
                <c:pt idx="590">
                  <c:v>45</c:v>
                </c:pt>
                <c:pt idx="591">
                  <c:v>34</c:v>
                </c:pt>
                <c:pt idx="592">
                  <c:v>43</c:v>
                </c:pt>
                <c:pt idx="593">
                  <c:v>36</c:v>
                </c:pt>
                <c:pt idx="594">
                  <c:v>39</c:v>
                </c:pt>
                <c:pt idx="595">
                  <c:v>31</c:v>
                </c:pt>
                <c:pt idx="596">
                  <c:v>44</c:v>
                </c:pt>
                <c:pt idx="597">
                  <c:v>45</c:v>
                </c:pt>
                <c:pt idx="598">
                  <c:v>37</c:v>
                </c:pt>
                <c:pt idx="599">
                  <c:v>42</c:v>
                </c:pt>
                <c:pt idx="600">
                  <c:v>43</c:v>
                </c:pt>
                <c:pt idx="601">
                  <c:v>28</c:v>
                </c:pt>
                <c:pt idx="602">
                  <c:v>37</c:v>
                </c:pt>
                <c:pt idx="603">
                  <c:v>45</c:v>
                </c:pt>
                <c:pt idx="604">
                  <c:v>32</c:v>
                </c:pt>
                <c:pt idx="605">
                  <c:v>24</c:v>
                </c:pt>
                <c:pt idx="606">
                  <c:v>39</c:v>
                </c:pt>
                <c:pt idx="607">
                  <c:v>35</c:v>
                </c:pt>
                <c:pt idx="608">
                  <c:v>41</c:v>
                </c:pt>
                <c:pt idx="609">
                  <c:v>39</c:v>
                </c:pt>
                <c:pt idx="610">
                  <c:v>38</c:v>
                </c:pt>
                <c:pt idx="611">
                  <c:v>25</c:v>
                </c:pt>
                <c:pt idx="612">
                  <c:v>41</c:v>
                </c:pt>
                <c:pt idx="613">
                  <c:v>41</c:v>
                </c:pt>
                <c:pt idx="614">
                  <c:v>33</c:v>
                </c:pt>
                <c:pt idx="615">
                  <c:v>30</c:v>
                </c:pt>
                <c:pt idx="616">
                  <c:v>42</c:v>
                </c:pt>
                <c:pt idx="617">
                  <c:v>29</c:v>
                </c:pt>
                <c:pt idx="618">
                  <c:v>24</c:v>
                </c:pt>
                <c:pt idx="619">
                  <c:v>38</c:v>
                </c:pt>
                <c:pt idx="620">
                  <c:v>38</c:v>
                </c:pt>
                <c:pt idx="621">
                  <c:v>35</c:v>
                </c:pt>
                <c:pt idx="622">
                  <c:v>39</c:v>
                </c:pt>
                <c:pt idx="623">
                  <c:v>24</c:v>
                </c:pt>
                <c:pt idx="624">
                  <c:v>26</c:v>
                </c:pt>
                <c:pt idx="625">
                  <c:v>33</c:v>
                </c:pt>
                <c:pt idx="626">
                  <c:v>48</c:v>
                </c:pt>
                <c:pt idx="627">
                  <c:v>25</c:v>
                </c:pt>
                <c:pt idx="628">
                  <c:v>26</c:v>
                </c:pt>
                <c:pt idx="629">
                  <c:v>37</c:v>
                </c:pt>
                <c:pt idx="630">
                  <c:v>30</c:v>
                </c:pt>
                <c:pt idx="631">
                  <c:v>34</c:v>
                </c:pt>
                <c:pt idx="632">
                  <c:v>32</c:v>
                </c:pt>
                <c:pt idx="633">
                  <c:v>36</c:v>
                </c:pt>
                <c:pt idx="634">
                  <c:v>32</c:v>
                </c:pt>
                <c:pt idx="635">
                  <c:v>33</c:v>
                </c:pt>
                <c:pt idx="636">
                  <c:v>33</c:v>
                </c:pt>
                <c:pt idx="637">
                  <c:v>32</c:v>
                </c:pt>
                <c:pt idx="638">
                  <c:v>35</c:v>
                </c:pt>
                <c:pt idx="639">
                  <c:v>28</c:v>
                </c:pt>
                <c:pt idx="640">
                  <c:v>28</c:v>
                </c:pt>
                <c:pt idx="641">
                  <c:v>25</c:v>
                </c:pt>
                <c:pt idx="642">
                  <c:v>30</c:v>
                </c:pt>
                <c:pt idx="643">
                  <c:v>19</c:v>
                </c:pt>
                <c:pt idx="644">
                  <c:v>24</c:v>
                </c:pt>
                <c:pt idx="645">
                  <c:v>21</c:v>
                </c:pt>
                <c:pt idx="646">
                  <c:v>27</c:v>
                </c:pt>
                <c:pt idx="647">
                  <c:v>33</c:v>
                </c:pt>
                <c:pt idx="648">
                  <c:v>26</c:v>
                </c:pt>
                <c:pt idx="649">
                  <c:v>32</c:v>
                </c:pt>
                <c:pt idx="650">
                  <c:v>16</c:v>
                </c:pt>
                <c:pt idx="651">
                  <c:v>29</c:v>
                </c:pt>
                <c:pt idx="652">
                  <c:v>26</c:v>
                </c:pt>
                <c:pt idx="653">
                  <c:v>29</c:v>
                </c:pt>
                <c:pt idx="654">
                  <c:v>26</c:v>
                </c:pt>
                <c:pt idx="655">
                  <c:v>21</c:v>
                </c:pt>
                <c:pt idx="656">
                  <c:v>28</c:v>
                </c:pt>
                <c:pt idx="657">
                  <c:v>31</c:v>
                </c:pt>
                <c:pt idx="658">
                  <c:v>22</c:v>
                </c:pt>
                <c:pt idx="659">
                  <c:v>29</c:v>
                </c:pt>
                <c:pt idx="660">
                  <c:v>31</c:v>
                </c:pt>
                <c:pt idx="661">
                  <c:v>25</c:v>
                </c:pt>
                <c:pt idx="662">
                  <c:v>30</c:v>
                </c:pt>
                <c:pt idx="663">
                  <c:v>33</c:v>
                </c:pt>
                <c:pt idx="664">
                  <c:v>20</c:v>
                </c:pt>
                <c:pt idx="665">
                  <c:v>25</c:v>
                </c:pt>
                <c:pt idx="666">
                  <c:v>23</c:v>
                </c:pt>
                <c:pt idx="667">
                  <c:v>22</c:v>
                </c:pt>
                <c:pt idx="668">
                  <c:v>26</c:v>
                </c:pt>
                <c:pt idx="669">
                  <c:v>20</c:v>
                </c:pt>
                <c:pt idx="670">
                  <c:v>22</c:v>
                </c:pt>
                <c:pt idx="671">
                  <c:v>22</c:v>
                </c:pt>
                <c:pt idx="672">
                  <c:v>32</c:v>
                </c:pt>
                <c:pt idx="673">
                  <c:v>19</c:v>
                </c:pt>
                <c:pt idx="674">
                  <c:v>30</c:v>
                </c:pt>
                <c:pt idx="675">
                  <c:v>29</c:v>
                </c:pt>
                <c:pt idx="676">
                  <c:v>25</c:v>
                </c:pt>
                <c:pt idx="677">
                  <c:v>27</c:v>
                </c:pt>
                <c:pt idx="678">
                  <c:v>23</c:v>
                </c:pt>
                <c:pt idx="679">
                  <c:v>28</c:v>
                </c:pt>
                <c:pt idx="680">
                  <c:v>19</c:v>
                </c:pt>
                <c:pt idx="681">
                  <c:v>20</c:v>
                </c:pt>
                <c:pt idx="682">
                  <c:v>18</c:v>
                </c:pt>
                <c:pt idx="683">
                  <c:v>20</c:v>
                </c:pt>
                <c:pt idx="684">
                  <c:v>20</c:v>
                </c:pt>
                <c:pt idx="685">
                  <c:v>22</c:v>
                </c:pt>
                <c:pt idx="686">
                  <c:v>21</c:v>
                </c:pt>
                <c:pt idx="687">
                  <c:v>27</c:v>
                </c:pt>
                <c:pt idx="688">
                  <c:v>32</c:v>
                </c:pt>
                <c:pt idx="689">
                  <c:v>21</c:v>
                </c:pt>
                <c:pt idx="690">
                  <c:v>25</c:v>
                </c:pt>
                <c:pt idx="691">
                  <c:v>23</c:v>
                </c:pt>
                <c:pt idx="692">
                  <c:v>24</c:v>
                </c:pt>
                <c:pt idx="693">
                  <c:v>24</c:v>
                </c:pt>
                <c:pt idx="694">
                  <c:v>20</c:v>
                </c:pt>
                <c:pt idx="695">
                  <c:v>20</c:v>
                </c:pt>
                <c:pt idx="696">
                  <c:v>23</c:v>
                </c:pt>
                <c:pt idx="697">
                  <c:v>24</c:v>
                </c:pt>
                <c:pt idx="698">
                  <c:v>25</c:v>
                </c:pt>
                <c:pt idx="699">
                  <c:v>21</c:v>
                </c:pt>
                <c:pt idx="700">
                  <c:v>30</c:v>
                </c:pt>
                <c:pt idx="701">
                  <c:v>21</c:v>
                </c:pt>
                <c:pt idx="702">
                  <c:v>17</c:v>
                </c:pt>
                <c:pt idx="703">
                  <c:v>17</c:v>
                </c:pt>
                <c:pt idx="704">
                  <c:v>19</c:v>
                </c:pt>
                <c:pt idx="705">
                  <c:v>18</c:v>
                </c:pt>
                <c:pt idx="706">
                  <c:v>14</c:v>
                </c:pt>
                <c:pt idx="707">
                  <c:v>25</c:v>
                </c:pt>
                <c:pt idx="708">
                  <c:v>23</c:v>
                </c:pt>
                <c:pt idx="709">
                  <c:v>23</c:v>
                </c:pt>
                <c:pt idx="710">
                  <c:v>20</c:v>
                </c:pt>
                <c:pt idx="711">
                  <c:v>17</c:v>
                </c:pt>
                <c:pt idx="712">
                  <c:v>16</c:v>
                </c:pt>
                <c:pt idx="713">
                  <c:v>20</c:v>
                </c:pt>
                <c:pt idx="714">
                  <c:v>13</c:v>
                </c:pt>
                <c:pt idx="715">
                  <c:v>14</c:v>
                </c:pt>
                <c:pt idx="716">
                  <c:v>16</c:v>
                </c:pt>
                <c:pt idx="717">
                  <c:v>18</c:v>
                </c:pt>
                <c:pt idx="718">
                  <c:v>15</c:v>
                </c:pt>
                <c:pt idx="719">
                  <c:v>14</c:v>
                </c:pt>
                <c:pt idx="720">
                  <c:v>20</c:v>
                </c:pt>
                <c:pt idx="721">
                  <c:v>11</c:v>
                </c:pt>
                <c:pt idx="722">
                  <c:v>14</c:v>
                </c:pt>
                <c:pt idx="723">
                  <c:v>13</c:v>
                </c:pt>
                <c:pt idx="724">
                  <c:v>26</c:v>
                </c:pt>
                <c:pt idx="725">
                  <c:v>15</c:v>
                </c:pt>
                <c:pt idx="726">
                  <c:v>15</c:v>
                </c:pt>
                <c:pt idx="727">
                  <c:v>16</c:v>
                </c:pt>
                <c:pt idx="728">
                  <c:v>17</c:v>
                </c:pt>
                <c:pt idx="729">
                  <c:v>20</c:v>
                </c:pt>
                <c:pt idx="730">
                  <c:v>21</c:v>
                </c:pt>
                <c:pt idx="731">
                  <c:v>9</c:v>
                </c:pt>
                <c:pt idx="732">
                  <c:v>13</c:v>
                </c:pt>
                <c:pt idx="733">
                  <c:v>14</c:v>
                </c:pt>
                <c:pt idx="734">
                  <c:v>10</c:v>
                </c:pt>
                <c:pt idx="735">
                  <c:v>14</c:v>
                </c:pt>
                <c:pt idx="736">
                  <c:v>15</c:v>
                </c:pt>
                <c:pt idx="737">
                  <c:v>16</c:v>
                </c:pt>
                <c:pt idx="738">
                  <c:v>8</c:v>
                </c:pt>
                <c:pt idx="739">
                  <c:v>17</c:v>
                </c:pt>
                <c:pt idx="740">
                  <c:v>14</c:v>
                </c:pt>
                <c:pt idx="741">
                  <c:v>12</c:v>
                </c:pt>
                <c:pt idx="742">
                  <c:v>16</c:v>
                </c:pt>
                <c:pt idx="743">
                  <c:v>7</c:v>
                </c:pt>
                <c:pt idx="744">
                  <c:v>15</c:v>
                </c:pt>
                <c:pt idx="745">
                  <c:v>17</c:v>
                </c:pt>
                <c:pt idx="746">
                  <c:v>15</c:v>
                </c:pt>
                <c:pt idx="747">
                  <c:v>18</c:v>
                </c:pt>
                <c:pt idx="748">
                  <c:v>13</c:v>
                </c:pt>
                <c:pt idx="749">
                  <c:v>12</c:v>
                </c:pt>
                <c:pt idx="750">
                  <c:v>18</c:v>
                </c:pt>
                <c:pt idx="751">
                  <c:v>15</c:v>
                </c:pt>
                <c:pt idx="752">
                  <c:v>9</c:v>
                </c:pt>
                <c:pt idx="753">
                  <c:v>15</c:v>
                </c:pt>
                <c:pt idx="754">
                  <c:v>9</c:v>
                </c:pt>
                <c:pt idx="755">
                  <c:v>13</c:v>
                </c:pt>
                <c:pt idx="756">
                  <c:v>10</c:v>
                </c:pt>
                <c:pt idx="757">
                  <c:v>13</c:v>
                </c:pt>
                <c:pt idx="758">
                  <c:v>10</c:v>
                </c:pt>
                <c:pt idx="759">
                  <c:v>19</c:v>
                </c:pt>
                <c:pt idx="760">
                  <c:v>15</c:v>
                </c:pt>
                <c:pt idx="761">
                  <c:v>12</c:v>
                </c:pt>
                <c:pt idx="762">
                  <c:v>11</c:v>
                </c:pt>
                <c:pt idx="763">
                  <c:v>20</c:v>
                </c:pt>
                <c:pt idx="764">
                  <c:v>8</c:v>
                </c:pt>
                <c:pt idx="765">
                  <c:v>14</c:v>
                </c:pt>
                <c:pt idx="766">
                  <c:v>7</c:v>
                </c:pt>
                <c:pt idx="767">
                  <c:v>10</c:v>
                </c:pt>
                <c:pt idx="768">
                  <c:v>9</c:v>
                </c:pt>
                <c:pt idx="769">
                  <c:v>7</c:v>
                </c:pt>
                <c:pt idx="770">
                  <c:v>12</c:v>
                </c:pt>
                <c:pt idx="771">
                  <c:v>7</c:v>
                </c:pt>
                <c:pt idx="772">
                  <c:v>11</c:v>
                </c:pt>
                <c:pt idx="773">
                  <c:v>7</c:v>
                </c:pt>
                <c:pt idx="774">
                  <c:v>10</c:v>
                </c:pt>
                <c:pt idx="775">
                  <c:v>9</c:v>
                </c:pt>
                <c:pt idx="776">
                  <c:v>11</c:v>
                </c:pt>
                <c:pt idx="777">
                  <c:v>14</c:v>
                </c:pt>
                <c:pt idx="778">
                  <c:v>9</c:v>
                </c:pt>
                <c:pt idx="779">
                  <c:v>8</c:v>
                </c:pt>
                <c:pt idx="780">
                  <c:v>9</c:v>
                </c:pt>
                <c:pt idx="781">
                  <c:v>12</c:v>
                </c:pt>
                <c:pt idx="782">
                  <c:v>8</c:v>
                </c:pt>
                <c:pt idx="783">
                  <c:v>7</c:v>
                </c:pt>
                <c:pt idx="784">
                  <c:v>12</c:v>
                </c:pt>
                <c:pt idx="785">
                  <c:v>9</c:v>
                </c:pt>
                <c:pt idx="786">
                  <c:v>10</c:v>
                </c:pt>
                <c:pt idx="787">
                  <c:v>7</c:v>
                </c:pt>
                <c:pt idx="788">
                  <c:v>9</c:v>
                </c:pt>
                <c:pt idx="789">
                  <c:v>16</c:v>
                </c:pt>
                <c:pt idx="790">
                  <c:v>9</c:v>
                </c:pt>
                <c:pt idx="791">
                  <c:v>10</c:v>
                </c:pt>
                <c:pt idx="792">
                  <c:v>10</c:v>
                </c:pt>
                <c:pt idx="793">
                  <c:v>10</c:v>
                </c:pt>
                <c:pt idx="794">
                  <c:v>10</c:v>
                </c:pt>
                <c:pt idx="795">
                  <c:v>5</c:v>
                </c:pt>
                <c:pt idx="796">
                  <c:v>7</c:v>
                </c:pt>
                <c:pt idx="797">
                  <c:v>7</c:v>
                </c:pt>
                <c:pt idx="798">
                  <c:v>10</c:v>
                </c:pt>
                <c:pt idx="799">
                  <c:v>10</c:v>
                </c:pt>
                <c:pt idx="800">
                  <c:v>12</c:v>
                </c:pt>
                <c:pt idx="801">
                  <c:v>9</c:v>
                </c:pt>
                <c:pt idx="802">
                  <c:v>10</c:v>
                </c:pt>
                <c:pt idx="803">
                  <c:v>1</c:v>
                </c:pt>
                <c:pt idx="804">
                  <c:v>2</c:v>
                </c:pt>
                <c:pt idx="805">
                  <c:v>13</c:v>
                </c:pt>
                <c:pt idx="806">
                  <c:v>5</c:v>
                </c:pt>
                <c:pt idx="807">
                  <c:v>7</c:v>
                </c:pt>
                <c:pt idx="808">
                  <c:v>16</c:v>
                </c:pt>
                <c:pt idx="809">
                  <c:v>7</c:v>
                </c:pt>
                <c:pt idx="810">
                  <c:v>7</c:v>
                </c:pt>
                <c:pt idx="811">
                  <c:v>11</c:v>
                </c:pt>
                <c:pt idx="812">
                  <c:v>13</c:v>
                </c:pt>
                <c:pt idx="813">
                  <c:v>4</c:v>
                </c:pt>
                <c:pt idx="814">
                  <c:v>2</c:v>
                </c:pt>
                <c:pt idx="815">
                  <c:v>8</c:v>
                </c:pt>
                <c:pt idx="816">
                  <c:v>6</c:v>
                </c:pt>
                <c:pt idx="817">
                  <c:v>6</c:v>
                </c:pt>
                <c:pt idx="818">
                  <c:v>7</c:v>
                </c:pt>
                <c:pt idx="819">
                  <c:v>5</c:v>
                </c:pt>
                <c:pt idx="820">
                  <c:v>7</c:v>
                </c:pt>
                <c:pt idx="821">
                  <c:v>4</c:v>
                </c:pt>
                <c:pt idx="822">
                  <c:v>6</c:v>
                </c:pt>
                <c:pt idx="823">
                  <c:v>4</c:v>
                </c:pt>
                <c:pt idx="824">
                  <c:v>5</c:v>
                </c:pt>
                <c:pt idx="825">
                  <c:v>5</c:v>
                </c:pt>
                <c:pt idx="826">
                  <c:v>4</c:v>
                </c:pt>
                <c:pt idx="827">
                  <c:v>4</c:v>
                </c:pt>
                <c:pt idx="828">
                  <c:v>4</c:v>
                </c:pt>
                <c:pt idx="829">
                  <c:v>7</c:v>
                </c:pt>
                <c:pt idx="830">
                  <c:v>7</c:v>
                </c:pt>
                <c:pt idx="831">
                  <c:v>7</c:v>
                </c:pt>
                <c:pt idx="832">
                  <c:v>12</c:v>
                </c:pt>
                <c:pt idx="833">
                  <c:v>5</c:v>
                </c:pt>
                <c:pt idx="834">
                  <c:v>6</c:v>
                </c:pt>
                <c:pt idx="835">
                  <c:v>10</c:v>
                </c:pt>
                <c:pt idx="836">
                  <c:v>4</c:v>
                </c:pt>
                <c:pt idx="837">
                  <c:v>6</c:v>
                </c:pt>
                <c:pt idx="838">
                  <c:v>4</c:v>
                </c:pt>
                <c:pt idx="839">
                  <c:v>3</c:v>
                </c:pt>
                <c:pt idx="840">
                  <c:v>4</c:v>
                </c:pt>
                <c:pt idx="841">
                  <c:v>4</c:v>
                </c:pt>
                <c:pt idx="842">
                  <c:v>3</c:v>
                </c:pt>
                <c:pt idx="843">
                  <c:v>5</c:v>
                </c:pt>
                <c:pt idx="844">
                  <c:v>4</c:v>
                </c:pt>
                <c:pt idx="845">
                  <c:v>2</c:v>
                </c:pt>
                <c:pt idx="846">
                  <c:v>11</c:v>
                </c:pt>
                <c:pt idx="847">
                  <c:v>1</c:v>
                </c:pt>
                <c:pt idx="848">
                  <c:v>1</c:v>
                </c:pt>
                <c:pt idx="849">
                  <c:v>6</c:v>
                </c:pt>
                <c:pt idx="850">
                  <c:v>5</c:v>
                </c:pt>
                <c:pt idx="851">
                  <c:v>5</c:v>
                </c:pt>
                <c:pt idx="852">
                  <c:v>7</c:v>
                </c:pt>
                <c:pt idx="853">
                  <c:v>3</c:v>
                </c:pt>
                <c:pt idx="854">
                  <c:v>6</c:v>
                </c:pt>
                <c:pt idx="855">
                  <c:v>1</c:v>
                </c:pt>
                <c:pt idx="856">
                  <c:v>5</c:v>
                </c:pt>
                <c:pt idx="857">
                  <c:v>4</c:v>
                </c:pt>
                <c:pt idx="858">
                  <c:v>4</c:v>
                </c:pt>
                <c:pt idx="859">
                  <c:v>4</c:v>
                </c:pt>
                <c:pt idx="860">
                  <c:v>7</c:v>
                </c:pt>
                <c:pt idx="861">
                  <c:v>2</c:v>
                </c:pt>
                <c:pt idx="862">
                  <c:v>4</c:v>
                </c:pt>
                <c:pt idx="863">
                  <c:v>3</c:v>
                </c:pt>
                <c:pt idx="864">
                  <c:v>6</c:v>
                </c:pt>
                <c:pt idx="865">
                  <c:v>2</c:v>
                </c:pt>
                <c:pt idx="866">
                  <c:v>6</c:v>
                </c:pt>
                <c:pt idx="867">
                  <c:v>1</c:v>
                </c:pt>
                <c:pt idx="868">
                  <c:v>2</c:v>
                </c:pt>
                <c:pt idx="869">
                  <c:v>3</c:v>
                </c:pt>
                <c:pt idx="870">
                  <c:v>8</c:v>
                </c:pt>
                <c:pt idx="871">
                  <c:v>3</c:v>
                </c:pt>
                <c:pt idx="872">
                  <c:v>4</c:v>
                </c:pt>
                <c:pt idx="873">
                  <c:v>1</c:v>
                </c:pt>
                <c:pt idx="874">
                  <c:v>4</c:v>
                </c:pt>
                <c:pt idx="875">
                  <c:v>5</c:v>
                </c:pt>
                <c:pt idx="876">
                  <c:v>2</c:v>
                </c:pt>
                <c:pt idx="877">
                  <c:v>4</c:v>
                </c:pt>
                <c:pt idx="878">
                  <c:v>2</c:v>
                </c:pt>
                <c:pt idx="879">
                  <c:v>3</c:v>
                </c:pt>
                <c:pt idx="880">
                  <c:v>5</c:v>
                </c:pt>
                <c:pt idx="881">
                  <c:v>3</c:v>
                </c:pt>
                <c:pt idx="882">
                  <c:v>2</c:v>
                </c:pt>
                <c:pt idx="883">
                  <c:v>2</c:v>
                </c:pt>
                <c:pt idx="884">
                  <c:v>3</c:v>
                </c:pt>
                <c:pt idx="885">
                  <c:v>5</c:v>
                </c:pt>
                <c:pt idx="886">
                  <c:v>3</c:v>
                </c:pt>
                <c:pt idx="887">
                  <c:v>1</c:v>
                </c:pt>
                <c:pt idx="888">
                  <c:v>3</c:v>
                </c:pt>
                <c:pt idx="889">
                  <c:v>2</c:v>
                </c:pt>
                <c:pt idx="890">
                  <c:v>3</c:v>
                </c:pt>
                <c:pt idx="891">
                  <c:v>3</c:v>
                </c:pt>
                <c:pt idx="892">
                  <c:v>2</c:v>
                </c:pt>
                <c:pt idx="893">
                  <c:v>4</c:v>
                </c:pt>
                <c:pt idx="894">
                  <c:v>3</c:v>
                </c:pt>
                <c:pt idx="895">
                  <c:v>3</c:v>
                </c:pt>
                <c:pt idx="896">
                  <c:v>3</c:v>
                </c:pt>
                <c:pt idx="897">
                  <c:v>2</c:v>
                </c:pt>
                <c:pt idx="898">
                  <c:v>2</c:v>
                </c:pt>
                <c:pt idx="899">
                  <c:v>1</c:v>
                </c:pt>
                <c:pt idx="900">
                  <c:v>3</c:v>
                </c:pt>
                <c:pt idx="901">
                  <c:v>3</c:v>
                </c:pt>
                <c:pt idx="902">
                  <c:v>4</c:v>
                </c:pt>
                <c:pt idx="903">
                  <c:v>3</c:v>
                </c:pt>
                <c:pt idx="904">
                  <c:v>1</c:v>
                </c:pt>
                <c:pt idx="905">
                  <c:v>1</c:v>
                </c:pt>
                <c:pt idx="906">
                  <c:v>4</c:v>
                </c:pt>
                <c:pt idx="907">
                  <c:v>3</c:v>
                </c:pt>
                <c:pt idx="908">
                  <c:v>4</c:v>
                </c:pt>
                <c:pt idx="909">
                  <c:v>1</c:v>
                </c:pt>
                <c:pt idx="910">
                  <c:v>2</c:v>
                </c:pt>
                <c:pt idx="911">
                  <c:v>1</c:v>
                </c:pt>
                <c:pt idx="912">
                  <c:v>1</c:v>
                </c:pt>
                <c:pt idx="913">
                  <c:v>1</c:v>
                </c:pt>
                <c:pt idx="914">
                  <c:v>1</c:v>
                </c:pt>
                <c:pt idx="915">
                  <c:v>3</c:v>
                </c:pt>
                <c:pt idx="916">
                  <c:v>4</c:v>
                </c:pt>
                <c:pt idx="917">
                  <c:v>1</c:v>
                </c:pt>
                <c:pt idx="918">
                  <c:v>1</c:v>
                </c:pt>
                <c:pt idx="919">
                  <c:v>1</c:v>
                </c:pt>
                <c:pt idx="920">
                  <c:v>4</c:v>
                </c:pt>
                <c:pt idx="921">
                  <c:v>2</c:v>
                </c:pt>
                <c:pt idx="922">
                  <c:v>2</c:v>
                </c:pt>
                <c:pt idx="923">
                  <c:v>2</c:v>
                </c:pt>
                <c:pt idx="924">
                  <c:v>2</c:v>
                </c:pt>
                <c:pt idx="925">
                  <c:v>1</c:v>
                </c:pt>
                <c:pt idx="926">
                  <c:v>2</c:v>
                </c:pt>
                <c:pt idx="927">
                  <c:v>1</c:v>
                </c:pt>
                <c:pt idx="928">
                  <c:v>2</c:v>
                </c:pt>
                <c:pt idx="929">
                  <c:v>2</c:v>
                </c:pt>
                <c:pt idx="930">
                  <c:v>2</c:v>
                </c:pt>
                <c:pt idx="931">
                  <c:v>2</c:v>
                </c:pt>
                <c:pt idx="932">
                  <c:v>2</c:v>
                </c:pt>
                <c:pt idx="933">
                  <c:v>1</c:v>
                </c:pt>
                <c:pt idx="934">
                  <c:v>2</c:v>
                </c:pt>
                <c:pt idx="935">
                  <c:v>1</c:v>
                </c:pt>
                <c:pt idx="936">
                  <c:v>2</c:v>
                </c:pt>
                <c:pt idx="937">
                  <c:v>2</c:v>
                </c:pt>
                <c:pt idx="938">
                  <c:v>1</c:v>
                </c:pt>
                <c:pt idx="939">
                  <c:v>2</c:v>
                </c:pt>
                <c:pt idx="940">
                  <c:v>1</c:v>
                </c:pt>
                <c:pt idx="941">
                  <c:v>2</c:v>
                </c:pt>
                <c:pt idx="942">
                  <c:v>1</c:v>
                </c:pt>
                <c:pt idx="943">
                  <c:v>1</c:v>
                </c:pt>
                <c:pt idx="944">
                  <c:v>2</c:v>
                </c:pt>
                <c:pt idx="945">
                  <c:v>1</c:v>
                </c:pt>
                <c:pt idx="946">
                  <c:v>1</c:v>
                </c:pt>
                <c:pt idx="947">
                  <c:v>3</c:v>
                </c:pt>
                <c:pt idx="948">
                  <c:v>3</c:v>
                </c:pt>
                <c:pt idx="949">
                  <c:v>2</c:v>
                </c:pt>
                <c:pt idx="950">
                  <c:v>1</c:v>
                </c:pt>
                <c:pt idx="951">
                  <c:v>2</c:v>
                </c:pt>
                <c:pt idx="952">
                  <c:v>2</c:v>
                </c:pt>
                <c:pt idx="953">
                  <c:v>2</c:v>
                </c:pt>
                <c:pt idx="954">
                  <c:v>1</c:v>
                </c:pt>
                <c:pt idx="955">
                  <c:v>2</c:v>
                </c:pt>
                <c:pt idx="956">
                  <c:v>4</c:v>
                </c:pt>
                <c:pt idx="957">
                  <c:v>2</c:v>
                </c:pt>
                <c:pt idx="958">
                  <c:v>1</c:v>
                </c:pt>
                <c:pt idx="959">
                  <c:v>2</c:v>
                </c:pt>
                <c:pt idx="960">
                  <c:v>1</c:v>
                </c:pt>
                <c:pt idx="961">
                  <c:v>1</c:v>
                </c:pt>
                <c:pt idx="962">
                  <c:v>1</c:v>
                </c:pt>
                <c:pt idx="963">
                  <c:v>2</c:v>
                </c:pt>
                <c:pt idx="964">
                  <c:v>1</c:v>
                </c:pt>
                <c:pt idx="965">
                  <c:v>3</c:v>
                </c:pt>
                <c:pt idx="966">
                  <c:v>1</c:v>
                </c:pt>
                <c:pt idx="967">
                  <c:v>1</c:v>
                </c:pt>
                <c:pt idx="968">
                  <c:v>3</c:v>
                </c:pt>
                <c:pt idx="969">
                  <c:v>1</c:v>
                </c:pt>
                <c:pt idx="970">
                  <c:v>1</c:v>
                </c:pt>
                <c:pt idx="971">
                  <c:v>1</c:v>
                </c:pt>
                <c:pt idx="972">
                  <c:v>1</c:v>
                </c:pt>
                <c:pt idx="973">
                  <c:v>2</c:v>
                </c:pt>
                <c:pt idx="974">
                  <c:v>1</c:v>
                </c:pt>
                <c:pt idx="975">
                  <c:v>3</c:v>
                </c:pt>
                <c:pt idx="976">
                  <c:v>1</c:v>
                </c:pt>
                <c:pt idx="977">
                  <c:v>1</c:v>
                </c:pt>
                <c:pt idx="978">
                  <c:v>1</c:v>
                </c:pt>
                <c:pt idx="979">
                  <c:v>1</c:v>
                </c:pt>
                <c:pt idx="980">
                  <c:v>1</c:v>
                </c:pt>
                <c:pt idx="981">
                  <c:v>2</c:v>
                </c:pt>
                <c:pt idx="982">
                  <c:v>1</c:v>
                </c:pt>
                <c:pt idx="983">
                  <c:v>1</c:v>
                </c:pt>
                <c:pt idx="984">
                  <c:v>1</c:v>
                </c:pt>
                <c:pt idx="985">
                  <c:v>1</c:v>
                </c:pt>
                <c:pt idx="986">
                  <c:v>1</c:v>
                </c:pt>
              </c:numCache>
            </c:numRef>
          </c:yVal>
          <c:smooth val="0"/>
          <c:extLst>
            <c:ext xmlns:c16="http://schemas.microsoft.com/office/drawing/2014/chart" uri="{C3380CC4-5D6E-409C-BE32-E72D297353CC}">
              <c16:uniqueId val="{00000000-1EF9-4BE5-8785-6C81CF1D16E3}"/>
            </c:ext>
          </c:extLst>
        </c:ser>
        <c:dLbls>
          <c:showLegendKey val="0"/>
          <c:showVal val="0"/>
          <c:showCatName val="0"/>
          <c:showSerName val="0"/>
          <c:showPercent val="0"/>
          <c:showBubbleSize val="0"/>
        </c:dLbls>
        <c:axId val="904818616"/>
        <c:axId val="904815008"/>
      </c:scatterChart>
      <c:valAx>
        <c:axId val="904818616"/>
        <c:scaling>
          <c:orientation val="minMax"/>
          <c:max val="1500"/>
          <c:min val="7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lang="en-US" sz="1400" b="0" i="0" u="none" strike="noStrike" kern="1200" baseline="0">
                    <a:solidFill>
                      <a:schemeClr val="tx1"/>
                    </a:solidFill>
                    <a:latin typeface="+mn-lt"/>
                    <a:ea typeface="+mn-ea"/>
                    <a:cs typeface="+mn-cs"/>
                  </a:defRPr>
                </a:pPr>
                <a:r>
                  <a:rPr lang="en-US" sz="1400" b="0" i="0" u="none" strike="noStrike" kern="1200" baseline="0" dirty="0">
                    <a:solidFill>
                      <a:schemeClr val="tx1"/>
                    </a:solidFill>
                    <a:latin typeface="+mn-lt"/>
                    <a:ea typeface="+mn-ea"/>
                    <a:cs typeface="+mn-cs"/>
                  </a:rPr>
                  <a:t>Megawatts of Load (Cost)</a:t>
                </a:r>
              </a:p>
            </c:rich>
          </c:tx>
          <c:layout/>
          <c:overlay val="0"/>
          <c:spPr>
            <a:noFill/>
            <a:ln>
              <a:noFill/>
            </a:ln>
            <a:effectLst/>
          </c:spPr>
          <c:txPr>
            <a:bodyPr rot="0" spcFirstLastPara="1" vertOverflow="ellipsis" vert="horz" wrap="square" anchor="ctr" anchorCtr="1"/>
            <a:lstStyle/>
            <a:p>
              <a:pPr algn="ctr" rtl="0">
                <a:defRPr lang="en-US"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04815008"/>
        <c:crosses val="autoZero"/>
        <c:crossBetween val="midCat"/>
      </c:valAx>
      <c:valAx>
        <c:axId val="904815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solidFill>
                      <a:schemeClr val="tx1"/>
                    </a:solidFill>
                  </a:rPr>
                  <a:t>Number of Hours of Occurance</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04818616"/>
        <c:crosses val="autoZero"/>
        <c:crossBetween val="midCat"/>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5F5F5"/>
    </a:solidFill>
    <a:ln w="41275" cap="flat" cmpd="sng" algn="ctr">
      <a:noFill/>
      <a:round/>
    </a:ln>
    <a:effectLst>
      <a:outerShdw blurRad="50800" dist="38100" dir="2700000" algn="tl" rotWithShape="0">
        <a:prstClr val="black">
          <a:alpha val="40000"/>
        </a:prstClr>
      </a:outerShdw>
    </a:effectLst>
  </c:spPr>
  <c:txPr>
    <a:bodyPr/>
    <a:lstStyle/>
    <a:p>
      <a:pPr>
        <a:defRPr sz="11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US" b="1" dirty="0"/>
              <a:t>"Peaking Load" by Hour, November - February</a:t>
            </a:r>
          </a:p>
          <a:p>
            <a:pPr>
              <a:defRPr b="1"/>
            </a:pPr>
            <a:r>
              <a:rPr lang="en-US" b="1" dirty="0"/>
              <a:t>Proportion of MWH Above Heavy Load Average</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'Peaking Summaries'!$G$27</c:f>
              <c:strCache>
                <c:ptCount val="1"/>
                <c:pt idx="0">
                  <c:v>Load &gt; HLH</c:v>
                </c:pt>
              </c:strCache>
            </c:strRef>
          </c:tx>
          <c:spPr>
            <a:ln w="28575" cap="rnd">
              <a:solidFill>
                <a:schemeClr val="accent1"/>
              </a:solidFill>
              <a:round/>
            </a:ln>
            <a:effectLst/>
          </c:spPr>
          <c:marker>
            <c:symbol val="none"/>
          </c:marker>
          <c:cat>
            <c:numRef>
              <c:f>'Peaking Summaries'!$E$28:$E$52</c:f>
              <c:numCache>
                <c:formatCode>General</c:formatCode>
                <c:ptCount val="2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'Peaking Summaries'!$G$28:$G$51</c:f>
              <c:numCache>
                <c:formatCode>0%</c:formatCode>
                <c:ptCount val="24"/>
                <c:pt idx="0">
                  <c:v>0</c:v>
                </c:pt>
                <c:pt idx="1">
                  <c:v>0</c:v>
                </c:pt>
                <c:pt idx="2">
                  <c:v>0</c:v>
                </c:pt>
                <c:pt idx="3">
                  <c:v>0</c:v>
                </c:pt>
                <c:pt idx="4">
                  <c:v>1.3930346342699255E-4</c:v>
                </c:pt>
                <c:pt idx="5">
                  <c:v>6.1410663306450805E-3</c:v>
                </c:pt>
                <c:pt idx="6">
                  <c:v>4.641330119441027E-2</c:v>
                </c:pt>
                <c:pt idx="7">
                  <c:v>8.8182377660708508E-2</c:v>
                </c:pt>
                <c:pt idx="8">
                  <c:v>8.6408702870889753E-2</c:v>
                </c:pt>
                <c:pt idx="9">
                  <c:v>7.0812773284305575E-2</c:v>
                </c:pt>
                <c:pt idx="10">
                  <c:v>5.2558281040085919E-2</c:v>
                </c:pt>
                <c:pt idx="11">
                  <c:v>3.746697707394965E-2</c:v>
                </c:pt>
                <c:pt idx="12">
                  <c:v>2.7039286771842242E-2</c:v>
                </c:pt>
                <c:pt idx="13">
                  <c:v>1.9204174326244369E-2</c:v>
                </c:pt>
                <c:pt idx="14">
                  <c:v>1.6491227168511865E-2</c:v>
                </c:pt>
                <c:pt idx="15">
                  <c:v>2.1506861557516625E-2</c:v>
                </c:pt>
                <c:pt idx="16">
                  <c:v>5.8760840971299244E-2</c:v>
                </c:pt>
                <c:pt idx="17">
                  <c:v>0.12570115244767777</c:v>
                </c:pt>
                <c:pt idx="18">
                  <c:v>0.13833046369563134</c:v>
                </c:pt>
                <c:pt idx="19">
                  <c:v>0.11228381735799779</c:v>
                </c:pt>
                <c:pt idx="20">
                  <c:v>7.0379811603034678E-2</c:v>
                </c:pt>
                <c:pt idx="21">
                  <c:v>2.0998227959314383E-2</c:v>
                </c:pt>
                <c:pt idx="22">
                  <c:v>1.1813532225081833E-3</c:v>
                </c:pt>
                <c:pt idx="23">
                  <c:v>0</c:v>
                </c:pt>
              </c:numCache>
            </c:numRef>
          </c:val>
          <c:smooth val="0"/>
          <c:extLst>
            <c:ext xmlns:c16="http://schemas.microsoft.com/office/drawing/2014/chart" uri="{C3380CC4-5D6E-409C-BE32-E72D297353CC}">
              <c16:uniqueId val="{00000000-C43E-4873-8F7A-936E8B58D6CD}"/>
            </c:ext>
          </c:extLst>
        </c:ser>
        <c:dLbls>
          <c:showLegendKey val="0"/>
          <c:showVal val="0"/>
          <c:showCatName val="0"/>
          <c:showSerName val="0"/>
          <c:showPercent val="0"/>
          <c:showBubbleSize val="0"/>
        </c:dLbls>
        <c:smooth val="0"/>
        <c:axId val="290144456"/>
        <c:axId val="290144848"/>
      </c:lineChart>
      <c:catAx>
        <c:axId val="290144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0144848"/>
        <c:crosses val="autoZero"/>
        <c:auto val="1"/>
        <c:lblAlgn val="ctr"/>
        <c:lblOffset val="100"/>
        <c:noMultiLvlLbl val="0"/>
      </c:catAx>
      <c:valAx>
        <c:axId val="290144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0144456"/>
        <c:crosses val="autoZero"/>
        <c:crossBetween val="between"/>
      </c:valAx>
      <c:spPr>
        <a:noFill/>
        <a:ln>
          <a:noFill/>
        </a:ln>
        <a:effectLst/>
      </c:spPr>
    </c:plotArea>
    <c:plotVisOnly val="1"/>
    <c:dispBlanksAs val="gap"/>
    <c:showDLblsOverMax val="0"/>
  </c:chart>
  <c:spPr>
    <a:solidFill>
      <a:srgbClr val="F5F5F5"/>
    </a:solidFill>
    <a:ln>
      <a:noFill/>
    </a:ln>
    <a:effectLst>
      <a:outerShdw blurRad="50800" dist="38100" dir="2700000" algn="tl" rotWithShape="0">
        <a:prstClr val="black">
          <a:alpha val="40000"/>
        </a:prstClr>
      </a:outerShdw>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400" b="1" dirty="0"/>
              <a:t>SnoPUD Capacity Cost Per MWh</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'Load Duration Calcs'!$C$308:$C$990</c:f>
              <c:numCache>
                <c:formatCode>General</c:formatCode>
                <c:ptCount val="683"/>
                <c:pt idx="0">
                  <c:v>718</c:v>
                </c:pt>
                <c:pt idx="1">
                  <c:v>719</c:v>
                </c:pt>
                <c:pt idx="2">
                  <c:v>720</c:v>
                </c:pt>
                <c:pt idx="3">
                  <c:v>721</c:v>
                </c:pt>
                <c:pt idx="4">
                  <c:v>722</c:v>
                </c:pt>
                <c:pt idx="5">
                  <c:v>723</c:v>
                </c:pt>
                <c:pt idx="6">
                  <c:v>724</c:v>
                </c:pt>
                <c:pt idx="7">
                  <c:v>725</c:v>
                </c:pt>
                <c:pt idx="8">
                  <c:v>726</c:v>
                </c:pt>
                <c:pt idx="9">
                  <c:v>727</c:v>
                </c:pt>
                <c:pt idx="10">
                  <c:v>728</c:v>
                </c:pt>
                <c:pt idx="11">
                  <c:v>729</c:v>
                </c:pt>
                <c:pt idx="12">
                  <c:v>730</c:v>
                </c:pt>
                <c:pt idx="13">
                  <c:v>731</c:v>
                </c:pt>
                <c:pt idx="14">
                  <c:v>732</c:v>
                </c:pt>
                <c:pt idx="15">
                  <c:v>733</c:v>
                </c:pt>
                <c:pt idx="16">
                  <c:v>734</c:v>
                </c:pt>
                <c:pt idx="17">
                  <c:v>735</c:v>
                </c:pt>
                <c:pt idx="18">
                  <c:v>736</c:v>
                </c:pt>
                <c:pt idx="19">
                  <c:v>737</c:v>
                </c:pt>
                <c:pt idx="20">
                  <c:v>738</c:v>
                </c:pt>
                <c:pt idx="21">
                  <c:v>739</c:v>
                </c:pt>
                <c:pt idx="22">
                  <c:v>740</c:v>
                </c:pt>
                <c:pt idx="23">
                  <c:v>741</c:v>
                </c:pt>
                <c:pt idx="24">
                  <c:v>742</c:v>
                </c:pt>
                <c:pt idx="25">
                  <c:v>743</c:v>
                </c:pt>
                <c:pt idx="26">
                  <c:v>744</c:v>
                </c:pt>
                <c:pt idx="27">
                  <c:v>745</c:v>
                </c:pt>
                <c:pt idx="28">
                  <c:v>746</c:v>
                </c:pt>
                <c:pt idx="29">
                  <c:v>747</c:v>
                </c:pt>
                <c:pt idx="30">
                  <c:v>748</c:v>
                </c:pt>
                <c:pt idx="31">
                  <c:v>749</c:v>
                </c:pt>
                <c:pt idx="32">
                  <c:v>750</c:v>
                </c:pt>
                <c:pt idx="33">
                  <c:v>751</c:v>
                </c:pt>
                <c:pt idx="34">
                  <c:v>752</c:v>
                </c:pt>
                <c:pt idx="35">
                  <c:v>753</c:v>
                </c:pt>
                <c:pt idx="36">
                  <c:v>754</c:v>
                </c:pt>
                <c:pt idx="37">
                  <c:v>755</c:v>
                </c:pt>
                <c:pt idx="38">
                  <c:v>756</c:v>
                </c:pt>
                <c:pt idx="39">
                  <c:v>757</c:v>
                </c:pt>
                <c:pt idx="40">
                  <c:v>758</c:v>
                </c:pt>
                <c:pt idx="41">
                  <c:v>759</c:v>
                </c:pt>
                <c:pt idx="42">
                  <c:v>760</c:v>
                </c:pt>
                <c:pt idx="43">
                  <c:v>761</c:v>
                </c:pt>
                <c:pt idx="44">
                  <c:v>762</c:v>
                </c:pt>
                <c:pt idx="45">
                  <c:v>763</c:v>
                </c:pt>
                <c:pt idx="46">
                  <c:v>764</c:v>
                </c:pt>
                <c:pt idx="47">
                  <c:v>765</c:v>
                </c:pt>
                <c:pt idx="48">
                  <c:v>766</c:v>
                </c:pt>
                <c:pt idx="49">
                  <c:v>767</c:v>
                </c:pt>
                <c:pt idx="50">
                  <c:v>768</c:v>
                </c:pt>
                <c:pt idx="51">
                  <c:v>769</c:v>
                </c:pt>
                <c:pt idx="52">
                  <c:v>770</c:v>
                </c:pt>
                <c:pt idx="53">
                  <c:v>771</c:v>
                </c:pt>
                <c:pt idx="54">
                  <c:v>772</c:v>
                </c:pt>
                <c:pt idx="55">
                  <c:v>773</c:v>
                </c:pt>
                <c:pt idx="56">
                  <c:v>774</c:v>
                </c:pt>
                <c:pt idx="57">
                  <c:v>775</c:v>
                </c:pt>
                <c:pt idx="58">
                  <c:v>776</c:v>
                </c:pt>
                <c:pt idx="59">
                  <c:v>777</c:v>
                </c:pt>
                <c:pt idx="60">
                  <c:v>778</c:v>
                </c:pt>
                <c:pt idx="61">
                  <c:v>779</c:v>
                </c:pt>
                <c:pt idx="62">
                  <c:v>780</c:v>
                </c:pt>
                <c:pt idx="63">
                  <c:v>781</c:v>
                </c:pt>
                <c:pt idx="64">
                  <c:v>782</c:v>
                </c:pt>
                <c:pt idx="65">
                  <c:v>783</c:v>
                </c:pt>
                <c:pt idx="66">
                  <c:v>784</c:v>
                </c:pt>
                <c:pt idx="67">
                  <c:v>785</c:v>
                </c:pt>
                <c:pt idx="68">
                  <c:v>786</c:v>
                </c:pt>
                <c:pt idx="69">
                  <c:v>787</c:v>
                </c:pt>
                <c:pt idx="70">
                  <c:v>788</c:v>
                </c:pt>
                <c:pt idx="71">
                  <c:v>789</c:v>
                </c:pt>
                <c:pt idx="72">
                  <c:v>790</c:v>
                </c:pt>
                <c:pt idx="73">
                  <c:v>791</c:v>
                </c:pt>
                <c:pt idx="74">
                  <c:v>792</c:v>
                </c:pt>
                <c:pt idx="75">
                  <c:v>793</c:v>
                </c:pt>
                <c:pt idx="76">
                  <c:v>794</c:v>
                </c:pt>
                <c:pt idx="77">
                  <c:v>795</c:v>
                </c:pt>
                <c:pt idx="78">
                  <c:v>796</c:v>
                </c:pt>
                <c:pt idx="79">
                  <c:v>797</c:v>
                </c:pt>
                <c:pt idx="80">
                  <c:v>798</c:v>
                </c:pt>
                <c:pt idx="81">
                  <c:v>799</c:v>
                </c:pt>
                <c:pt idx="82">
                  <c:v>800</c:v>
                </c:pt>
                <c:pt idx="83">
                  <c:v>801</c:v>
                </c:pt>
                <c:pt idx="84">
                  <c:v>802</c:v>
                </c:pt>
                <c:pt idx="85">
                  <c:v>803</c:v>
                </c:pt>
                <c:pt idx="86">
                  <c:v>804</c:v>
                </c:pt>
                <c:pt idx="87">
                  <c:v>805</c:v>
                </c:pt>
                <c:pt idx="88">
                  <c:v>806</c:v>
                </c:pt>
                <c:pt idx="89">
                  <c:v>807</c:v>
                </c:pt>
                <c:pt idx="90">
                  <c:v>808</c:v>
                </c:pt>
                <c:pt idx="91">
                  <c:v>809</c:v>
                </c:pt>
                <c:pt idx="92">
                  <c:v>810</c:v>
                </c:pt>
                <c:pt idx="93">
                  <c:v>811</c:v>
                </c:pt>
                <c:pt idx="94">
                  <c:v>812</c:v>
                </c:pt>
                <c:pt idx="95">
                  <c:v>813</c:v>
                </c:pt>
                <c:pt idx="96">
                  <c:v>814</c:v>
                </c:pt>
                <c:pt idx="97">
                  <c:v>815</c:v>
                </c:pt>
                <c:pt idx="98">
                  <c:v>816</c:v>
                </c:pt>
                <c:pt idx="99">
                  <c:v>817</c:v>
                </c:pt>
                <c:pt idx="100">
                  <c:v>818</c:v>
                </c:pt>
                <c:pt idx="101">
                  <c:v>819</c:v>
                </c:pt>
                <c:pt idx="102">
                  <c:v>820</c:v>
                </c:pt>
                <c:pt idx="103">
                  <c:v>821</c:v>
                </c:pt>
                <c:pt idx="104">
                  <c:v>822</c:v>
                </c:pt>
                <c:pt idx="105">
                  <c:v>823</c:v>
                </c:pt>
                <c:pt idx="106">
                  <c:v>824</c:v>
                </c:pt>
                <c:pt idx="107">
                  <c:v>825</c:v>
                </c:pt>
                <c:pt idx="108">
                  <c:v>826</c:v>
                </c:pt>
                <c:pt idx="109">
                  <c:v>827</c:v>
                </c:pt>
                <c:pt idx="110">
                  <c:v>828</c:v>
                </c:pt>
                <c:pt idx="111">
                  <c:v>829</c:v>
                </c:pt>
                <c:pt idx="112">
                  <c:v>830</c:v>
                </c:pt>
                <c:pt idx="113">
                  <c:v>831</c:v>
                </c:pt>
                <c:pt idx="114">
                  <c:v>832</c:v>
                </c:pt>
                <c:pt idx="115">
                  <c:v>833</c:v>
                </c:pt>
                <c:pt idx="116">
                  <c:v>834</c:v>
                </c:pt>
                <c:pt idx="117">
                  <c:v>835</c:v>
                </c:pt>
                <c:pt idx="118">
                  <c:v>836</c:v>
                </c:pt>
                <c:pt idx="119">
                  <c:v>837</c:v>
                </c:pt>
                <c:pt idx="120">
                  <c:v>838</c:v>
                </c:pt>
                <c:pt idx="121">
                  <c:v>839</c:v>
                </c:pt>
                <c:pt idx="122">
                  <c:v>840</c:v>
                </c:pt>
                <c:pt idx="123">
                  <c:v>841</c:v>
                </c:pt>
                <c:pt idx="124">
                  <c:v>842</c:v>
                </c:pt>
                <c:pt idx="125">
                  <c:v>843</c:v>
                </c:pt>
                <c:pt idx="126">
                  <c:v>844</c:v>
                </c:pt>
                <c:pt idx="127">
                  <c:v>845</c:v>
                </c:pt>
                <c:pt idx="128">
                  <c:v>846</c:v>
                </c:pt>
                <c:pt idx="129">
                  <c:v>847</c:v>
                </c:pt>
                <c:pt idx="130">
                  <c:v>848</c:v>
                </c:pt>
                <c:pt idx="131">
                  <c:v>849</c:v>
                </c:pt>
                <c:pt idx="132">
                  <c:v>850</c:v>
                </c:pt>
                <c:pt idx="133">
                  <c:v>851</c:v>
                </c:pt>
                <c:pt idx="134">
                  <c:v>852</c:v>
                </c:pt>
                <c:pt idx="135">
                  <c:v>853</c:v>
                </c:pt>
                <c:pt idx="136">
                  <c:v>854</c:v>
                </c:pt>
                <c:pt idx="137">
                  <c:v>855</c:v>
                </c:pt>
                <c:pt idx="138">
                  <c:v>856</c:v>
                </c:pt>
                <c:pt idx="139">
                  <c:v>857</c:v>
                </c:pt>
                <c:pt idx="140">
                  <c:v>858</c:v>
                </c:pt>
                <c:pt idx="141">
                  <c:v>859</c:v>
                </c:pt>
                <c:pt idx="142">
                  <c:v>860</c:v>
                </c:pt>
                <c:pt idx="143">
                  <c:v>861</c:v>
                </c:pt>
                <c:pt idx="144">
                  <c:v>862</c:v>
                </c:pt>
                <c:pt idx="145">
                  <c:v>863</c:v>
                </c:pt>
                <c:pt idx="146">
                  <c:v>864</c:v>
                </c:pt>
                <c:pt idx="147">
                  <c:v>865</c:v>
                </c:pt>
                <c:pt idx="148">
                  <c:v>866</c:v>
                </c:pt>
                <c:pt idx="149">
                  <c:v>867</c:v>
                </c:pt>
                <c:pt idx="150">
                  <c:v>868</c:v>
                </c:pt>
                <c:pt idx="151">
                  <c:v>869</c:v>
                </c:pt>
                <c:pt idx="152">
                  <c:v>870</c:v>
                </c:pt>
                <c:pt idx="153">
                  <c:v>871</c:v>
                </c:pt>
                <c:pt idx="154">
                  <c:v>872</c:v>
                </c:pt>
                <c:pt idx="155">
                  <c:v>873</c:v>
                </c:pt>
                <c:pt idx="156">
                  <c:v>874</c:v>
                </c:pt>
                <c:pt idx="157">
                  <c:v>875</c:v>
                </c:pt>
                <c:pt idx="158">
                  <c:v>876</c:v>
                </c:pt>
                <c:pt idx="159">
                  <c:v>877</c:v>
                </c:pt>
                <c:pt idx="160">
                  <c:v>878</c:v>
                </c:pt>
                <c:pt idx="161">
                  <c:v>879</c:v>
                </c:pt>
                <c:pt idx="162">
                  <c:v>880</c:v>
                </c:pt>
                <c:pt idx="163">
                  <c:v>881</c:v>
                </c:pt>
                <c:pt idx="164">
                  <c:v>882</c:v>
                </c:pt>
                <c:pt idx="165">
                  <c:v>883</c:v>
                </c:pt>
                <c:pt idx="166">
                  <c:v>884</c:v>
                </c:pt>
                <c:pt idx="167">
                  <c:v>885</c:v>
                </c:pt>
                <c:pt idx="168">
                  <c:v>886</c:v>
                </c:pt>
                <c:pt idx="169">
                  <c:v>887</c:v>
                </c:pt>
                <c:pt idx="170">
                  <c:v>888</c:v>
                </c:pt>
                <c:pt idx="171">
                  <c:v>889</c:v>
                </c:pt>
                <c:pt idx="172">
                  <c:v>890</c:v>
                </c:pt>
                <c:pt idx="173">
                  <c:v>891</c:v>
                </c:pt>
                <c:pt idx="174">
                  <c:v>892</c:v>
                </c:pt>
                <c:pt idx="175">
                  <c:v>893</c:v>
                </c:pt>
                <c:pt idx="176">
                  <c:v>894</c:v>
                </c:pt>
                <c:pt idx="177">
                  <c:v>895</c:v>
                </c:pt>
                <c:pt idx="178">
                  <c:v>896</c:v>
                </c:pt>
                <c:pt idx="179">
                  <c:v>897</c:v>
                </c:pt>
                <c:pt idx="180">
                  <c:v>898</c:v>
                </c:pt>
                <c:pt idx="181">
                  <c:v>899</c:v>
                </c:pt>
                <c:pt idx="182">
                  <c:v>900</c:v>
                </c:pt>
                <c:pt idx="183">
                  <c:v>901</c:v>
                </c:pt>
                <c:pt idx="184">
                  <c:v>902</c:v>
                </c:pt>
                <c:pt idx="185">
                  <c:v>903</c:v>
                </c:pt>
                <c:pt idx="186">
                  <c:v>904</c:v>
                </c:pt>
                <c:pt idx="187">
                  <c:v>905</c:v>
                </c:pt>
                <c:pt idx="188">
                  <c:v>906</c:v>
                </c:pt>
                <c:pt idx="189">
                  <c:v>907</c:v>
                </c:pt>
                <c:pt idx="190">
                  <c:v>908</c:v>
                </c:pt>
                <c:pt idx="191">
                  <c:v>909</c:v>
                </c:pt>
                <c:pt idx="192">
                  <c:v>910</c:v>
                </c:pt>
                <c:pt idx="193">
                  <c:v>911</c:v>
                </c:pt>
                <c:pt idx="194">
                  <c:v>912</c:v>
                </c:pt>
                <c:pt idx="195">
                  <c:v>913</c:v>
                </c:pt>
                <c:pt idx="196">
                  <c:v>914</c:v>
                </c:pt>
                <c:pt idx="197">
                  <c:v>915</c:v>
                </c:pt>
                <c:pt idx="198">
                  <c:v>916</c:v>
                </c:pt>
                <c:pt idx="199">
                  <c:v>917</c:v>
                </c:pt>
                <c:pt idx="200">
                  <c:v>918</c:v>
                </c:pt>
                <c:pt idx="201">
                  <c:v>919</c:v>
                </c:pt>
                <c:pt idx="202">
                  <c:v>920</c:v>
                </c:pt>
                <c:pt idx="203">
                  <c:v>921</c:v>
                </c:pt>
                <c:pt idx="204">
                  <c:v>922</c:v>
                </c:pt>
                <c:pt idx="205">
                  <c:v>923</c:v>
                </c:pt>
                <c:pt idx="206">
                  <c:v>924</c:v>
                </c:pt>
                <c:pt idx="207">
                  <c:v>925</c:v>
                </c:pt>
                <c:pt idx="208">
                  <c:v>926</c:v>
                </c:pt>
                <c:pt idx="209">
                  <c:v>927</c:v>
                </c:pt>
                <c:pt idx="210">
                  <c:v>928</c:v>
                </c:pt>
                <c:pt idx="211">
                  <c:v>929</c:v>
                </c:pt>
                <c:pt idx="212">
                  <c:v>930</c:v>
                </c:pt>
                <c:pt idx="213">
                  <c:v>931</c:v>
                </c:pt>
                <c:pt idx="214">
                  <c:v>932</c:v>
                </c:pt>
                <c:pt idx="215">
                  <c:v>933</c:v>
                </c:pt>
                <c:pt idx="216">
                  <c:v>934</c:v>
                </c:pt>
                <c:pt idx="217">
                  <c:v>935</c:v>
                </c:pt>
                <c:pt idx="218">
                  <c:v>936</c:v>
                </c:pt>
                <c:pt idx="219">
                  <c:v>937</c:v>
                </c:pt>
                <c:pt idx="220">
                  <c:v>938</c:v>
                </c:pt>
                <c:pt idx="221">
                  <c:v>939</c:v>
                </c:pt>
                <c:pt idx="222">
                  <c:v>940</c:v>
                </c:pt>
                <c:pt idx="223">
                  <c:v>941</c:v>
                </c:pt>
                <c:pt idx="224">
                  <c:v>942</c:v>
                </c:pt>
                <c:pt idx="225">
                  <c:v>943</c:v>
                </c:pt>
                <c:pt idx="226">
                  <c:v>944</c:v>
                </c:pt>
                <c:pt idx="227">
                  <c:v>945</c:v>
                </c:pt>
                <c:pt idx="228">
                  <c:v>946</c:v>
                </c:pt>
                <c:pt idx="229">
                  <c:v>947</c:v>
                </c:pt>
                <c:pt idx="230">
                  <c:v>948</c:v>
                </c:pt>
                <c:pt idx="231">
                  <c:v>949</c:v>
                </c:pt>
                <c:pt idx="232">
                  <c:v>950</c:v>
                </c:pt>
                <c:pt idx="233">
                  <c:v>951</c:v>
                </c:pt>
                <c:pt idx="234">
                  <c:v>952</c:v>
                </c:pt>
                <c:pt idx="235">
                  <c:v>953</c:v>
                </c:pt>
                <c:pt idx="236">
                  <c:v>954</c:v>
                </c:pt>
                <c:pt idx="237">
                  <c:v>955</c:v>
                </c:pt>
                <c:pt idx="238">
                  <c:v>956</c:v>
                </c:pt>
                <c:pt idx="239">
                  <c:v>957</c:v>
                </c:pt>
                <c:pt idx="240">
                  <c:v>958</c:v>
                </c:pt>
                <c:pt idx="241">
                  <c:v>959</c:v>
                </c:pt>
                <c:pt idx="242">
                  <c:v>960</c:v>
                </c:pt>
                <c:pt idx="243">
                  <c:v>961</c:v>
                </c:pt>
                <c:pt idx="244">
                  <c:v>962</c:v>
                </c:pt>
                <c:pt idx="245">
                  <c:v>963</c:v>
                </c:pt>
                <c:pt idx="246">
                  <c:v>964</c:v>
                </c:pt>
                <c:pt idx="247">
                  <c:v>965</c:v>
                </c:pt>
                <c:pt idx="248">
                  <c:v>966</c:v>
                </c:pt>
                <c:pt idx="249">
                  <c:v>967</c:v>
                </c:pt>
                <c:pt idx="250">
                  <c:v>968</c:v>
                </c:pt>
                <c:pt idx="251">
                  <c:v>969</c:v>
                </c:pt>
                <c:pt idx="252">
                  <c:v>970</c:v>
                </c:pt>
                <c:pt idx="253">
                  <c:v>971</c:v>
                </c:pt>
                <c:pt idx="254">
                  <c:v>972</c:v>
                </c:pt>
                <c:pt idx="255">
                  <c:v>973</c:v>
                </c:pt>
                <c:pt idx="256">
                  <c:v>974</c:v>
                </c:pt>
                <c:pt idx="257">
                  <c:v>975</c:v>
                </c:pt>
                <c:pt idx="258">
                  <c:v>976</c:v>
                </c:pt>
                <c:pt idx="259">
                  <c:v>977</c:v>
                </c:pt>
                <c:pt idx="260">
                  <c:v>978</c:v>
                </c:pt>
                <c:pt idx="261">
                  <c:v>979</c:v>
                </c:pt>
                <c:pt idx="262">
                  <c:v>980</c:v>
                </c:pt>
                <c:pt idx="263">
                  <c:v>981</c:v>
                </c:pt>
                <c:pt idx="264">
                  <c:v>982</c:v>
                </c:pt>
                <c:pt idx="265">
                  <c:v>983</c:v>
                </c:pt>
                <c:pt idx="266">
                  <c:v>984</c:v>
                </c:pt>
                <c:pt idx="267">
                  <c:v>985</c:v>
                </c:pt>
                <c:pt idx="268">
                  <c:v>986</c:v>
                </c:pt>
                <c:pt idx="269">
                  <c:v>987</c:v>
                </c:pt>
                <c:pt idx="270">
                  <c:v>988</c:v>
                </c:pt>
                <c:pt idx="271">
                  <c:v>989</c:v>
                </c:pt>
                <c:pt idx="272">
                  <c:v>990</c:v>
                </c:pt>
                <c:pt idx="273">
                  <c:v>991</c:v>
                </c:pt>
                <c:pt idx="274">
                  <c:v>992</c:v>
                </c:pt>
                <c:pt idx="275">
                  <c:v>993</c:v>
                </c:pt>
                <c:pt idx="276">
                  <c:v>994</c:v>
                </c:pt>
                <c:pt idx="277">
                  <c:v>995</c:v>
                </c:pt>
                <c:pt idx="278">
                  <c:v>996</c:v>
                </c:pt>
                <c:pt idx="279">
                  <c:v>997</c:v>
                </c:pt>
                <c:pt idx="280">
                  <c:v>998</c:v>
                </c:pt>
                <c:pt idx="281">
                  <c:v>999</c:v>
                </c:pt>
                <c:pt idx="282">
                  <c:v>1000</c:v>
                </c:pt>
                <c:pt idx="283">
                  <c:v>1001</c:v>
                </c:pt>
                <c:pt idx="284">
                  <c:v>1002</c:v>
                </c:pt>
                <c:pt idx="285">
                  <c:v>1003</c:v>
                </c:pt>
                <c:pt idx="286">
                  <c:v>1004</c:v>
                </c:pt>
                <c:pt idx="287">
                  <c:v>1005</c:v>
                </c:pt>
                <c:pt idx="288">
                  <c:v>1006</c:v>
                </c:pt>
                <c:pt idx="289">
                  <c:v>1007</c:v>
                </c:pt>
                <c:pt idx="290">
                  <c:v>1008</c:v>
                </c:pt>
                <c:pt idx="291">
                  <c:v>1009</c:v>
                </c:pt>
                <c:pt idx="292">
                  <c:v>1010</c:v>
                </c:pt>
                <c:pt idx="293">
                  <c:v>1011</c:v>
                </c:pt>
                <c:pt idx="294">
                  <c:v>1012</c:v>
                </c:pt>
                <c:pt idx="295">
                  <c:v>1013</c:v>
                </c:pt>
                <c:pt idx="296">
                  <c:v>1014</c:v>
                </c:pt>
                <c:pt idx="297">
                  <c:v>1015</c:v>
                </c:pt>
                <c:pt idx="298">
                  <c:v>1016</c:v>
                </c:pt>
                <c:pt idx="299">
                  <c:v>1017</c:v>
                </c:pt>
                <c:pt idx="300">
                  <c:v>1018</c:v>
                </c:pt>
                <c:pt idx="301">
                  <c:v>1019</c:v>
                </c:pt>
                <c:pt idx="302">
                  <c:v>1020</c:v>
                </c:pt>
                <c:pt idx="303">
                  <c:v>1021</c:v>
                </c:pt>
                <c:pt idx="304">
                  <c:v>1022</c:v>
                </c:pt>
                <c:pt idx="305">
                  <c:v>1023</c:v>
                </c:pt>
                <c:pt idx="306">
                  <c:v>1024</c:v>
                </c:pt>
                <c:pt idx="307">
                  <c:v>1025</c:v>
                </c:pt>
                <c:pt idx="308">
                  <c:v>1026</c:v>
                </c:pt>
                <c:pt idx="309">
                  <c:v>1027</c:v>
                </c:pt>
                <c:pt idx="310">
                  <c:v>1028</c:v>
                </c:pt>
                <c:pt idx="311">
                  <c:v>1029</c:v>
                </c:pt>
                <c:pt idx="312">
                  <c:v>1030</c:v>
                </c:pt>
                <c:pt idx="313">
                  <c:v>1031</c:v>
                </c:pt>
                <c:pt idx="314">
                  <c:v>1032</c:v>
                </c:pt>
                <c:pt idx="315">
                  <c:v>1033</c:v>
                </c:pt>
                <c:pt idx="316">
                  <c:v>1034</c:v>
                </c:pt>
                <c:pt idx="317">
                  <c:v>1035</c:v>
                </c:pt>
                <c:pt idx="318">
                  <c:v>1036</c:v>
                </c:pt>
                <c:pt idx="319">
                  <c:v>1037</c:v>
                </c:pt>
                <c:pt idx="320">
                  <c:v>1038</c:v>
                </c:pt>
                <c:pt idx="321">
                  <c:v>1039</c:v>
                </c:pt>
                <c:pt idx="322">
                  <c:v>1040</c:v>
                </c:pt>
                <c:pt idx="323">
                  <c:v>1041</c:v>
                </c:pt>
                <c:pt idx="324">
                  <c:v>1042</c:v>
                </c:pt>
                <c:pt idx="325">
                  <c:v>1043</c:v>
                </c:pt>
                <c:pt idx="326">
                  <c:v>1044</c:v>
                </c:pt>
                <c:pt idx="327">
                  <c:v>1045</c:v>
                </c:pt>
                <c:pt idx="328">
                  <c:v>1046</c:v>
                </c:pt>
                <c:pt idx="329">
                  <c:v>1047</c:v>
                </c:pt>
                <c:pt idx="330">
                  <c:v>1048</c:v>
                </c:pt>
                <c:pt idx="331">
                  <c:v>1049</c:v>
                </c:pt>
                <c:pt idx="332">
                  <c:v>1050</c:v>
                </c:pt>
                <c:pt idx="333">
                  <c:v>1051</c:v>
                </c:pt>
                <c:pt idx="334">
                  <c:v>1052</c:v>
                </c:pt>
                <c:pt idx="335">
                  <c:v>1053</c:v>
                </c:pt>
                <c:pt idx="336">
                  <c:v>1054</c:v>
                </c:pt>
                <c:pt idx="337">
                  <c:v>1055</c:v>
                </c:pt>
                <c:pt idx="338">
                  <c:v>1056</c:v>
                </c:pt>
                <c:pt idx="339">
                  <c:v>1057</c:v>
                </c:pt>
                <c:pt idx="340">
                  <c:v>1058</c:v>
                </c:pt>
                <c:pt idx="341">
                  <c:v>1059</c:v>
                </c:pt>
                <c:pt idx="342">
                  <c:v>1060</c:v>
                </c:pt>
                <c:pt idx="343">
                  <c:v>1061</c:v>
                </c:pt>
                <c:pt idx="344">
                  <c:v>1062</c:v>
                </c:pt>
                <c:pt idx="345">
                  <c:v>1063</c:v>
                </c:pt>
                <c:pt idx="346">
                  <c:v>1064</c:v>
                </c:pt>
                <c:pt idx="347">
                  <c:v>1065</c:v>
                </c:pt>
                <c:pt idx="348">
                  <c:v>1066</c:v>
                </c:pt>
                <c:pt idx="349">
                  <c:v>1067</c:v>
                </c:pt>
                <c:pt idx="350">
                  <c:v>1068</c:v>
                </c:pt>
                <c:pt idx="351">
                  <c:v>1069</c:v>
                </c:pt>
                <c:pt idx="352">
                  <c:v>1070</c:v>
                </c:pt>
                <c:pt idx="353">
                  <c:v>1071</c:v>
                </c:pt>
                <c:pt idx="354">
                  <c:v>1072</c:v>
                </c:pt>
                <c:pt idx="355">
                  <c:v>1073</c:v>
                </c:pt>
                <c:pt idx="356">
                  <c:v>1074</c:v>
                </c:pt>
                <c:pt idx="357">
                  <c:v>1075</c:v>
                </c:pt>
                <c:pt idx="358">
                  <c:v>1076</c:v>
                </c:pt>
                <c:pt idx="359">
                  <c:v>1077</c:v>
                </c:pt>
                <c:pt idx="360">
                  <c:v>1078</c:v>
                </c:pt>
                <c:pt idx="361">
                  <c:v>1079</c:v>
                </c:pt>
                <c:pt idx="362">
                  <c:v>1080</c:v>
                </c:pt>
                <c:pt idx="363">
                  <c:v>1081</c:v>
                </c:pt>
                <c:pt idx="364">
                  <c:v>1082</c:v>
                </c:pt>
                <c:pt idx="365">
                  <c:v>1083</c:v>
                </c:pt>
                <c:pt idx="366">
                  <c:v>1084</c:v>
                </c:pt>
                <c:pt idx="367">
                  <c:v>1085</c:v>
                </c:pt>
                <c:pt idx="368">
                  <c:v>1086</c:v>
                </c:pt>
                <c:pt idx="369">
                  <c:v>1087</c:v>
                </c:pt>
                <c:pt idx="370">
                  <c:v>1088</c:v>
                </c:pt>
                <c:pt idx="371">
                  <c:v>1089</c:v>
                </c:pt>
                <c:pt idx="372">
                  <c:v>1090</c:v>
                </c:pt>
                <c:pt idx="373">
                  <c:v>1091</c:v>
                </c:pt>
                <c:pt idx="374">
                  <c:v>1092</c:v>
                </c:pt>
                <c:pt idx="375">
                  <c:v>1093</c:v>
                </c:pt>
                <c:pt idx="376">
                  <c:v>1094</c:v>
                </c:pt>
                <c:pt idx="377">
                  <c:v>1095</c:v>
                </c:pt>
                <c:pt idx="378">
                  <c:v>1096</c:v>
                </c:pt>
                <c:pt idx="379">
                  <c:v>1097</c:v>
                </c:pt>
                <c:pt idx="380">
                  <c:v>1098</c:v>
                </c:pt>
                <c:pt idx="381">
                  <c:v>1099</c:v>
                </c:pt>
                <c:pt idx="382">
                  <c:v>1100</c:v>
                </c:pt>
                <c:pt idx="383">
                  <c:v>1101</c:v>
                </c:pt>
                <c:pt idx="384">
                  <c:v>1102</c:v>
                </c:pt>
                <c:pt idx="385">
                  <c:v>1103</c:v>
                </c:pt>
                <c:pt idx="386">
                  <c:v>1104</c:v>
                </c:pt>
                <c:pt idx="387">
                  <c:v>1105</c:v>
                </c:pt>
                <c:pt idx="388">
                  <c:v>1106</c:v>
                </c:pt>
                <c:pt idx="389">
                  <c:v>1107</c:v>
                </c:pt>
                <c:pt idx="390">
                  <c:v>1108</c:v>
                </c:pt>
                <c:pt idx="391">
                  <c:v>1109</c:v>
                </c:pt>
                <c:pt idx="392">
                  <c:v>1110</c:v>
                </c:pt>
                <c:pt idx="393">
                  <c:v>1111</c:v>
                </c:pt>
                <c:pt idx="394">
                  <c:v>1112</c:v>
                </c:pt>
                <c:pt idx="395">
                  <c:v>1113</c:v>
                </c:pt>
                <c:pt idx="396">
                  <c:v>1114</c:v>
                </c:pt>
                <c:pt idx="397">
                  <c:v>1115</c:v>
                </c:pt>
                <c:pt idx="398">
                  <c:v>1116</c:v>
                </c:pt>
                <c:pt idx="399">
                  <c:v>1117</c:v>
                </c:pt>
                <c:pt idx="400">
                  <c:v>1118</c:v>
                </c:pt>
                <c:pt idx="401">
                  <c:v>1119</c:v>
                </c:pt>
                <c:pt idx="402">
                  <c:v>1120</c:v>
                </c:pt>
                <c:pt idx="403">
                  <c:v>1121</c:v>
                </c:pt>
                <c:pt idx="404">
                  <c:v>1122</c:v>
                </c:pt>
                <c:pt idx="405">
                  <c:v>1123</c:v>
                </c:pt>
                <c:pt idx="406">
                  <c:v>1124</c:v>
                </c:pt>
                <c:pt idx="407">
                  <c:v>1125</c:v>
                </c:pt>
                <c:pt idx="408">
                  <c:v>1126</c:v>
                </c:pt>
                <c:pt idx="409">
                  <c:v>1127</c:v>
                </c:pt>
                <c:pt idx="410">
                  <c:v>1128</c:v>
                </c:pt>
                <c:pt idx="411">
                  <c:v>1129</c:v>
                </c:pt>
                <c:pt idx="412">
                  <c:v>1130</c:v>
                </c:pt>
                <c:pt idx="413">
                  <c:v>1131</c:v>
                </c:pt>
                <c:pt idx="414">
                  <c:v>1132</c:v>
                </c:pt>
                <c:pt idx="415">
                  <c:v>1133</c:v>
                </c:pt>
                <c:pt idx="416">
                  <c:v>1134</c:v>
                </c:pt>
                <c:pt idx="417">
                  <c:v>1135</c:v>
                </c:pt>
                <c:pt idx="418">
                  <c:v>1136</c:v>
                </c:pt>
                <c:pt idx="419">
                  <c:v>1137</c:v>
                </c:pt>
                <c:pt idx="420">
                  <c:v>1138</c:v>
                </c:pt>
                <c:pt idx="421">
                  <c:v>1139</c:v>
                </c:pt>
                <c:pt idx="422">
                  <c:v>1140</c:v>
                </c:pt>
                <c:pt idx="423">
                  <c:v>1141</c:v>
                </c:pt>
                <c:pt idx="424">
                  <c:v>1142</c:v>
                </c:pt>
                <c:pt idx="425">
                  <c:v>1143</c:v>
                </c:pt>
                <c:pt idx="426">
                  <c:v>1144</c:v>
                </c:pt>
                <c:pt idx="427">
                  <c:v>1145</c:v>
                </c:pt>
                <c:pt idx="428">
                  <c:v>1146</c:v>
                </c:pt>
                <c:pt idx="429">
                  <c:v>1147</c:v>
                </c:pt>
                <c:pt idx="430">
                  <c:v>1148</c:v>
                </c:pt>
                <c:pt idx="431">
                  <c:v>1149</c:v>
                </c:pt>
                <c:pt idx="432">
                  <c:v>1150</c:v>
                </c:pt>
                <c:pt idx="433">
                  <c:v>1151</c:v>
                </c:pt>
                <c:pt idx="434">
                  <c:v>1152</c:v>
                </c:pt>
                <c:pt idx="435">
                  <c:v>1153</c:v>
                </c:pt>
                <c:pt idx="436">
                  <c:v>1154</c:v>
                </c:pt>
                <c:pt idx="437">
                  <c:v>1155</c:v>
                </c:pt>
                <c:pt idx="438">
                  <c:v>1156</c:v>
                </c:pt>
                <c:pt idx="439">
                  <c:v>1157</c:v>
                </c:pt>
                <c:pt idx="440">
                  <c:v>1158</c:v>
                </c:pt>
                <c:pt idx="441">
                  <c:v>1159</c:v>
                </c:pt>
                <c:pt idx="442">
                  <c:v>1160</c:v>
                </c:pt>
                <c:pt idx="443">
                  <c:v>1161</c:v>
                </c:pt>
                <c:pt idx="444">
                  <c:v>1162</c:v>
                </c:pt>
                <c:pt idx="445">
                  <c:v>1163</c:v>
                </c:pt>
                <c:pt idx="446">
                  <c:v>1164</c:v>
                </c:pt>
                <c:pt idx="447">
                  <c:v>1165</c:v>
                </c:pt>
                <c:pt idx="448">
                  <c:v>1166</c:v>
                </c:pt>
                <c:pt idx="449">
                  <c:v>1167</c:v>
                </c:pt>
                <c:pt idx="450">
                  <c:v>1168</c:v>
                </c:pt>
                <c:pt idx="451">
                  <c:v>1169</c:v>
                </c:pt>
                <c:pt idx="452">
                  <c:v>1170</c:v>
                </c:pt>
                <c:pt idx="453">
                  <c:v>1171</c:v>
                </c:pt>
                <c:pt idx="454">
                  <c:v>1172</c:v>
                </c:pt>
                <c:pt idx="455">
                  <c:v>1173</c:v>
                </c:pt>
                <c:pt idx="456">
                  <c:v>1174</c:v>
                </c:pt>
                <c:pt idx="457">
                  <c:v>1175</c:v>
                </c:pt>
                <c:pt idx="458">
                  <c:v>1176</c:v>
                </c:pt>
                <c:pt idx="459">
                  <c:v>1177</c:v>
                </c:pt>
                <c:pt idx="460">
                  <c:v>1178</c:v>
                </c:pt>
                <c:pt idx="461">
                  <c:v>1179</c:v>
                </c:pt>
                <c:pt idx="462">
                  <c:v>1180</c:v>
                </c:pt>
                <c:pt idx="463">
                  <c:v>1181</c:v>
                </c:pt>
                <c:pt idx="464">
                  <c:v>1182</c:v>
                </c:pt>
                <c:pt idx="465">
                  <c:v>1183</c:v>
                </c:pt>
                <c:pt idx="466">
                  <c:v>1184</c:v>
                </c:pt>
                <c:pt idx="467">
                  <c:v>1185</c:v>
                </c:pt>
                <c:pt idx="468">
                  <c:v>1186</c:v>
                </c:pt>
                <c:pt idx="469">
                  <c:v>1187</c:v>
                </c:pt>
                <c:pt idx="470">
                  <c:v>1188</c:v>
                </c:pt>
                <c:pt idx="471">
                  <c:v>1189</c:v>
                </c:pt>
                <c:pt idx="472">
                  <c:v>1190</c:v>
                </c:pt>
                <c:pt idx="473">
                  <c:v>1191</c:v>
                </c:pt>
                <c:pt idx="474">
                  <c:v>1192</c:v>
                </c:pt>
                <c:pt idx="475">
                  <c:v>1193</c:v>
                </c:pt>
                <c:pt idx="476">
                  <c:v>1194</c:v>
                </c:pt>
                <c:pt idx="477">
                  <c:v>1195</c:v>
                </c:pt>
                <c:pt idx="478">
                  <c:v>1196</c:v>
                </c:pt>
                <c:pt idx="479">
                  <c:v>1197</c:v>
                </c:pt>
                <c:pt idx="480">
                  <c:v>1198</c:v>
                </c:pt>
                <c:pt idx="481">
                  <c:v>1199</c:v>
                </c:pt>
                <c:pt idx="482">
                  <c:v>1200</c:v>
                </c:pt>
                <c:pt idx="483">
                  <c:v>1201</c:v>
                </c:pt>
                <c:pt idx="484">
                  <c:v>1202</c:v>
                </c:pt>
                <c:pt idx="485">
                  <c:v>1203</c:v>
                </c:pt>
                <c:pt idx="486">
                  <c:v>1204</c:v>
                </c:pt>
                <c:pt idx="487">
                  <c:v>1205</c:v>
                </c:pt>
                <c:pt idx="488">
                  <c:v>1206</c:v>
                </c:pt>
                <c:pt idx="489">
                  <c:v>1207</c:v>
                </c:pt>
                <c:pt idx="490">
                  <c:v>1208</c:v>
                </c:pt>
                <c:pt idx="491">
                  <c:v>1209</c:v>
                </c:pt>
                <c:pt idx="492">
                  <c:v>1210</c:v>
                </c:pt>
                <c:pt idx="493">
                  <c:v>1211</c:v>
                </c:pt>
                <c:pt idx="494">
                  <c:v>1212</c:v>
                </c:pt>
                <c:pt idx="495">
                  <c:v>1213</c:v>
                </c:pt>
                <c:pt idx="496">
                  <c:v>1214</c:v>
                </c:pt>
                <c:pt idx="497">
                  <c:v>1215</c:v>
                </c:pt>
                <c:pt idx="498">
                  <c:v>1216</c:v>
                </c:pt>
                <c:pt idx="499">
                  <c:v>1217</c:v>
                </c:pt>
                <c:pt idx="500">
                  <c:v>1218</c:v>
                </c:pt>
                <c:pt idx="501">
                  <c:v>1219</c:v>
                </c:pt>
                <c:pt idx="502">
                  <c:v>1220</c:v>
                </c:pt>
                <c:pt idx="503">
                  <c:v>1221</c:v>
                </c:pt>
                <c:pt idx="504">
                  <c:v>1222</c:v>
                </c:pt>
                <c:pt idx="505">
                  <c:v>1223</c:v>
                </c:pt>
                <c:pt idx="506">
                  <c:v>1224</c:v>
                </c:pt>
                <c:pt idx="507">
                  <c:v>1225</c:v>
                </c:pt>
                <c:pt idx="508">
                  <c:v>1226</c:v>
                </c:pt>
                <c:pt idx="509">
                  <c:v>1227</c:v>
                </c:pt>
                <c:pt idx="510">
                  <c:v>1228</c:v>
                </c:pt>
                <c:pt idx="511">
                  <c:v>1229</c:v>
                </c:pt>
                <c:pt idx="512">
                  <c:v>1230</c:v>
                </c:pt>
                <c:pt idx="513">
                  <c:v>1231</c:v>
                </c:pt>
                <c:pt idx="514">
                  <c:v>1232</c:v>
                </c:pt>
                <c:pt idx="515">
                  <c:v>1233</c:v>
                </c:pt>
                <c:pt idx="516">
                  <c:v>1234</c:v>
                </c:pt>
                <c:pt idx="517">
                  <c:v>1235</c:v>
                </c:pt>
                <c:pt idx="518">
                  <c:v>1236</c:v>
                </c:pt>
                <c:pt idx="519">
                  <c:v>1237</c:v>
                </c:pt>
                <c:pt idx="520">
                  <c:v>1238</c:v>
                </c:pt>
                <c:pt idx="521">
                  <c:v>1239</c:v>
                </c:pt>
                <c:pt idx="522">
                  <c:v>1240</c:v>
                </c:pt>
                <c:pt idx="523">
                  <c:v>1241</c:v>
                </c:pt>
                <c:pt idx="524">
                  <c:v>1242</c:v>
                </c:pt>
                <c:pt idx="525">
                  <c:v>1243</c:v>
                </c:pt>
                <c:pt idx="526">
                  <c:v>1244</c:v>
                </c:pt>
                <c:pt idx="527">
                  <c:v>1245</c:v>
                </c:pt>
                <c:pt idx="528">
                  <c:v>1246</c:v>
                </c:pt>
                <c:pt idx="529">
                  <c:v>1247</c:v>
                </c:pt>
                <c:pt idx="530">
                  <c:v>1248</c:v>
                </c:pt>
                <c:pt idx="531">
                  <c:v>1249</c:v>
                </c:pt>
                <c:pt idx="532">
                  <c:v>1250</c:v>
                </c:pt>
                <c:pt idx="533">
                  <c:v>1251</c:v>
                </c:pt>
                <c:pt idx="534">
                  <c:v>1252</c:v>
                </c:pt>
                <c:pt idx="535">
                  <c:v>1253</c:v>
                </c:pt>
                <c:pt idx="536">
                  <c:v>1254</c:v>
                </c:pt>
                <c:pt idx="537">
                  <c:v>1255</c:v>
                </c:pt>
                <c:pt idx="538">
                  <c:v>1256</c:v>
                </c:pt>
                <c:pt idx="539">
                  <c:v>1257</c:v>
                </c:pt>
                <c:pt idx="540">
                  <c:v>1258</c:v>
                </c:pt>
                <c:pt idx="541">
                  <c:v>1259</c:v>
                </c:pt>
                <c:pt idx="542">
                  <c:v>1260</c:v>
                </c:pt>
                <c:pt idx="543">
                  <c:v>1261</c:v>
                </c:pt>
                <c:pt idx="544">
                  <c:v>1262</c:v>
                </c:pt>
                <c:pt idx="545">
                  <c:v>1263</c:v>
                </c:pt>
                <c:pt idx="546">
                  <c:v>1264</c:v>
                </c:pt>
                <c:pt idx="547">
                  <c:v>1265</c:v>
                </c:pt>
                <c:pt idx="548">
                  <c:v>1266</c:v>
                </c:pt>
                <c:pt idx="549">
                  <c:v>1267</c:v>
                </c:pt>
                <c:pt idx="550">
                  <c:v>1268</c:v>
                </c:pt>
                <c:pt idx="551">
                  <c:v>1269</c:v>
                </c:pt>
                <c:pt idx="552">
                  <c:v>1270</c:v>
                </c:pt>
                <c:pt idx="553">
                  <c:v>1271</c:v>
                </c:pt>
                <c:pt idx="554">
                  <c:v>1272</c:v>
                </c:pt>
                <c:pt idx="555">
                  <c:v>1273</c:v>
                </c:pt>
                <c:pt idx="556">
                  <c:v>1274</c:v>
                </c:pt>
                <c:pt idx="557">
                  <c:v>1275</c:v>
                </c:pt>
                <c:pt idx="558">
                  <c:v>1276</c:v>
                </c:pt>
                <c:pt idx="559">
                  <c:v>1277</c:v>
                </c:pt>
                <c:pt idx="560">
                  <c:v>1278</c:v>
                </c:pt>
                <c:pt idx="561">
                  <c:v>1279</c:v>
                </c:pt>
                <c:pt idx="562">
                  <c:v>1280</c:v>
                </c:pt>
                <c:pt idx="563">
                  <c:v>1281</c:v>
                </c:pt>
                <c:pt idx="564">
                  <c:v>1282</c:v>
                </c:pt>
                <c:pt idx="565">
                  <c:v>1283</c:v>
                </c:pt>
                <c:pt idx="566">
                  <c:v>1284</c:v>
                </c:pt>
                <c:pt idx="567">
                  <c:v>1285</c:v>
                </c:pt>
                <c:pt idx="568">
                  <c:v>1286</c:v>
                </c:pt>
                <c:pt idx="569">
                  <c:v>1287</c:v>
                </c:pt>
                <c:pt idx="570">
                  <c:v>1288</c:v>
                </c:pt>
                <c:pt idx="571">
                  <c:v>1289</c:v>
                </c:pt>
                <c:pt idx="572">
                  <c:v>1290</c:v>
                </c:pt>
                <c:pt idx="573">
                  <c:v>1291</c:v>
                </c:pt>
                <c:pt idx="574">
                  <c:v>1292</c:v>
                </c:pt>
                <c:pt idx="575">
                  <c:v>1293</c:v>
                </c:pt>
                <c:pt idx="576">
                  <c:v>1294</c:v>
                </c:pt>
                <c:pt idx="577">
                  <c:v>1295</c:v>
                </c:pt>
                <c:pt idx="578">
                  <c:v>1296</c:v>
                </c:pt>
                <c:pt idx="579">
                  <c:v>1297</c:v>
                </c:pt>
                <c:pt idx="580">
                  <c:v>1298</c:v>
                </c:pt>
                <c:pt idx="581">
                  <c:v>1299</c:v>
                </c:pt>
                <c:pt idx="582">
                  <c:v>1300</c:v>
                </c:pt>
                <c:pt idx="583">
                  <c:v>1301</c:v>
                </c:pt>
                <c:pt idx="584">
                  <c:v>1302</c:v>
                </c:pt>
                <c:pt idx="585">
                  <c:v>1304</c:v>
                </c:pt>
                <c:pt idx="586">
                  <c:v>1305</c:v>
                </c:pt>
                <c:pt idx="587">
                  <c:v>1306</c:v>
                </c:pt>
                <c:pt idx="588">
                  <c:v>1307</c:v>
                </c:pt>
                <c:pt idx="589">
                  <c:v>1308</c:v>
                </c:pt>
                <c:pt idx="590">
                  <c:v>1309</c:v>
                </c:pt>
                <c:pt idx="591">
                  <c:v>1310</c:v>
                </c:pt>
                <c:pt idx="592">
                  <c:v>1311</c:v>
                </c:pt>
                <c:pt idx="593">
                  <c:v>1312</c:v>
                </c:pt>
                <c:pt idx="594">
                  <c:v>1313</c:v>
                </c:pt>
                <c:pt idx="595">
                  <c:v>1314</c:v>
                </c:pt>
                <c:pt idx="596">
                  <c:v>1315</c:v>
                </c:pt>
                <c:pt idx="597">
                  <c:v>1316</c:v>
                </c:pt>
                <c:pt idx="598">
                  <c:v>1317</c:v>
                </c:pt>
                <c:pt idx="599">
                  <c:v>1318</c:v>
                </c:pt>
                <c:pt idx="600">
                  <c:v>1319</c:v>
                </c:pt>
                <c:pt idx="601">
                  <c:v>1320</c:v>
                </c:pt>
                <c:pt idx="602">
                  <c:v>1321</c:v>
                </c:pt>
                <c:pt idx="603">
                  <c:v>1322</c:v>
                </c:pt>
                <c:pt idx="604">
                  <c:v>1323</c:v>
                </c:pt>
                <c:pt idx="605">
                  <c:v>1324</c:v>
                </c:pt>
                <c:pt idx="606">
                  <c:v>1326</c:v>
                </c:pt>
                <c:pt idx="607">
                  <c:v>1327</c:v>
                </c:pt>
                <c:pt idx="608">
                  <c:v>1328</c:v>
                </c:pt>
                <c:pt idx="609">
                  <c:v>1329</c:v>
                </c:pt>
                <c:pt idx="610">
                  <c:v>1330</c:v>
                </c:pt>
                <c:pt idx="611">
                  <c:v>1331</c:v>
                </c:pt>
                <c:pt idx="612">
                  <c:v>1333</c:v>
                </c:pt>
                <c:pt idx="613">
                  <c:v>1334</c:v>
                </c:pt>
                <c:pt idx="614">
                  <c:v>1335</c:v>
                </c:pt>
                <c:pt idx="615">
                  <c:v>1336</c:v>
                </c:pt>
                <c:pt idx="616">
                  <c:v>1337</c:v>
                </c:pt>
                <c:pt idx="617">
                  <c:v>1338</c:v>
                </c:pt>
                <c:pt idx="618">
                  <c:v>1339</c:v>
                </c:pt>
                <c:pt idx="619">
                  <c:v>1340</c:v>
                </c:pt>
                <c:pt idx="620">
                  <c:v>1341</c:v>
                </c:pt>
                <c:pt idx="621">
                  <c:v>1342</c:v>
                </c:pt>
                <c:pt idx="622">
                  <c:v>1343</c:v>
                </c:pt>
                <c:pt idx="623">
                  <c:v>1344</c:v>
                </c:pt>
                <c:pt idx="624">
                  <c:v>1345</c:v>
                </c:pt>
                <c:pt idx="625">
                  <c:v>1346</c:v>
                </c:pt>
                <c:pt idx="626">
                  <c:v>1347</c:v>
                </c:pt>
                <c:pt idx="627">
                  <c:v>1348</c:v>
                </c:pt>
                <c:pt idx="628">
                  <c:v>1349</c:v>
                </c:pt>
                <c:pt idx="629">
                  <c:v>1350</c:v>
                </c:pt>
                <c:pt idx="630">
                  <c:v>1351</c:v>
                </c:pt>
                <c:pt idx="631">
                  <c:v>1354</c:v>
                </c:pt>
                <c:pt idx="632">
                  <c:v>1356</c:v>
                </c:pt>
                <c:pt idx="633">
                  <c:v>1358</c:v>
                </c:pt>
                <c:pt idx="634">
                  <c:v>1359</c:v>
                </c:pt>
                <c:pt idx="635">
                  <c:v>1360</c:v>
                </c:pt>
                <c:pt idx="636">
                  <c:v>1361</c:v>
                </c:pt>
                <c:pt idx="637">
                  <c:v>1362</c:v>
                </c:pt>
                <c:pt idx="638">
                  <c:v>1363</c:v>
                </c:pt>
                <c:pt idx="639">
                  <c:v>1364</c:v>
                </c:pt>
                <c:pt idx="640">
                  <c:v>1365</c:v>
                </c:pt>
                <c:pt idx="641">
                  <c:v>1368</c:v>
                </c:pt>
                <c:pt idx="642">
                  <c:v>1369</c:v>
                </c:pt>
                <c:pt idx="643">
                  <c:v>1371</c:v>
                </c:pt>
                <c:pt idx="644">
                  <c:v>1372</c:v>
                </c:pt>
                <c:pt idx="645">
                  <c:v>1376</c:v>
                </c:pt>
                <c:pt idx="646">
                  <c:v>1378</c:v>
                </c:pt>
                <c:pt idx="647">
                  <c:v>1379</c:v>
                </c:pt>
                <c:pt idx="648">
                  <c:v>1380</c:v>
                </c:pt>
                <c:pt idx="649">
                  <c:v>1381</c:v>
                </c:pt>
                <c:pt idx="650">
                  <c:v>1382</c:v>
                </c:pt>
                <c:pt idx="651">
                  <c:v>1383</c:v>
                </c:pt>
                <c:pt idx="652">
                  <c:v>1384</c:v>
                </c:pt>
                <c:pt idx="653">
                  <c:v>1386</c:v>
                </c:pt>
                <c:pt idx="654">
                  <c:v>1387</c:v>
                </c:pt>
                <c:pt idx="655">
                  <c:v>1391</c:v>
                </c:pt>
                <c:pt idx="656">
                  <c:v>1392</c:v>
                </c:pt>
                <c:pt idx="657">
                  <c:v>1396</c:v>
                </c:pt>
                <c:pt idx="658">
                  <c:v>1397</c:v>
                </c:pt>
                <c:pt idx="659">
                  <c:v>1398</c:v>
                </c:pt>
                <c:pt idx="660">
                  <c:v>1399</c:v>
                </c:pt>
                <c:pt idx="661">
                  <c:v>1400</c:v>
                </c:pt>
                <c:pt idx="662">
                  <c:v>1401</c:v>
                </c:pt>
                <c:pt idx="663">
                  <c:v>1403</c:v>
                </c:pt>
                <c:pt idx="664">
                  <c:v>1405</c:v>
                </c:pt>
                <c:pt idx="665">
                  <c:v>1407</c:v>
                </c:pt>
                <c:pt idx="666">
                  <c:v>1410</c:v>
                </c:pt>
                <c:pt idx="667">
                  <c:v>1411</c:v>
                </c:pt>
                <c:pt idx="668">
                  <c:v>1414</c:v>
                </c:pt>
                <c:pt idx="669">
                  <c:v>1416</c:v>
                </c:pt>
                <c:pt idx="670">
                  <c:v>1419</c:v>
                </c:pt>
                <c:pt idx="671">
                  <c:v>1420</c:v>
                </c:pt>
                <c:pt idx="672">
                  <c:v>1421</c:v>
                </c:pt>
                <c:pt idx="673">
                  <c:v>1422</c:v>
                </c:pt>
                <c:pt idx="674">
                  <c:v>1424</c:v>
                </c:pt>
                <c:pt idx="675">
                  <c:v>1427</c:v>
                </c:pt>
                <c:pt idx="676">
                  <c:v>1431</c:v>
                </c:pt>
                <c:pt idx="677">
                  <c:v>1434</c:v>
                </c:pt>
                <c:pt idx="678">
                  <c:v>1436</c:v>
                </c:pt>
                <c:pt idx="679">
                  <c:v>1438</c:v>
                </c:pt>
                <c:pt idx="680">
                  <c:v>1444</c:v>
                </c:pt>
                <c:pt idx="681">
                  <c:v>1448</c:v>
                </c:pt>
                <c:pt idx="682">
                  <c:v>1465</c:v>
                </c:pt>
              </c:numCache>
            </c:numRef>
          </c:xVal>
          <c:yVal>
            <c:numRef>
              <c:f>'Load Duration Calcs'!$G$308:$G$990</c:f>
              <c:numCache>
                <c:formatCode>_("$"* #,##0.00_);_("$"* \(#,##0.00\);_("$"* "-"??_);_(@_)</c:formatCode>
                <c:ptCount val="683"/>
                <c:pt idx="0">
                  <c:v>0.7703534971509044</c:v>
                </c:pt>
                <c:pt idx="1">
                  <c:v>0.76122676397837996</c:v>
                </c:pt>
                <c:pt idx="2">
                  <c:v>0.92479219984418737</c:v>
                </c:pt>
                <c:pt idx="3">
                  <c:v>0.86820957477876648</c:v>
                </c:pt>
                <c:pt idx="4">
                  <c:v>0.89931789086893665</c:v>
                </c:pt>
                <c:pt idx="5">
                  <c:v>0.89807402103370992</c:v>
                </c:pt>
                <c:pt idx="6">
                  <c:v>0.88042809485221019</c:v>
                </c:pt>
                <c:pt idx="7">
                  <c:v>0.93630551070655565</c:v>
                </c:pt>
                <c:pt idx="8">
                  <c:v>0.94731867361159683</c:v>
                </c:pt>
                <c:pt idx="9">
                  <c:v>0.95862916341482751</c:v>
                </c:pt>
                <c:pt idx="10">
                  <c:v>0.94471614978299356</c:v>
                </c:pt>
                <c:pt idx="11">
                  <c:v>0.83372021461680568</c:v>
                </c:pt>
                <c:pt idx="12">
                  <c:v>1.0014226484374646</c:v>
                </c:pt>
                <c:pt idx="13">
                  <c:v>1.0000527132138839</c:v>
                </c:pt>
                <c:pt idx="14">
                  <c:v>1.1245052952797527</c:v>
                </c:pt>
                <c:pt idx="15">
                  <c:v>1.0486569122701521</c:v>
                </c:pt>
                <c:pt idx="16">
                  <c:v>1.1393843081241082</c:v>
                </c:pt>
                <c:pt idx="17">
                  <c:v>1.0381698224377778</c:v>
                </c:pt>
                <c:pt idx="18">
                  <c:v>1.2569559237974575</c:v>
                </c:pt>
                <c:pt idx="19">
                  <c:v>1.2020618433685226</c:v>
                </c:pt>
                <c:pt idx="20">
                  <c:v>1.2004330332826574</c:v>
                </c:pt>
                <c:pt idx="21">
                  <c:v>1.0478475444332875</c:v>
                </c:pt>
                <c:pt idx="22">
                  <c:v>1.0387371847215028</c:v>
                </c:pt>
                <c:pt idx="23">
                  <c:v>1.076928333594863</c:v>
                </c:pt>
                <c:pt idx="24">
                  <c:v>1.0209237691939816</c:v>
                </c:pt>
                <c:pt idx="25">
                  <c:v>1.1724821699235861</c:v>
                </c:pt>
                <c:pt idx="26">
                  <c:v>1.243440268702861</c:v>
                </c:pt>
                <c:pt idx="27">
                  <c:v>1.2201752001210626</c:v>
                </c:pt>
                <c:pt idx="28">
                  <c:v>1.5745174303459188</c:v>
                </c:pt>
                <c:pt idx="29">
                  <c:v>1.3328043637456102</c:v>
                </c:pt>
                <c:pt idx="30">
                  <c:v>1.1843844633189855</c:v>
                </c:pt>
                <c:pt idx="31">
                  <c:v>1.1728636531665406</c:v>
                </c:pt>
                <c:pt idx="32">
                  <c:v>1.3026605641169711</c:v>
                </c:pt>
                <c:pt idx="33">
                  <c:v>1.3009259961219561</c:v>
                </c:pt>
                <c:pt idx="34">
                  <c:v>1.1681846758267804</c:v>
                </c:pt>
                <c:pt idx="35">
                  <c:v>1.1666333017552974</c:v>
                </c:pt>
                <c:pt idx="36">
                  <c:v>1.1850020434649045</c:v>
                </c:pt>
                <c:pt idx="37">
                  <c:v>1.1257040894889025</c:v>
                </c:pt>
                <c:pt idx="38">
                  <c:v>1.3425092498891975</c:v>
                </c:pt>
                <c:pt idx="39">
                  <c:v>1.1803058662781214</c:v>
                </c:pt>
                <c:pt idx="40">
                  <c:v>1.1589378314270962</c:v>
                </c:pt>
                <c:pt idx="41">
                  <c:v>1.4347072665566938</c:v>
                </c:pt>
                <c:pt idx="42">
                  <c:v>1.2855202935364847</c:v>
                </c:pt>
                <c:pt idx="43">
                  <c:v>1.5973246687404414</c:v>
                </c:pt>
                <c:pt idx="44">
                  <c:v>1.2821462245243951</c:v>
                </c:pt>
                <c:pt idx="45">
                  <c:v>1.4732241191446742</c:v>
                </c:pt>
                <c:pt idx="46">
                  <c:v>1.520339009167931</c:v>
                </c:pt>
                <c:pt idx="47">
                  <c:v>1.3944045654313317</c:v>
                </c:pt>
                <c:pt idx="48">
                  <c:v>1.5334073146710907</c:v>
                </c:pt>
                <c:pt idx="49">
                  <c:v>1.4977507668004646</c:v>
                </c:pt>
                <c:pt idx="50">
                  <c:v>1.2721294571454795</c:v>
                </c:pt>
                <c:pt idx="51">
                  <c:v>1.6782820445084514</c:v>
                </c:pt>
                <c:pt idx="52">
                  <c:v>1.5427761255960291</c:v>
                </c:pt>
                <c:pt idx="53">
                  <c:v>1.5766070984584644</c:v>
                </c:pt>
                <c:pt idx="54">
                  <c:v>1.4718758485918413</c:v>
                </c:pt>
                <c:pt idx="55">
                  <c:v>1.3660343443539147</c:v>
                </c:pt>
                <c:pt idx="56">
                  <c:v>1.5524445375625491</c:v>
                </c:pt>
                <c:pt idx="57">
                  <c:v>1.4822901137240261</c:v>
                </c:pt>
                <c:pt idx="58">
                  <c:v>1.4968286121189422</c:v>
                </c:pt>
                <c:pt idx="59">
                  <c:v>1.5116988456088229</c:v>
                </c:pt>
                <c:pt idx="60">
                  <c:v>1.3711047462144172</c:v>
                </c:pt>
                <c:pt idx="61">
                  <c:v>1.4746788679539411</c:v>
                </c:pt>
                <c:pt idx="62">
                  <c:v>1.5767497778338904</c:v>
                </c:pt>
                <c:pt idx="63">
                  <c:v>1.5934776884090442</c:v>
                </c:pt>
                <c:pt idx="64">
                  <c:v>2.0254690821976853</c:v>
                </c:pt>
                <c:pt idx="65">
                  <c:v>1.6688778778795024</c:v>
                </c:pt>
                <c:pt idx="66">
                  <c:v>1.7094863662739883</c:v>
                </c:pt>
                <c:pt idx="67">
                  <c:v>1.4962929975007075</c:v>
                </c:pt>
                <c:pt idx="68">
                  <c:v>1.2788523961438996</c:v>
                </c:pt>
                <c:pt idx="69">
                  <c:v>1.5268005998391525</c:v>
                </c:pt>
                <c:pt idx="70">
                  <c:v>1.560742165876186</c:v>
                </c:pt>
                <c:pt idx="71">
                  <c:v>1.577320753672099</c:v>
                </c:pt>
                <c:pt idx="72">
                  <c:v>1.8903889741480457</c:v>
                </c:pt>
                <c:pt idx="73">
                  <c:v>1.8355546823708901</c:v>
                </c:pt>
                <c:pt idx="74">
                  <c:v>2.1289204600518681</c:v>
                </c:pt>
                <c:pt idx="75">
                  <c:v>1.6274891453051692</c:v>
                </c:pt>
                <c:pt idx="76">
                  <c:v>1.8808656040009362</c:v>
                </c:pt>
                <c:pt idx="77">
                  <c:v>2.0229997149566894</c:v>
                </c:pt>
                <c:pt idx="78">
                  <c:v>1.6416223346480361</c:v>
                </c:pt>
                <c:pt idx="79">
                  <c:v>2.2614656312548553</c:v>
                </c:pt>
                <c:pt idx="80">
                  <c:v>1.8450794286841563</c:v>
                </c:pt>
                <c:pt idx="81">
                  <c:v>1.7444891159013256</c:v>
                </c:pt>
                <c:pt idx="82">
                  <c:v>1.8667591119709293</c:v>
                </c:pt>
                <c:pt idx="83">
                  <c:v>1.6732051325328425</c:v>
                </c:pt>
                <c:pt idx="84">
                  <c:v>1.6293408707978014</c:v>
                </c:pt>
                <c:pt idx="85">
                  <c:v>1.7129597933798737</c:v>
                </c:pt>
                <c:pt idx="86">
                  <c:v>1.6458610471438211</c:v>
                </c:pt>
                <c:pt idx="87">
                  <c:v>1.9675985369917568</c:v>
                </c:pt>
                <c:pt idx="88">
                  <c:v>1.7065840125112142</c:v>
                </c:pt>
                <c:pt idx="89">
                  <c:v>1.439329619584014</c:v>
                </c:pt>
                <c:pt idx="90">
                  <c:v>1.7250579252539098</c:v>
                </c:pt>
                <c:pt idx="91">
                  <c:v>1.7947141579176442</c:v>
                </c:pt>
                <c:pt idx="92">
                  <c:v>1.9262670033236049</c:v>
                </c:pt>
                <c:pt idx="93">
                  <c:v>1.4988459592003402</c:v>
                </c:pt>
                <c:pt idx="94">
                  <c:v>1.6939737858177815</c:v>
                </c:pt>
                <c:pt idx="95">
                  <c:v>1.8909360804280975</c:v>
                </c:pt>
                <c:pt idx="96">
                  <c:v>2.0713820692396556</c:v>
                </c:pt>
                <c:pt idx="97">
                  <c:v>1.7333528481244724</c:v>
                </c:pt>
                <c:pt idx="98">
                  <c:v>1.8839841095439021</c:v>
                </c:pt>
                <c:pt idx="99">
                  <c:v>1.9992830146570328</c:v>
                </c:pt>
                <c:pt idx="100">
                  <c:v>1.9363286335924081</c:v>
                </c:pt>
                <c:pt idx="101">
                  <c:v>1.9944007606529863</c:v>
                </c:pt>
                <c:pt idx="102">
                  <c:v>1.9316058808275487</c:v>
                </c:pt>
                <c:pt idx="103">
                  <c:v>1.9589339505363446</c:v>
                </c:pt>
                <c:pt idx="104">
                  <c:v>1.7663306006756376</c:v>
                </c:pt>
                <c:pt idx="105">
                  <c:v>1.8145896592672615</c:v>
                </c:pt>
                <c:pt idx="106">
                  <c:v>1.6265015912121443</c:v>
                </c:pt>
                <c:pt idx="107">
                  <c:v>2.3038790142234036</c:v>
                </c:pt>
                <c:pt idx="108">
                  <c:v>1.7336978054062644</c:v>
                </c:pt>
                <c:pt idx="109">
                  <c:v>2.3850359396402552</c:v>
                </c:pt>
                <c:pt idx="110">
                  <c:v>2.2149866571401589</c:v>
                </c:pt>
                <c:pt idx="111">
                  <c:v>2.0672449577881098</c:v>
                </c:pt>
                <c:pt idx="112">
                  <c:v>1.9083335208175782</c:v>
                </c:pt>
                <c:pt idx="113">
                  <c:v>1.9656007496688277</c:v>
                </c:pt>
                <c:pt idx="114">
                  <c:v>1.8753320585241826</c:v>
                </c:pt>
                <c:pt idx="115">
                  <c:v>1.7191289162852035</c:v>
                </c:pt>
                <c:pt idx="116">
                  <c:v>2.2383202781429201</c:v>
                </c:pt>
                <c:pt idx="117">
                  <c:v>2.0192874303725503</c:v>
                </c:pt>
                <c:pt idx="118">
                  <c:v>2.7183927155811038</c:v>
                </c:pt>
                <c:pt idx="119">
                  <c:v>1.8923737422683273</c:v>
                </c:pt>
                <c:pt idx="120">
                  <c:v>2.4460318749209611</c:v>
                </c:pt>
                <c:pt idx="121">
                  <c:v>1.5974223017387448</c:v>
                </c:pt>
                <c:pt idx="122">
                  <c:v>2.1457001287025235</c:v>
                </c:pt>
                <c:pt idx="123">
                  <c:v>2.6447367690537336</c:v>
                </c:pt>
                <c:pt idx="124">
                  <c:v>1.6777702746097922</c:v>
                </c:pt>
                <c:pt idx="125">
                  <c:v>1.9078111190869975</c:v>
                </c:pt>
                <c:pt idx="126">
                  <c:v>2.2937184103560413</c:v>
                </c:pt>
                <c:pt idx="127">
                  <c:v>2.9455765080413339</c:v>
                </c:pt>
                <c:pt idx="128">
                  <c:v>2.0594663173835093</c:v>
                </c:pt>
                <c:pt idx="129">
                  <c:v>1.959080794407656</c:v>
                </c:pt>
                <c:pt idx="130">
                  <c:v>2.2828989838917724</c:v>
                </c:pt>
                <c:pt idx="131">
                  <c:v>1.7845122184733435</c:v>
                </c:pt>
                <c:pt idx="132">
                  <c:v>2.2361178667462447</c:v>
                </c:pt>
                <c:pt idx="133">
                  <c:v>2.1179648743949699</c:v>
                </c:pt>
                <c:pt idx="134">
                  <c:v>2.667343087119487</c:v>
                </c:pt>
                <c:pt idx="135">
                  <c:v>2.3568065260705864</c:v>
                </c:pt>
                <c:pt idx="136">
                  <c:v>1.9743618318042615</c:v>
                </c:pt>
                <c:pt idx="137">
                  <c:v>2.2642085828543848</c:v>
                </c:pt>
                <c:pt idx="138">
                  <c:v>1.8503701194843341</c:v>
                </c:pt>
                <c:pt idx="139">
                  <c:v>2.3918024634586437</c:v>
                </c:pt>
                <c:pt idx="140">
                  <c:v>1.8744577778444851</c:v>
                </c:pt>
                <c:pt idx="141">
                  <c:v>1.9015299452556031</c:v>
                </c:pt>
                <c:pt idx="142">
                  <c:v>2.0602780896804678</c:v>
                </c:pt>
                <c:pt idx="143">
                  <c:v>1.7855180411010954</c:v>
                </c:pt>
                <c:pt idx="144">
                  <c:v>1.7080897727261679</c:v>
                </c:pt>
                <c:pt idx="145">
                  <c:v>2.0188974559750279</c:v>
                </c:pt>
                <c:pt idx="146">
                  <c:v>1.8905257210356434</c:v>
                </c:pt>
                <c:pt idx="147">
                  <c:v>1.9492543403015483</c:v>
                </c:pt>
                <c:pt idx="148">
                  <c:v>1.8571417706588547</c:v>
                </c:pt>
                <c:pt idx="149">
                  <c:v>2.2749996794495644</c:v>
                </c:pt>
                <c:pt idx="150">
                  <c:v>2.8008388776762119</c:v>
                </c:pt>
                <c:pt idx="151">
                  <c:v>2.5595208547459034</c:v>
                </c:pt>
                <c:pt idx="152">
                  <c:v>2.071710469091796</c:v>
                </c:pt>
                <c:pt idx="153">
                  <c:v>2.0003541957594133</c:v>
                </c:pt>
                <c:pt idx="154">
                  <c:v>2.3976722539079574</c:v>
                </c:pt>
                <c:pt idx="155">
                  <c:v>2.3479664503826547</c:v>
                </c:pt>
                <c:pt idx="156">
                  <c:v>1.6846377392333602</c:v>
                </c:pt>
                <c:pt idx="157">
                  <c:v>2.38945166332313</c:v>
                </c:pt>
                <c:pt idx="158">
                  <c:v>2.0226474396403535</c:v>
                </c:pt>
                <c:pt idx="159">
                  <c:v>2.3372573673706469</c:v>
                </c:pt>
                <c:pt idx="160">
                  <c:v>2.5332843083988497</c:v>
                </c:pt>
                <c:pt idx="161">
                  <c:v>2.1623437846806688</c:v>
                </c:pt>
                <c:pt idx="162">
                  <c:v>2.3758752334178848</c:v>
                </c:pt>
                <c:pt idx="163">
                  <c:v>2.3731784397360278</c:v>
                </c:pt>
                <c:pt idx="164">
                  <c:v>2.1165069296725569</c:v>
                </c:pt>
                <c:pt idx="165">
                  <c:v>2.367803177132207</c:v>
                </c:pt>
                <c:pt idx="166">
                  <c:v>2.516090071011527</c:v>
                </c:pt>
                <c:pt idx="167">
                  <c:v>2.2287284995285561</c:v>
                </c:pt>
                <c:pt idx="168">
                  <c:v>2.3597857848842447</c:v>
                </c:pt>
                <c:pt idx="169">
                  <c:v>2.3571253725002692</c:v>
                </c:pt>
                <c:pt idx="170">
                  <c:v>2.1022062071747696</c:v>
                </c:pt>
                <c:pt idx="171">
                  <c:v>2.3518225032707973</c:v>
                </c:pt>
                <c:pt idx="172">
                  <c:v>2.0974821482822419</c:v>
                </c:pt>
                <c:pt idx="173">
                  <c:v>3.9109057340212097</c:v>
                </c:pt>
                <c:pt idx="174">
                  <c:v>2.3439127863312117</c:v>
                </c:pt>
                <c:pt idx="175">
                  <c:v>2.018351744804165</c:v>
                </c:pt>
                <c:pt idx="176">
                  <c:v>2.3863970750670442</c:v>
                </c:pt>
                <c:pt idx="177">
                  <c:v>2.5391914080735227</c:v>
                </c:pt>
                <c:pt idx="178">
                  <c:v>2.2437008557346099</c:v>
                </c:pt>
                <c:pt idx="179">
                  <c:v>2.1189522706065071</c:v>
                </c:pt>
                <c:pt idx="180">
                  <c:v>2.5869465545752766</c:v>
                </c:pt>
                <c:pt idx="181">
                  <c:v>3.1427865878118912</c:v>
                </c:pt>
                <c:pt idx="182">
                  <c:v>2.0026534534556886</c:v>
                </c:pt>
                <c:pt idx="183">
                  <c:v>2.2312496856139958</c:v>
                </c:pt>
                <c:pt idx="184">
                  <c:v>3.0499040223592875</c:v>
                </c:pt>
                <c:pt idx="185">
                  <c:v>3.3076573412552457</c:v>
                </c:pt>
                <c:pt idx="186">
                  <c:v>3.5042407572535175</c:v>
                </c:pt>
                <c:pt idx="187">
                  <c:v>2.2649444322475776</c:v>
                </c:pt>
                <c:pt idx="188">
                  <c:v>2.7472540279193454</c:v>
                </c:pt>
                <c:pt idx="189">
                  <c:v>2.6804058939613582</c:v>
                </c:pt>
                <c:pt idx="190">
                  <c:v>2.6774539050909749</c:v>
                </c:pt>
                <c:pt idx="191">
                  <c:v>3.0264174127261576</c:v>
                </c:pt>
                <c:pt idx="192">
                  <c:v>2.0513836395287859</c:v>
                </c:pt>
                <c:pt idx="193">
                  <c:v>2.7321757950548045</c:v>
                </c:pt>
                <c:pt idx="194">
                  <c:v>3.0979880947838709</c:v>
                </c:pt>
                <c:pt idx="195">
                  <c:v>2.1603775707365731</c:v>
                </c:pt>
                <c:pt idx="196">
                  <c:v>1.9062456285628544</c:v>
                </c:pt>
                <c:pt idx="197">
                  <c:v>2.2849947600084577</c:v>
                </c:pt>
                <c:pt idx="198">
                  <c:v>1.9676726071071173</c:v>
                </c:pt>
                <c:pt idx="199">
                  <c:v>3.0000146435856894</c:v>
                </c:pt>
                <c:pt idx="200">
                  <c:v>2.1486108083690332</c:v>
                </c:pt>
                <c:pt idx="201">
                  <c:v>2.2750491897795873</c:v>
                </c:pt>
                <c:pt idx="202">
                  <c:v>2.8407203877822536</c:v>
                </c:pt>
                <c:pt idx="203">
                  <c:v>2.5796690916589413</c:v>
                </c:pt>
                <c:pt idx="204">
                  <c:v>2.3139251465400621</c:v>
                </c:pt>
                <c:pt idx="205">
                  <c:v>2.4097764060392093</c:v>
                </c:pt>
                <c:pt idx="206">
                  <c:v>2.3089166505515513</c:v>
                </c:pt>
                <c:pt idx="207">
                  <c:v>3.1392946027143225</c:v>
                </c:pt>
                <c:pt idx="208">
                  <c:v>2.5657399928918845</c:v>
                </c:pt>
                <c:pt idx="209">
                  <c:v>2.2111917057001698</c:v>
                </c:pt>
                <c:pt idx="210">
                  <c:v>2.1254576746581599</c:v>
                </c:pt>
                <c:pt idx="211">
                  <c:v>3.041297246978353</c:v>
                </c:pt>
                <c:pt idx="212">
                  <c:v>2.1208867979381627</c:v>
                </c:pt>
                <c:pt idx="213">
                  <c:v>2.6734824374811246</c:v>
                </c:pt>
                <c:pt idx="214">
                  <c:v>2.2433156710383462</c:v>
                </c:pt>
                <c:pt idx="215">
                  <c:v>2.2866441426687434</c:v>
                </c:pt>
                <c:pt idx="216">
                  <c:v>2.5437636332097266</c:v>
                </c:pt>
                <c:pt idx="217">
                  <c:v>3.1057192593693412</c:v>
                </c:pt>
                <c:pt idx="218">
                  <c:v>2.863754938373519</c:v>
                </c:pt>
                <c:pt idx="219">
                  <c:v>2.4792721515566685</c:v>
                </c:pt>
                <c:pt idx="220">
                  <c:v>2.4766290042735593</c:v>
                </c:pt>
                <c:pt idx="221">
                  <c:v>2.5302185659402396</c:v>
                </c:pt>
                <c:pt idx="222">
                  <c:v>2.3661953433767979</c:v>
                </c:pt>
                <c:pt idx="223">
                  <c:v>3.5836450677169802</c:v>
                </c:pt>
                <c:pt idx="224">
                  <c:v>2.1759816466922053</c:v>
                </c:pt>
                <c:pt idx="225">
                  <c:v>2.463497355258323</c:v>
                </c:pt>
                <c:pt idx="226">
                  <c:v>2.700974324885979</c:v>
                </c:pt>
                <c:pt idx="227">
                  <c:v>2.7655690547721412</c:v>
                </c:pt>
                <c:pt idx="228">
                  <c:v>2.3511877619174135</c:v>
                </c:pt>
                <c:pt idx="229">
                  <c:v>2.6924179120299518</c:v>
                </c:pt>
                <c:pt idx="230">
                  <c:v>2.901912898911474</c:v>
                </c:pt>
                <c:pt idx="231">
                  <c:v>2.2031298265624222</c:v>
                </c:pt>
                <c:pt idx="232">
                  <c:v>2.6839155396761729</c:v>
                </c:pt>
                <c:pt idx="233">
                  <c:v>2.9709412643979887</c:v>
                </c:pt>
                <c:pt idx="234">
                  <c:v>3.4315424852411676</c:v>
                </c:pt>
                <c:pt idx="235">
                  <c:v>2.1095025883926657</c:v>
                </c:pt>
                <c:pt idx="236">
                  <c:v>2.7394787806705172</c:v>
                </c:pt>
                <c:pt idx="237">
                  <c:v>2.8806423331602904</c:v>
                </c:pt>
                <c:pt idx="238">
                  <c:v>2.8038437471941564</c:v>
                </c:pt>
                <c:pt idx="239">
                  <c:v>2.2757425607447761</c:v>
                </c:pt>
                <c:pt idx="240">
                  <c:v>2.7280404559078009</c:v>
                </c:pt>
                <c:pt idx="241">
                  <c:v>2.6587275940483464</c:v>
                </c:pt>
                <c:pt idx="242">
                  <c:v>2.6559580861378795</c:v>
                </c:pt>
                <c:pt idx="243">
                  <c:v>3.2963929704028927</c:v>
                </c:pt>
                <c:pt idx="244">
                  <c:v>2.0897671171911889</c:v>
                </c:pt>
                <c:pt idx="245">
                  <c:v>2.9339201894526377</c:v>
                </c:pt>
                <c:pt idx="246">
                  <c:v>2.0460837366003863</c:v>
                </c:pt>
                <c:pt idx="247">
                  <c:v>2.8507911172726188</c:v>
                </c:pt>
                <c:pt idx="248">
                  <c:v>2.254539990303376</c:v>
                </c:pt>
                <c:pt idx="249">
                  <c:v>2.2062450725025204</c:v>
                </c:pt>
                <c:pt idx="250">
                  <c:v>2.0376288451265405</c:v>
                </c:pt>
                <c:pt idx="251">
                  <c:v>2.4518836258182506</c:v>
                </c:pt>
                <c:pt idx="252">
                  <c:v>2.7633758992965092</c:v>
                </c:pt>
                <c:pt idx="253">
                  <c:v>2.8331755181957541</c:v>
                </c:pt>
                <c:pt idx="254">
                  <c:v>3.360934615174477</c:v>
                </c:pt>
                <c:pt idx="255">
                  <c:v>2.6204725207523132</c:v>
                </c:pt>
                <c:pt idx="256">
                  <c:v>2.439296954227808</c:v>
                </c:pt>
                <c:pt idx="257">
                  <c:v>2.5528329736358226</c:v>
                </c:pt>
                <c:pt idx="258">
                  <c:v>2.1001790073607145</c:v>
                </c:pt>
                <c:pt idx="259">
                  <c:v>1.8771841884463167</c:v>
                </c:pt>
                <c:pt idx="260">
                  <c:v>2.3236976587172586</c:v>
                </c:pt>
                <c:pt idx="261">
                  <c:v>2.4832769620254873</c:v>
                </c:pt>
                <c:pt idx="262">
                  <c:v>2.5398083156070683</c:v>
                </c:pt>
                <c:pt idx="263">
                  <c:v>2.368071361884402</c:v>
                </c:pt>
                <c:pt idx="264">
                  <c:v>2.4756905761944523</c:v>
                </c:pt>
                <c:pt idx="265">
                  <c:v>2.3632533123180046</c:v>
                </c:pt>
                <c:pt idx="266">
                  <c:v>3.1246565719264714</c:v>
                </c:pt>
                <c:pt idx="267">
                  <c:v>2.4681504018507128</c:v>
                </c:pt>
                <c:pt idx="268">
                  <c:v>3.1183185261420752</c:v>
                </c:pt>
                <c:pt idx="269">
                  <c:v>3.2095578972210537</c:v>
                </c:pt>
                <c:pt idx="270">
                  <c:v>2.1593511995039854</c:v>
                </c:pt>
                <c:pt idx="271">
                  <c:v>2.4023005393504007</c:v>
                </c:pt>
                <c:pt idx="272">
                  <c:v>2.7788014425940175</c:v>
                </c:pt>
                <c:pt idx="273">
                  <c:v>2.0286134881313926</c:v>
                </c:pt>
                <c:pt idx="274">
                  <c:v>3.0994577286049259</c:v>
                </c:pt>
                <c:pt idx="275">
                  <c:v>2.8452821172637361</c:v>
                </c:pt>
                <c:pt idx="276">
                  <c:v>2.9213757620832475</c:v>
                </c:pt>
                <c:pt idx="277">
                  <c:v>3.3891557876599783</c:v>
                </c:pt>
                <c:pt idx="278">
                  <c:v>2.5599596010967511</c:v>
                </c:pt>
                <c:pt idx="279">
                  <c:v>2.3830243063368957</c:v>
                </c:pt>
                <c:pt idx="280">
                  <c:v>3.1741820085743284</c:v>
                </c:pt>
                <c:pt idx="281">
                  <c:v>2.5522720347270913</c:v>
                </c:pt>
                <c:pt idx="282">
                  <c:v>2.7510134281676852</c:v>
                </c:pt>
                <c:pt idx="283">
                  <c:v>2.7482651630050721</c:v>
                </c:pt>
                <c:pt idx="284">
                  <c:v>3.2603078302890136</c:v>
                </c:pt>
                <c:pt idx="285">
                  <c:v>2.4815674469540649</c:v>
                </c:pt>
                <c:pt idx="286">
                  <c:v>2.3138227151480066</c:v>
                </c:pt>
                <c:pt idx="287">
                  <c:v>3.0593652405732201</c:v>
                </c:pt>
                <c:pt idx="288">
                  <c:v>2.4166283755691902</c:v>
                </c:pt>
                <c:pt idx="289">
                  <c:v>2.8836618743900182</c:v>
                </c:pt>
                <c:pt idx="290">
                  <c:v>2.6592010142039819</c:v>
                </c:pt>
                <c:pt idx="291">
                  <c:v>3.3421308312409903</c:v>
                </c:pt>
                <c:pt idx="292">
                  <c:v>2.3523517162553316</c:v>
                </c:pt>
                <c:pt idx="293">
                  <c:v>2.2978021820061993</c:v>
                </c:pt>
                <c:pt idx="294">
                  <c:v>2.7918627889751879</c:v>
                </c:pt>
                <c:pt idx="295">
                  <c:v>2.4570702362240149</c:v>
                </c:pt>
                <c:pt idx="296">
                  <c:v>2.3975622739871323</c:v>
                </c:pt>
                <c:pt idx="297">
                  <c:v>3.6783430777757542</c:v>
                </c:pt>
                <c:pt idx="298">
                  <c:v>2.7808712031914244</c:v>
                </c:pt>
                <c:pt idx="299">
                  <c:v>2.2842458269504409</c:v>
                </c:pt>
                <c:pt idx="300">
                  <c:v>3.209065271070326</c:v>
                </c:pt>
                <c:pt idx="301">
                  <c:v>4.274554721556548</c:v>
                </c:pt>
                <c:pt idx="302">
                  <c:v>2.6279162963898175</c:v>
                </c:pt>
                <c:pt idx="303">
                  <c:v>2.9253815662624021</c:v>
                </c:pt>
                <c:pt idx="304">
                  <c:v>2.494833427291586</c:v>
                </c:pt>
                <c:pt idx="305">
                  <c:v>2.6202097969869147</c:v>
                </c:pt>
                <c:pt idx="306">
                  <c:v>2.6865365509453878</c:v>
                </c:pt>
                <c:pt idx="307">
                  <c:v>4.0795516203077824</c:v>
                </c:pt>
                <c:pt idx="308">
                  <c:v>2.4851069811816417</c:v>
                </c:pt>
                <c:pt idx="309">
                  <c:v>2.4826872080740028</c:v>
                </c:pt>
                <c:pt idx="310">
                  <c:v>3.0815502378960895</c:v>
                </c:pt>
                <c:pt idx="311">
                  <c:v>3.3864110874760911</c:v>
                </c:pt>
                <c:pt idx="312">
                  <c:v>2.4165166498008999</c:v>
                </c:pt>
                <c:pt idx="313">
                  <c:v>3.4963881825608527</c:v>
                </c:pt>
                <c:pt idx="314">
                  <c:v>4.2207085864981808</c:v>
                </c:pt>
                <c:pt idx="315">
                  <c:v>2.6631301337538096</c:v>
                </c:pt>
                <c:pt idx="316">
                  <c:v>2.6605545726963995</c:v>
                </c:pt>
                <c:pt idx="317">
                  <c:v>2.8858111875883212</c:v>
                </c:pt>
                <c:pt idx="318">
                  <c:v>2.5873307165227932</c:v>
                </c:pt>
                <c:pt idx="319">
                  <c:v>4.200358014721429</c:v>
                </c:pt>
                <c:pt idx="320">
                  <c:v>3.8735182403428201</c:v>
                </c:pt>
                <c:pt idx="321">
                  <c:v>3.0489255481782287</c:v>
                </c:pt>
                <c:pt idx="322">
                  <c:v>2.0941207986856356</c:v>
                </c:pt>
                <c:pt idx="323">
                  <c:v>4.0168495781128506</c:v>
                </c:pt>
                <c:pt idx="324">
                  <c:v>3.8586486885570257</c:v>
                </c:pt>
                <c:pt idx="325">
                  <c:v>2.7088831662919342</c:v>
                </c:pt>
                <c:pt idx="326">
                  <c:v>3.3377557557594808</c:v>
                </c:pt>
                <c:pt idx="327">
                  <c:v>2.942260350981901</c:v>
                </c:pt>
                <c:pt idx="328">
                  <c:v>3.1231629502386156</c:v>
                </c:pt>
                <c:pt idx="329">
                  <c:v>2.7734933214047262</c:v>
                </c:pt>
                <c:pt idx="330">
                  <c:v>3.1172027156007553</c:v>
                </c:pt>
                <c:pt idx="331">
                  <c:v>3.0198604809883016</c:v>
                </c:pt>
                <c:pt idx="332">
                  <c:v>3.0169844233877905</c:v>
                </c:pt>
                <c:pt idx="333">
                  <c:v>3.108304896241286</c:v>
                </c:pt>
                <c:pt idx="334">
                  <c:v>2.839177356610183</c:v>
                </c:pt>
                <c:pt idx="335">
                  <c:v>3.5456013522719756</c:v>
                </c:pt>
                <c:pt idx="336">
                  <c:v>3.54223740411941</c:v>
                </c:pt>
                <c:pt idx="337">
                  <c:v>3.9635454130952392</c:v>
                </c:pt>
                <c:pt idx="338">
                  <c:v>3.2998267130803955</c:v>
                </c:pt>
                <c:pt idx="339">
                  <c:v>5.2053234213208652</c:v>
                </c:pt>
                <c:pt idx="340">
                  <c:v>4.1169860692496432</c:v>
                </c:pt>
                <c:pt idx="341">
                  <c:v>4.7006839457883416</c:v>
                </c:pt>
                <c:pt idx="342">
                  <c:v>3.6526383742268353</c:v>
                </c:pt>
                <c:pt idx="343">
                  <c:v>2.9857056027871627</c:v>
                </c:pt>
                <c:pt idx="344">
                  <c:v>3.7859811049683811</c:v>
                </c:pt>
                <c:pt idx="345">
                  <c:v>3.0732158475537079</c:v>
                </c:pt>
                <c:pt idx="346">
                  <c:v>6.1406549735894584</c:v>
                </c:pt>
                <c:pt idx="347">
                  <c:v>3.3847664002063147</c:v>
                </c:pt>
                <c:pt idx="348">
                  <c:v>3.7717747968821955</c:v>
                </c:pt>
                <c:pt idx="349">
                  <c:v>3.3784219458483964</c:v>
                </c:pt>
                <c:pt idx="350">
                  <c:v>3.7647115481988958</c:v>
                </c:pt>
                <c:pt idx="351">
                  <c:v>4.656711224125214</c:v>
                </c:pt>
                <c:pt idx="352">
                  <c:v>3.4892693681704583</c:v>
                </c:pt>
                <c:pt idx="353">
                  <c:v>3.1486554703283645</c:v>
                </c:pt>
                <c:pt idx="354">
                  <c:v>4.4326030474214271</c:v>
                </c:pt>
                <c:pt idx="355">
                  <c:v>3.3595304904196079</c:v>
                </c:pt>
                <c:pt idx="356">
                  <c:v>3.1398603433167218</c:v>
                </c:pt>
                <c:pt idx="357">
                  <c:v>3.8898050333167231</c:v>
                </c:pt>
                <c:pt idx="358">
                  <c:v>3.2384916440635698</c:v>
                </c:pt>
                <c:pt idx="359">
                  <c:v>2.9413497163947815</c:v>
                </c:pt>
                <c:pt idx="360">
                  <c:v>4.8487249661589491</c:v>
                </c:pt>
                <c:pt idx="361">
                  <c:v>3.8753849961218512</c:v>
                </c:pt>
                <c:pt idx="362">
                  <c:v>4.2084746485663018</c:v>
                </c:pt>
                <c:pt idx="363">
                  <c:v>4.3956988592369033</c:v>
                </c:pt>
                <c:pt idx="364">
                  <c:v>3.7159999385179487</c:v>
                </c:pt>
                <c:pt idx="365">
                  <c:v>4.8263393476632936</c:v>
                </c:pt>
                <c:pt idx="366">
                  <c:v>4.3835336409924075</c:v>
                </c:pt>
                <c:pt idx="367">
                  <c:v>4.3794935178209862</c:v>
                </c:pt>
                <c:pt idx="368">
                  <c:v>3.0081293240788138</c:v>
                </c:pt>
                <c:pt idx="369">
                  <c:v>5.0616622413388868</c:v>
                </c:pt>
                <c:pt idx="370">
                  <c:v>3.20277298622509</c:v>
                </c:pt>
                <c:pt idx="371">
                  <c:v>3.3101709974474187</c:v>
                </c:pt>
                <c:pt idx="372">
                  <c:v>3.8362756062527317</c:v>
                </c:pt>
                <c:pt idx="373">
                  <c:v>3.5488512160229124</c:v>
                </c:pt>
                <c:pt idx="374">
                  <c:v>4.1622276744056395</c:v>
                </c:pt>
                <c:pt idx="375">
                  <c:v>3.4158446696636693</c:v>
                </c:pt>
                <c:pt idx="376">
                  <c:v>5.0292750057917317</c:v>
                </c:pt>
                <c:pt idx="377">
                  <c:v>4.7734479575519151</c:v>
                </c:pt>
                <c:pt idx="378">
                  <c:v>5.2989918020269124</c:v>
                </c:pt>
                <c:pt idx="379">
                  <c:v>4.7647452265445276</c:v>
                </c:pt>
                <c:pt idx="380">
                  <c:v>4.7604057500169414</c:v>
                </c:pt>
                <c:pt idx="381">
                  <c:v>4.3237037914793177</c:v>
                </c:pt>
                <c:pt idx="382">
                  <c:v>4.5254766350816853</c:v>
                </c:pt>
                <c:pt idx="383">
                  <c:v>3.5166182349509514</c:v>
                </c:pt>
                <c:pt idx="384">
                  <c:v>2.9644541251811178</c:v>
                </c:pt>
                <c:pt idx="385">
                  <c:v>4.5131679950944195</c:v>
                </c:pt>
                <c:pt idx="386">
                  <c:v>3.7876271837096716</c:v>
                </c:pt>
                <c:pt idx="387">
                  <c:v>4.1132602900014534</c:v>
                </c:pt>
                <c:pt idx="388">
                  <c:v>3.9383103628084286</c:v>
                </c:pt>
                <c:pt idx="389">
                  <c:v>3.934752720204266</c:v>
                </c:pt>
                <c:pt idx="390">
                  <c:v>4.7174417992045141</c:v>
                </c:pt>
                <c:pt idx="391">
                  <c:v>4.7131880194042806</c:v>
                </c:pt>
                <c:pt idx="392">
                  <c:v>4.094732090496942</c:v>
                </c:pt>
                <c:pt idx="393">
                  <c:v>3.920586193758886</c:v>
                </c:pt>
                <c:pt idx="394">
                  <c:v>3.7603780672801057</c:v>
                </c:pt>
                <c:pt idx="395">
                  <c:v>4.4726184174212529</c:v>
                </c:pt>
                <c:pt idx="396">
                  <c:v>3.1280224497418323</c:v>
                </c:pt>
                <c:pt idx="397">
                  <c:v>4.464595783488658</c:v>
                </c:pt>
                <c:pt idx="398">
                  <c:v>5.5101470730754238</c:v>
                </c:pt>
                <c:pt idx="399">
                  <c:v>5.5052140855435745</c:v>
                </c:pt>
                <c:pt idx="400">
                  <c:v>4.9213120360788505</c:v>
                </c:pt>
                <c:pt idx="401">
                  <c:v>5.1900759741024745</c:v>
                </c:pt>
                <c:pt idx="402">
                  <c:v>6.6669968284685543</c:v>
                </c:pt>
                <c:pt idx="403">
                  <c:v>3.7301876992109522</c:v>
                </c:pt>
                <c:pt idx="404">
                  <c:v>4.0509381643953706</c:v>
                </c:pt>
                <c:pt idx="405">
                  <c:v>4.0473309175882513</c:v>
                </c:pt>
                <c:pt idx="406">
                  <c:v>4.6502896027752199</c:v>
                </c:pt>
                <c:pt idx="407">
                  <c:v>5.4660658964900408</c:v>
                </c:pt>
                <c:pt idx="408">
                  <c:v>5.8025372041733423</c:v>
                </c:pt>
                <c:pt idx="409">
                  <c:v>4.6379108371955162</c:v>
                </c:pt>
                <c:pt idx="410">
                  <c:v>7.1289218678659942</c:v>
                </c:pt>
                <c:pt idx="411">
                  <c:v>6.6138498209785483</c:v>
                </c:pt>
                <c:pt idx="412">
                  <c:v>5.7819972494674801</c:v>
                </c:pt>
                <c:pt idx="413">
                  <c:v>5.1350088550145854</c:v>
                </c:pt>
                <c:pt idx="414">
                  <c:v>6.1565671537330351</c:v>
                </c:pt>
                <c:pt idx="415">
                  <c:v>6.5904999540024543</c:v>
                </c:pt>
                <c:pt idx="416">
                  <c:v>4.6092817579535685</c:v>
                </c:pt>
                <c:pt idx="417">
                  <c:v>8.3731285759220615</c:v>
                </c:pt>
                <c:pt idx="418">
                  <c:v>6.5730954646863706</c:v>
                </c:pt>
                <c:pt idx="419">
                  <c:v>7.0724924071704844</c:v>
                </c:pt>
                <c:pt idx="420">
                  <c:v>3.5331387816137263</c:v>
                </c:pt>
                <c:pt idx="421">
                  <c:v>6.1187304811464402</c:v>
                </c:pt>
                <c:pt idx="422">
                  <c:v>6.1133631737068379</c:v>
                </c:pt>
                <c:pt idx="423">
                  <c:v>5.7262549446961017</c:v>
                </c:pt>
                <c:pt idx="424">
                  <c:v>5.3846971397129355</c:v>
                </c:pt>
                <c:pt idx="425">
                  <c:v>4.5729882008043274</c:v>
                </c:pt>
                <c:pt idx="426">
                  <c:v>4.3514198414246978</c:v>
                </c:pt>
                <c:pt idx="427">
                  <c:v>10.144445441085583</c:v>
                </c:pt>
                <c:pt idx="428">
                  <c:v>7.0169492730817584</c:v>
                </c:pt>
                <c:pt idx="429">
                  <c:v>6.5100579318960605</c:v>
                </c:pt>
                <c:pt idx="430">
                  <c:v>9.1061420096155867</c:v>
                </c:pt>
                <c:pt idx="431">
                  <c:v>6.498726238367956</c:v>
                </c:pt>
                <c:pt idx="432">
                  <c:v>6.0602034939354743</c:v>
                </c:pt>
                <c:pt idx="433">
                  <c:v>5.6765046845344775</c:v>
                </c:pt>
                <c:pt idx="434">
                  <c:v>11.343154326212243</c:v>
                </c:pt>
                <c:pt idx="435">
                  <c:v>5.333325354338398</c:v>
                </c:pt>
                <c:pt idx="436">
                  <c:v>6.4705688456540562</c:v>
                </c:pt>
                <c:pt idx="437">
                  <c:v>7.5424610584694758</c:v>
                </c:pt>
                <c:pt idx="438">
                  <c:v>5.651952328632512</c:v>
                </c:pt>
                <c:pt idx="439">
                  <c:v>12.907582450965803</c:v>
                </c:pt>
                <c:pt idx="440">
                  <c:v>6.018336803131084</c:v>
                </c:pt>
                <c:pt idx="441">
                  <c:v>5.3057153870165426</c:v>
                </c:pt>
                <c:pt idx="442">
                  <c:v>6.0079603603670648</c:v>
                </c:pt>
                <c:pt idx="443">
                  <c:v>5.0023212877015473</c:v>
                </c:pt>
                <c:pt idx="444">
                  <c:v>6.9203303502175917</c:v>
                </c:pt>
                <c:pt idx="445">
                  <c:v>7.4905782652889101</c:v>
                </c:pt>
                <c:pt idx="446">
                  <c:v>4.9894287070631416</c:v>
                </c:pt>
                <c:pt idx="447">
                  <c:v>5.9821751227689237</c:v>
                </c:pt>
                <c:pt idx="448">
                  <c:v>9.9617410206200621</c:v>
                </c:pt>
                <c:pt idx="449">
                  <c:v>5.9719228946236464</c:v>
                </c:pt>
                <c:pt idx="450">
                  <c:v>9.9446832448984051</c:v>
                </c:pt>
                <c:pt idx="451">
                  <c:v>6.8788912463240726</c:v>
                </c:pt>
                <c:pt idx="452">
                  <c:v>8.934915407725379</c:v>
                </c:pt>
                <c:pt idx="453">
                  <c:v>6.8671424995327426</c:v>
                </c:pt>
                <c:pt idx="454">
                  <c:v>8.9196681118077592</c:v>
                </c:pt>
                <c:pt idx="455">
                  <c:v>4.69055997982555</c:v>
                </c:pt>
                <c:pt idx="456">
                  <c:v>5.9363151771940341</c:v>
                </c:pt>
                <c:pt idx="457">
                  <c:v>7.4140787425806334</c:v>
                </c:pt>
                <c:pt idx="458">
                  <c:v>8.0812082769315818</c:v>
                </c:pt>
                <c:pt idx="459">
                  <c:v>4.4408882867624015</c:v>
                </c:pt>
                <c:pt idx="460">
                  <c:v>11.092796081322891</c:v>
                </c:pt>
                <c:pt idx="461">
                  <c:v>6.3333642475688858</c:v>
                </c:pt>
                <c:pt idx="462">
                  <c:v>12.65599397946573</c:v>
                </c:pt>
                <c:pt idx="463">
                  <c:v>8.8516943497364036</c:v>
                </c:pt>
                <c:pt idx="464">
                  <c:v>9.8268951184796887</c:v>
                </c:pt>
                <c:pt idx="465">
                  <c:v>12.623899320177145</c:v>
                </c:pt>
                <c:pt idx="466">
                  <c:v>7.3577217251106442</c:v>
                </c:pt>
                <c:pt idx="467">
                  <c:v>12.602593160986972</c:v>
                </c:pt>
                <c:pt idx="468">
                  <c:v>8.0130699272104042</c:v>
                </c:pt>
                <c:pt idx="469">
                  <c:v>12.58135880014285</c:v>
                </c:pt>
                <c:pt idx="470">
                  <c:v>8.7995379015477209</c:v>
                </c:pt>
                <c:pt idx="471">
                  <c:v>9.7690412363692118</c:v>
                </c:pt>
                <c:pt idx="472">
                  <c:v>7.9861352383783064</c:v>
                </c:pt>
                <c:pt idx="473">
                  <c:v>6.2695520133373472</c:v>
                </c:pt>
                <c:pt idx="474">
                  <c:v>9.7444547231904295</c:v>
                </c:pt>
                <c:pt idx="475">
                  <c:v>10.953322534617239</c:v>
                </c:pt>
                <c:pt idx="476">
                  <c:v>9.7281323534698423</c:v>
                </c:pt>
                <c:pt idx="477">
                  <c:v>7.2899937427037678</c:v>
                </c:pt>
                <c:pt idx="478">
                  <c:v>10.92584764531636</c:v>
                </c:pt>
                <c:pt idx="479">
                  <c:v>12.476251374911914</c:v>
                </c:pt>
                <c:pt idx="480">
                  <c:v>7.2717383326646452</c:v>
                </c:pt>
                <c:pt idx="481">
                  <c:v>9.6875646622543723</c:v>
                </c:pt>
                <c:pt idx="482">
                  <c:v>8.7115425225322447</c:v>
                </c:pt>
                <c:pt idx="483">
                  <c:v>12.434698497724757</c:v>
                </c:pt>
                <c:pt idx="484">
                  <c:v>9.6633860482886789</c:v>
                </c:pt>
                <c:pt idx="485">
                  <c:v>5.4311362359926711</c:v>
                </c:pt>
                <c:pt idx="486">
                  <c:v>9.6473339119958403</c:v>
                </c:pt>
                <c:pt idx="487">
                  <c:v>8.6753950431856381</c:v>
                </c:pt>
                <c:pt idx="488">
                  <c:v>8.6682015149562215</c:v>
                </c:pt>
                <c:pt idx="489">
                  <c:v>8.6610199064115108</c:v>
                </c:pt>
                <c:pt idx="490">
                  <c:v>8.6538501879459382</c:v>
                </c:pt>
                <c:pt idx="491">
                  <c:v>17.293384660113638</c:v>
                </c:pt>
                <c:pt idx="492">
                  <c:v>12.342209004768232</c:v>
                </c:pt>
                <c:pt idx="493">
                  <c:v>12.332017254968978</c:v>
                </c:pt>
                <c:pt idx="494">
                  <c:v>8.6252896262695486</c:v>
                </c:pt>
                <c:pt idx="495">
                  <c:v>8.6181789175916688</c:v>
                </c:pt>
                <c:pt idx="496">
                  <c:v>7.17589993618801</c:v>
                </c:pt>
                <c:pt idx="497">
                  <c:v>9.5599917942740689</c:v>
                </c:pt>
                <c:pt idx="498">
                  <c:v>8.596916963025242</c:v>
                </c:pt>
                <c:pt idx="499">
                  <c:v>85.89852939225311</c:v>
                </c:pt>
                <c:pt idx="500">
                  <c:v>42.914002574050464</c:v>
                </c:pt>
                <c:pt idx="501">
                  <c:v>6.5967382009457269</c:v>
                </c:pt>
                <c:pt idx="502">
                  <c:v>17.137460700063432</c:v>
                </c:pt>
                <c:pt idx="503">
                  <c:v>12.231017932653204</c:v>
                </c:pt>
                <c:pt idx="504">
                  <c:v>5.3466914008987336</c:v>
                </c:pt>
                <c:pt idx="505">
                  <c:v>12.211016268004547</c:v>
                </c:pt>
                <c:pt idx="506">
                  <c:v>12.201039947524151</c:v>
                </c:pt>
                <c:pt idx="507">
                  <c:v>7.757959945854318</c:v>
                </c:pt>
                <c:pt idx="508">
                  <c:v>6.5590733009403275</c:v>
                </c:pt>
                <c:pt idx="509">
                  <c:v>21.29961496951649</c:v>
                </c:pt>
                <c:pt idx="510">
                  <c:v>42.564540012366464</c:v>
                </c:pt>
                <c:pt idx="511">
                  <c:v>10.632476634498264</c:v>
                </c:pt>
                <c:pt idx="512">
                  <c:v>14.165109792735358</c:v>
                </c:pt>
                <c:pt idx="513">
                  <c:v>14.153602798590162</c:v>
                </c:pt>
                <c:pt idx="514">
                  <c:v>12.121812415397372</c:v>
                </c:pt>
                <c:pt idx="515">
                  <c:v>16.956773766483703</c:v>
                </c:pt>
                <c:pt idx="516">
                  <c:v>12.102166041952643</c:v>
                </c:pt>
                <c:pt idx="517">
                  <c:v>21.161641755139055</c:v>
                </c:pt>
                <c:pt idx="518">
                  <c:v>14.096347123838584</c:v>
                </c:pt>
                <c:pt idx="519">
                  <c:v>21.12742729797634</c:v>
                </c:pt>
                <c:pt idx="520">
                  <c:v>16.888289219771718</c:v>
                </c:pt>
                <c:pt idx="521">
                  <c:v>16.874658639285236</c:v>
                </c:pt>
                <c:pt idx="522">
                  <c:v>21.076312554513496</c:v>
                </c:pt>
                <c:pt idx="523">
                  <c:v>21.059329224493741</c:v>
                </c:pt>
                <c:pt idx="524">
                  <c:v>21.042373242831509</c:v>
                </c:pt>
                <c:pt idx="525">
                  <c:v>12.014539739154918</c:v>
                </c:pt>
                <c:pt idx="526">
                  <c:v>12.00488174900919</c:v>
                </c:pt>
                <c:pt idx="527">
                  <c:v>11.995239273710492</c:v>
                </c:pt>
                <c:pt idx="528">
                  <c:v>6.9916071609408066</c:v>
                </c:pt>
                <c:pt idx="529">
                  <c:v>16.766401005675529</c:v>
                </c:pt>
                <c:pt idx="530">
                  <c:v>13.960805324570904</c:v>
                </c:pt>
                <c:pt idx="531">
                  <c:v>8.3697766429441174</c:v>
                </c:pt>
                <c:pt idx="532">
                  <c:v>20.907702054077387</c:v>
                </c:pt>
                <c:pt idx="533">
                  <c:v>13.927326175111501</c:v>
                </c:pt>
                <c:pt idx="534">
                  <c:v>20.874303169006975</c:v>
                </c:pt>
                <c:pt idx="535">
                  <c:v>27.810191612233822</c:v>
                </c:pt>
                <c:pt idx="536">
                  <c:v>20.841010819455132</c:v>
                </c:pt>
                <c:pt idx="537">
                  <c:v>20.82440443632909</c:v>
                </c:pt>
                <c:pt idx="538">
                  <c:v>27.743765995325621</c:v>
                </c:pt>
                <c:pt idx="539">
                  <c:v>16.633016749464907</c:v>
                </c:pt>
                <c:pt idx="540">
                  <c:v>20.774743694433017</c:v>
                </c:pt>
                <c:pt idx="541">
                  <c:v>41.516485413179879</c:v>
                </c:pt>
                <c:pt idx="542">
                  <c:v>7.5424610584684011</c:v>
                </c:pt>
                <c:pt idx="543">
                  <c:v>82.901276978895268</c:v>
                </c:pt>
                <c:pt idx="544">
                  <c:v>82.835586585092656</c:v>
                </c:pt>
                <c:pt idx="545">
                  <c:v>13.795000035680514</c:v>
                </c:pt>
                <c:pt idx="546">
                  <c:v>16.5409035237954</c:v>
                </c:pt>
                <c:pt idx="547">
                  <c:v>16.527827710733114</c:v>
                </c:pt>
                <c:pt idx="548">
                  <c:v>11.796266110400817</c:v>
                </c:pt>
                <c:pt idx="549">
                  <c:v>27.502896677292011</c:v>
                </c:pt>
                <c:pt idx="550">
                  <c:v>13.740603347842656</c:v>
                </c:pt>
                <c:pt idx="551">
                  <c:v>82.378652695340378</c:v>
                </c:pt>
                <c:pt idx="552">
                  <c:v>16.462757522895579</c:v>
                </c:pt>
                <c:pt idx="553">
                  <c:v>20.562256150741941</c:v>
                </c:pt>
                <c:pt idx="554">
                  <c:v>20.546090855028879</c:v>
                </c:pt>
                <c:pt idx="555">
                  <c:v>20.529950956478189</c:v>
                </c:pt>
                <c:pt idx="556">
                  <c:v>11.722192225878777</c:v>
                </c:pt>
                <c:pt idx="557">
                  <c:v>40.995494223681149</c:v>
                </c:pt>
                <c:pt idx="558">
                  <c:v>20.481683046702983</c:v>
                </c:pt>
                <c:pt idx="559">
                  <c:v>27.287525520852764</c:v>
                </c:pt>
                <c:pt idx="560">
                  <c:v>13.633086889721822</c:v>
                </c:pt>
                <c:pt idx="561">
                  <c:v>40.867283139322495</c:v>
                </c:pt>
                <c:pt idx="562">
                  <c:v>13.611785191456631</c:v>
                </c:pt>
                <c:pt idx="563">
                  <c:v>81.60695571458777</c:v>
                </c:pt>
                <c:pt idx="564">
                  <c:v>40.771649871439948</c:v>
                </c:pt>
                <c:pt idx="565">
                  <c:v>27.159914333693671</c:v>
                </c:pt>
                <c:pt idx="566">
                  <c:v>10.177035657165288</c:v>
                </c:pt>
                <c:pt idx="567">
                  <c:v>27.117642093477855</c:v>
                </c:pt>
                <c:pt idx="568">
                  <c:v>20.322416460028563</c:v>
                </c:pt>
                <c:pt idx="569">
                  <c:v>81.226503706594357</c:v>
                </c:pt>
                <c:pt idx="570">
                  <c:v>20.290859912730383</c:v>
                </c:pt>
                <c:pt idx="571">
                  <c:v>16.220094688966164</c:v>
                </c:pt>
                <c:pt idx="572">
                  <c:v>40.518802430382536</c:v>
                </c:pt>
                <c:pt idx="573">
                  <c:v>20.243708417968037</c:v>
                </c:pt>
                <c:pt idx="574">
                  <c:v>40.456079826001137</c:v>
                </c:pt>
                <c:pt idx="575">
                  <c:v>26.949860858568428</c:v>
                </c:pt>
                <c:pt idx="576">
                  <c:v>16.157420443645584</c:v>
                </c:pt>
                <c:pt idx="577">
                  <c:v>26.908239451829377</c:v>
                </c:pt>
                <c:pt idx="578">
                  <c:v>40.331215382093724</c:v>
                </c:pt>
                <c:pt idx="579">
                  <c:v>40.300119610789103</c:v>
                </c:pt>
                <c:pt idx="580">
                  <c:v>26.846047835230337</c:v>
                </c:pt>
                <c:pt idx="581">
                  <c:v>16.095228679043409</c:v>
                </c:pt>
                <c:pt idx="582">
                  <c:v>26.804746223176139</c:v>
                </c:pt>
                <c:pt idx="583">
                  <c:v>80.35242910867558</c:v>
                </c:pt>
                <c:pt idx="584">
                  <c:v>26.763571497794914</c:v>
                </c:pt>
                <c:pt idx="585">
                  <c:v>80.16756922575685</c:v>
                </c:pt>
                <c:pt idx="586">
                  <c:v>26.702046046075846</c:v>
                </c:pt>
                <c:pt idx="587">
                  <c:v>26.681600375282574</c:v>
                </c:pt>
                <c:pt idx="588">
                  <c:v>39.991778986376026</c:v>
                </c:pt>
                <c:pt idx="589">
                  <c:v>19.980602115899643</c:v>
                </c:pt>
                <c:pt idx="590">
                  <c:v>26.620450794598149</c:v>
                </c:pt>
                <c:pt idx="591">
                  <c:v>26.600129839793112</c:v>
                </c:pt>
                <c:pt idx="592">
                  <c:v>26.579839885681906</c:v>
                </c:pt>
                <c:pt idx="593">
                  <c:v>39.839371292068193</c:v>
                </c:pt>
                <c:pt idx="594">
                  <c:v>39.809029044320994</c:v>
                </c:pt>
                <c:pt idx="595">
                  <c:v>79.557465959198581</c:v>
                </c:pt>
                <c:pt idx="596">
                  <c:v>26.498988661695041</c:v>
                </c:pt>
                <c:pt idx="597">
                  <c:v>26.478852652073691</c:v>
                </c:pt>
                <c:pt idx="598">
                  <c:v>19.844060415785332</c:v>
                </c:pt>
                <c:pt idx="599">
                  <c:v>26.438672299035645</c:v>
                </c:pt>
                <c:pt idx="600">
                  <c:v>79.255883449876379</c:v>
                </c:pt>
                <c:pt idx="601">
                  <c:v>79.19584111392949</c:v>
                </c:pt>
                <c:pt idx="602">
                  <c:v>19.78397242058799</c:v>
                </c:pt>
                <c:pt idx="603">
                  <c:v>26.358676316285159</c:v>
                </c:pt>
                <c:pt idx="604">
                  <c:v>19.754064676943866</c:v>
                </c:pt>
                <c:pt idx="605">
                  <c:v>78.956578754068687</c:v>
                </c:pt>
                <c:pt idx="606">
                  <c:v>78.83748889169452</c:v>
                </c:pt>
                <c:pt idx="607">
                  <c:v>78.778078576026331</c:v>
                </c:pt>
                <c:pt idx="608">
                  <c:v>78.71875773370266</c:v>
                </c:pt>
                <c:pt idx="609">
                  <c:v>78.659526162819361</c:v>
                </c:pt>
                <c:pt idx="610">
                  <c:v>78.60038366194506</c:v>
                </c:pt>
                <c:pt idx="611">
                  <c:v>26.180443343447767</c:v>
                </c:pt>
                <c:pt idx="612">
                  <c:v>39.211744287466971</c:v>
                </c:pt>
                <c:pt idx="613">
                  <c:v>78.364700352613895</c:v>
                </c:pt>
                <c:pt idx="614">
                  <c:v>78.306000202537035</c:v>
                </c:pt>
                <c:pt idx="615">
                  <c:v>78.247387926936327</c:v>
                </c:pt>
                <c:pt idx="616">
                  <c:v>19.547215832159111</c:v>
                </c:pt>
                <c:pt idx="617">
                  <c:v>39.065213105525757</c:v>
                </c:pt>
                <c:pt idx="618">
                  <c:v>39.03603818908033</c:v>
                </c:pt>
                <c:pt idx="619">
                  <c:v>39.006906817308554</c:v>
                </c:pt>
                <c:pt idx="620">
                  <c:v>38.977818892761718</c:v>
                </c:pt>
                <c:pt idx="621">
                  <c:v>77.897548636651962</c:v>
                </c:pt>
                <c:pt idx="622">
                  <c:v>38.919772997165651</c:v>
                </c:pt>
                <c:pt idx="623">
                  <c:v>77.781629665466468</c:v>
                </c:pt>
                <c:pt idx="624">
                  <c:v>38.861899728768378</c:v>
                </c:pt>
                <c:pt idx="625">
                  <c:v>38.833027589296783</c:v>
                </c:pt>
                <c:pt idx="626">
                  <c:v>38.804198318629155</c:v>
                </c:pt>
                <c:pt idx="627">
                  <c:v>38.775411821360137</c:v>
                </c:pt>
                <c:pt idx="628">
                  <c:v>38.746668002367286</c:v>
                </c:pt>
                <c:pt idx="629">
                  <c:v>77.435933533597876</c:v>
                </c:pt>
                <c:pt idx="630">
                  <c:v>38.689308020128401</c:v>
                </c:pt>
                <c:pt idx="631">
                  <c:v>231.62151463158111</c:v>
                </c:pt>
                <c:pt idx="632">
                  <c:v>77.093296659577391</c:v>
                </c:pt>
                <c:pt idx="633">
                  <c:v>76.97975719468846</c:v>
                </c:pt>
                <c:pt idx="634">
                  <c:v>76.923112781741679</c:v>
                </c:pt>
                <c:pt idx="635">
                  <c:v>38.433275834690122</c:v>
                </c:pt>
                <c:pt idx="636">
                  <c:v>76.810073674053584</c:v>
                </c:pt>
                <c:pt idx="637">
                  <c:v>38.376839306309449</c:v>
                </c:pt>
                <c:pt idx="638">
                  <c:v>76.697366302558279</c:v>
                </c:pt>
                <c:pt idx="639">
                  <c:v>76.641136561867256</c:v>
                </c:pt>
                <c:pt idx="640">
                  <c:v>38.292494604537339</c:v>
                </c:pt>
                <c:pt idx="641">
                  <c:v>229.25111901400643</c:v>
                </c:pt>
                <c:pt idx="642">
                  <c:v>76.36122006602406</c:v>
                </c:pt>
                <c:pt idx="643">
                  <c:v>50.833216761668872</c:v>
                </c:pt>
                <c:pt idx="644">
                  <c:v>25.398083156070683</c:v>
                </c:pt>
                <c:pt idx="645">
                  <c:v>151.94550911393449</c:v>
                </c:pt>
                <c:pt idx="646">
                  <c:v>151.72497862175172</c:v>
                </c:pt>
                <c:pt idx="647">
                  <c:v>37.903738314135943</c:v>
                </c:pt>
                <c:pt idx="648">
                  <c:v>37.876271837096716</c:v>
                </c:pt>
                <c:pt idx="649">
                  <c:v>37.848845137721554</c:v>
                </c:pt>
                <c:pt idx="650">
                  <c:v>75.642916259303277</c:v>
                </c:pt>
                <c:pt idx="651">
                  <c:v>37.794110726821017</c:v>
                </c:pt>
                <c:pt idx="652">
                  <c:v>18.883401421673941</c:v>
                </c:pt>
                <c:pt idx="653">
                  <c:v>75.424610584694761</c:v>
                </c:pt>
                <c:pt idx="654">
                  <c:v>75.370230908714447</c:v>
                </c:pt>
                <c:pt idx="655">
                  <c:v>150.30698816734284</c:v>
                </c:pt>
                <c:pt idx="656">
                  <c:v>75.09950450458831</c:v>
                </c:pt>
                <c:pt idx="657">
                  <c:v>299.53727871168905</c:v>
                </c:pt>
                <c:pt idx="658">
                  <c:v>74.830716013161734</c:v>
                </c:pt>
                <c:pt idx="659">
                  <c:v>37.388594517305769</c:v>
                </c:pt>
                <c:pt idx="660">
                  <c:v>74.72373857783198</c:v>
                </c:pt>
                <c:pt idx="661">
                  <c:v>24.89012149294927</c:v>
                </c:pt>
                <c:pt idx="662">
                  <c:v>74.617066574151991</c:v>
                </c:pt>
                <c:pt idx="663">
                  <c:v>149.02139739185594</c:v>
                </c:pt>
                <c:pt idx="664">
                  <c:v>49.60308909626194</c:v>
                </c:pt>
                <c:pt idx="665">
                  <c:v>148.59774025641354</c:v>
                </c:pt>
                <c:pt idx="666">
                  <c:v>222.42236227741901</c:v>
                </c:pt>
                <c:pt idx="667">
                  <c:v>74.088242572917736</c:v>
                </c:pt>
                <c:pt idx="668">
                  <c:v>221.79316181835983</c:v>
                </c:pt>
                <c:pt idx="669">
                  <c:v>73.826631546872903</c:v>
                </c:pt>
                <c:pt idx="670">
                  <c:v>221.01164962026837</c:v>
                </c:pt>
                <c:pt idx="671">
                  <c:v>24.539556401499279</c:v>
                </c:pt>
                <c:pt idx="672">
                  <c:v>73.566861555515089</c:v>
                </c:pt>
                <c:pt idx="673">
                  <c:v>73.515126772424011</c:v>
                </c:pt>
                <c:pt idx="674">
                  <c:v>146.82375037975692</c:v>
                </c:pt>
                <c:pt idx="675">
                  <c:v>219.77262145138823</c:v>
                </c:pt>
                <c:pt idx="676">
                  <c:v>292.21106993818847</c:v>
                </c:pt>
                <c:pt idx="677">
                  <c:v>109.3499061405721</c:v>
                </c:pt>
                <c:pt idx="678">
                  <c:v>145.59681096152093</c:v>
                </c:pt>
                <c:pt idx="679">
                  <c:v>145.39431191987057</c:v>
                </c:pt>
                <c:pt idx="680">
                  <c:v>434.3705412896964</c:v>
                </c:pt>
                <c:pt idx="681">
                  <c:v>288.78041511154555</c:v>
                </c:pt>
                <c:pt idx="682">
                  <c:v>1213.0748632058348</c:v>
                </c:pt>
              </c:numCache>
            </c:numRef>
          </c:yVal>
          <c:smooth val="0"/>
          <c:extLst>
            <c:ext xmlns:c16="http://schemas.microsoft.com/office/drawing/2014/chart" uri="{C3380CC4-5D6E-409C-BE32-E72D297353CC}">
              <c16:uniqueId val="{00000000-43CB-4DD6-8C0B-596C91C694A0}"/>
            </c:ext>
          </c:extLst>
        </c:ser>
        <c:dLbls>
          <c:showLegendKey val="0"/>
          <c:showVal val="0"/>
          <c:showCatName val="0"/>
          <c:showSerName val="0"/>
          <c:showPercent val="0"/>
          <c:showBubbleSize val="0"/>
        </c:dLbls>
        <c:axId val="986074744"/>
        <c:axId val="986068512"/>
      </c:scatterChart>
      <c:valAx>
        <c:axId val="986074744"/>
        <c:scaling>
          <c:orientation val="minMax"/>
          <c:max val="1500"/>
          <c:min val="700"/>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a:t>Megawatts of Load</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6068512"/>
        <c:crosses val="autoZero"/>
        <c:crossBetween val="midCat"/>
      </c:valAx>
      <c:valAx>
        <c:axId val="986068512"/>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8607474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5F5F5"/>
    </a:solidFill>
    <a:ln>
      <a:noFill/>
    </a:ln>
    <a:effectLst>
      <a:outerShdw blurRad="50800" dist="38100" dir="2700000" algn="tl" rotWithShape="0">
        <a:prstClr val="black">
          <a:alpha val="40000"/>
        </a:prstClr>
      </a:outerShdw>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0.66868</cdr:x>
      <cdr:y>0.35209</cdr:y>
    </cdr:from>
    <cdr:to>
      <cdr:x>0.92235</cdr:x>
      <cdr:y>0.85713</cdr:y>
    </cdr:to>
    <cdr:sp macro="" textlink="">
      <cdr:nvSpPr>
        <cdr:cNvPr id="2" name="Rectangle 1">
          <a:extLst xmlns:a="http://schemas.openxmlformats.org/drawingml/2006/main">
            <a:ext uri="{FF2B5EF4-FFF2-40B4-BE49-F238E27FC236}">
              <a16:creationId xmlns:a16="http://schemas.microsoft.com/office/drawing/2014/main" id="{DBD976F7-FCEA-4E30-A9AF-F10A67B1A3BC}"/>
            </a:ext>
          </a:extLst>
        </cdr:cNvPr>
        <cdr:cNvSpPr/>
      </cdr:nvSpPr>
      <cdr:spPr>
        <a:xfrm xmlns:a="http://schemas.openxmlformats.org/drawingml/2006/main">
          <a:off x="3172487" y="1503543"/>
          <a:ext cx="1203512" cy="2156678"/>
        </a:xfrm>
        <a:prstGeom xmlns:a="http://schemas.openxmlformats.org/drawingml/2006/main" prst="rect">
          <a:avLst/>
        </a:prstGeom>
        <a:noFill xmlns:a="http://schemas.openxmlformats.org/drawingml/2006/main"/>
        <a:ln xmlns:a="http://schemas.openxmlformats.org/drawingml/2006/main" w="31750">
          <a:solidFill>
            <a:schemeClr val="accent2"/>
          </a:solidFill>
          <a:prstDash val="sysDot"/>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0.6714</cdr:x>
      <cdr:y>0.3546</cdr:y>
    </cdr:from>
    <cdr:to>
      <cdr:x>0.91939</cdr:x>
      <cdr:y>0.77602</cdr:y>
    </cdr:to>
    <cdr:sp macro="" textlink="">
      <cdr:nvSpPr>
        <cdr:cNvPr id="3" name="TextBox 2">
          <a:extLst xmlns:a="http://schemas.openxmlformats.org/drawingml/2006/main">
            <a:ext uri="{FF2B5EF4-FFF2-40B4-BE49-F238E27FC236}">
              <a16:creationId xmlns:a16="http://schemas.microsoft.com/office/drawing/2014/main" id="{E964B887-EB9A-4535-B694-772295A11C4C}"/>
            </a:ext>
          </a:extLst>
        </cdr:cNvPr>
        <cdr:cNvSpPr txBox="1"/>
      </cdr:nvSpPr>
      <cdr:spPr>
        <a:xfrm xmlns:a="http://schemas.openxmlformats.org/drawingml/2006/main">
          <a:off x="3185405" y="1514272"/>
          <a:ext cx="1176564" cy="1799593"/>
        </a:xfrm>
        <a:prstGeom xmlns:a="http://schemas.openxmlformats.org/drawingml/2006/main" prst="rect">
          <a:avLst/>
        </a:prstGeom>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n-US" sz="1600" b="1" dirty="0"/>
            <a:t>Top</a:t>
          </a:r>
          <a:r>
            <a:rPr lang="en-US" sz="1600" b="1" baseline="0" dirty="0"/>
            <a:t> 2% of load hours represent $25 million /year in peaking costs</a:t>
          </a:r>
          <a:endParaRPr lang="en-US"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8406E-907E-44A4-BDA0-C278458B5815}" type="datetimeFigureOut">
              <a:rPr lang="en-US" smtClean="0"/>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32B92-277B-44B1-BD42-78B318614E08}" type="slidenum">
              <a:rPr lang="en-US" smtClean="0"/>
              <a:t>‹#›</a:t>
            </a:fld>
            <a:endParaRPr lang="en-US"/>
          </a:p>
        </p:txBody>
      </p:sp>
    </p:spTree>
    <p:extLst>
      <p:ext uri="{BB962C8B-B14F-4D97-AF65-F5344CB8AC3E}">
        <p14:creationId xmlns:p14="http://schemas.microsoft.com/office/powerpoint/2010/main" val="63267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2D6604DF-76B0-474F-B22D-D2E955351F0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34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a:t>
            </a:r>
            <a:r>
              <a:rPr lang="en-US" baseline="0" dirty="0"/>
              <a:t> of US electricity production is combustion-fired</a:t>
            </a:r>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74FFF16-080C-4A63-A1F0-09BEA6CF07F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362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additional carbon contributed by this building.</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8A72F3D-3DAF-4027-BA51-632498B8D2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39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Seasonal load shape variation. The same building has different energy demands (load shapes) across different seasons.</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8A72F3D-3DAF-4027-BA51-632498B8D2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808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l="10767" b="6200"/>
          <a:stretch>
            <a:fillRect/>
          </a:stretch>
        </p:blipFill>
        <p:spPr bwMode="auto">
          <a:xfrm>
            <a:off x="0" y="466725"/>
            <a:ext cx="6226175"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1EC833-444D-FE43-9769-22A1F1CBB7ED}"/>
              </a:ext>
            </a:extLst>
          </p:cNvPr>
          <p:cNvSpPr/>
          <p:nvPr userDrawn="1"/>
        </p:nvSpPr>
        <p:spPr>
          <a:xfrm flipH="1">
            <a:off x="1" y="2247901"/>
            <a:ext cx="2369126" cy="1393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2B931025-55C8-3445-8143-6B73CEAEE29C}"/>
              </a:ext>
            </a:extLst>
          </p:cNvPr>
          <p:cNvSpPr/>
          <p:nvPr userDrawn="1"/>
        </p:nvSpPr>
        <p:spPr>
          <a:xfrm flipH="1">
            <a:off x="2493818" y="2247901"/>
            <a:ext cx="9698183" cy="139382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7" name="Rectangle 6">
            <a:extLst>
              <a:ext uri="{FF2B5EF4-FFF2-40B4-BE49-F238E27FC236}">
                <a16:creationId xmlns:a16="http://schemas.microsoft.com/office/drawing/2014/main" id="{67F03002-952D-104C-A81F-FAAEE91F94BC}"/>
              </a:ext>
            </a:extLst>
          </p:cNvPr>
          <p:cNvSpPr/>
          <p:nvPr userDrawn="1"/>
        </p:nvSpPr>
        <p:spPr>
          <a:xfrm>
            <a:off x="0" y="342901"/>
            <a:ext cx="12192000" cy="79375"/>
          </a:xfrm>
          <a:prstGeom prst="rect">
            <a:avLst/>
          </a:prstGeom>
          <a:solidFill>
            <a:srgbClr val="C1D82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BDD1188-FF0A-264B-9F04-F8AC60EDF323}"/>
              </a:ext>
            </a:extLst>
          </p:cNvPr>
          <p:cNvSpPr/>
          <p:nvPr userDrawn="1"/>
        </p:nvSpPr>
        <p:spPr>
          <a:xfrm flipH="1" flipV="1">
            <a:off x="2358350" y="2247900"/>
            <a:ext cx="148361" cy="13938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3077" name="Rectangle 5"/>
          <p:cNvSpPr>
            <a:spLocks noGrp="1" noChangeArrowheads="1"/>
          </p:cNvSpPr>
          <p:nvPr>
            <p:ph type="subTitle" idx="1"/>
          </p:nvPr>
        </p:nvSpPr>
        <p:spPr bwMode="black">
          <a:xfrm>
            <a:off x="3755789" y="4007925"/>
            <a:ext cx="6725859" cy="369332"/>
          </a:xfrm>
          <a:prstGeom prst="rect">
            <a:avLst/>
          </a:prstGeom>
        </p:spPr>
        <p:txBody>
          <a:bodyPr/>
          <a:lstStyle>
            <a:lvl1pPr marL="0" indent="0" algn="l">
              <a:buFont typeface="Arial" pitchFamily="34" charset="0"/>
              <a:buNone/>
              <a:defRPr sz="2400" b="0" baseline="0">
                <a:solidFill>
                  <a:schemeClr val="tx1"/>
                </a:solidFill>
                <a:effectLst/>
                <a:latin typeface="Segoe UI" panose="020B0502040204020203" pitchFamily="34" charset="0"/>
                <a:cs typeface="Segoe UI" panose="020B0502040204020203" pitchFamily="34" charset="0"/>
              </a:defRPr>
            </a:lvl1pPr>
          </a:lstStyle>
          <a:p>
            <a:r>
              <a:rPr lang="en-US" smtClean="0"/>
              <a:t>Click to edit Master subtitle style</a:t>
            </a:r>
            <a:endParaRPr lang="en-US" dirty="0"/>
          </a:p>
        </p:txBody>
      </p:sp>
      <p:sp>
        <p:nvSpPr>
          <p:cNvPr id="3076" name="Rectangle 4"/>
          <p:cNvSpPr>
            <a:spLocks noGrp="1" noChangeArrowheads="1"/>
          </p:cNvSpPr>
          <p:nvPr>
            <p:ph type="ctrTitle"/>
          </p:nvPr>
        </p:nvSpPr>
        <p:spPr bwMode="black">
          <a:xfrm>
            <a:off x="3755790" y="2695127"/>
            <a:ext cx="8027076" cy="508892"/>
          </a:xfrm>
          <a:prstGeom prst="rect">
            <a:avLst/>
          </a:prstGeom>
          <a:noFill/>
          <a:ln w="9525">
            <a:noFill/>
            <a:miter lim="800000"/>
            <a:headEnd/>
            <a:tailEnd/>
          </a:ln>
        </p:spPr>
        <p:txBody>
          <a:bodyPr lIns="0" tIns="0" rIns="0" bIns="0" anchor="ctr" anchorCtr="0"/>
          <a:lstStyle>
            <a:lvl1pPr algn="l" rtl="0" eaLnBrk="0" fontAlgn="base" hangingPunct="0">
              <a:lnSpc>
                <a:spcPct val="90000"/>
              </a:lnSpc>
              <a:spcBef>
                <a:spcPct val="0"/>
              </a:spcBef>
              <a:spcAft>
                <a:spcPct val="0"/>
              </a:spcAft>
              <a:defRPr lang="en-US" sz="3600" b="1" baseline="0" dirty="0">
                <a:solidFill>
                  <a:schemeClr val="tx1"/>
                </a:solidFill>
                <a:effectLst/>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pic>
        <p:nvPicPr>
          <p:cNvPr id="12"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5735" y="2347913"/>
            <a:ext cx="8778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65350" y="127000"/>
            <a:ext cx="78613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671616" y="5791633"/>
            <a:ext cx="11112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84336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55E055-DD57-004B-A88B-C5E9A9B586B8}"/>
              </a:ext>
            </a:extLst>
          </p:cNvPr>
          <p:cNvSpPr/>
          <p:nvPr userDrawn="1"/>
        </p:nvSpPr>
        <p:spPr>
          <a:xfrm>
            <a:off x="461434" y="2566988"/>
            <a:ext cx="11269133" cy="3973512"/>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CF1EFE5C-3267-F945-9E21-A799585F589D}"/>
              </a:ext>
            </a:extLst>
          </p:cNvPr>
          <p:cNvSpPr/>
          <p:nvPr userDrawn="1"/>
        </p:nvSpPr>
        <p:spPr>
          <a:xfrm flipH="1">
            <a:off x="1" y="854076"/>
            <a:ext cx="3060700" cy="1393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3E630747-7F18-A143-84B7-2DA32EDBCB1E}"/>
              </a:ext>
            </a:extLst>
          </p:cNvPr>
          <p:cNvSpPr/>
          <p:nvPr userDrawn="1"/>
        </p:nvSpPr>
        <p:spPr>
          <a:xfrm flipH="1">
            <a:off x="3198285" y="854076"/>
            <a:ext cx="8993716" cy="139382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6" name="Rectangle 4">
            <a:extLst>
              <a:ext uri="{FF2B5EF4-FFF2-40B4-BE49-F238E27FC236}">
                <a16:creationId xmlns:a16="http://schemas.microsoft.com/office/drawing/2014/main" id="{AFF56641-1F80-B94E-BA0C-DCC077DE21A4}"/>
              </a:ext>
            </a:extLst>
          </p:cNvPr>
          <p:cNvSpPr txBox="1">
            <a:spLocks noChangeArrowheads="1"/>
          </p:cNvSpPr>
          <p:nvPr userDrawn="1"/>
        </p:nvSpPr>
        <p:spPr bwMode="black">
          <a:xfrm>
            <a:off x="3680885" y="1241426"/>
            <a:ext cx="8028516"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FFFFFF"/>
                </a:solidFill>
                <a:effectLst/>
                <a:uLnTx/>
                <a:uFillTx/>
                <a:latin typeface="Segoe UI Semibold" panose="020B0702040204020203" pitchFamily="34" charset="0"/>
                <a:ea typeface="ＭＳ Ｐゴシック" panose="020B0600070205080204" pitchFamily="34" charset="-128"/>
                <a:cs typeface="Segoe UI Semibold" panose="020B0702040204020203" pitchFamily="34" charset="0"/>
              </a:rPr>
              <a:t>THANK YOU!</a:t>
            </a:r>
          </a:p>
        </p:txBody>
      </p:sp>
      <p:sp>
        <p:nvSpPr>
          <p:cNvPr id="8" name="Rectangle 7">
            <a:extLst>
              <a:ext uri="{FF2B5EF4-FFF2-40B4-BE49-F238E27FC236}">
                <a16:creationId xmlns:a16="http://schemas.microsoft.com/office/drawing/2014/main" id="{9EBFAFB1-C01A-814C-AB28-AFAE74FC81F3}"/>
              </a:ext>
            </a:extLst>
          </p:cNvPr>
          <p:cNvSpPr/>
          <p:nvPr userDrawn="1"/>
        </p:nvSpPr>
        <p:spPr>
          <a:xfrm flipH="1" flipV="1">
            <a:off x="3060700" y="854076"/>
            <a:ext cx="137584" cy="13938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11"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9"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1407" y="954088"/>
            <a:ext cx="8778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4382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ingle row">
    <p:spTree>
      <p:nvGrpSpPr>
        <p:cNvPr id="1" name=""/>
        <p:cNvGrpSpPr/>
        <p:nvPr/>
      </p:nvGrpSpPr>
      <p:grpSpPr>
        <a:xfrm>
          <a:off x="0" y="0"/>
          <a:ext cx="0" cy="0"/>
          <a:chOff x="0" y="0"/>
          <a:chExt cx="0" cy="0"/>
        </a:xfrm>
      </p:grpSpPr>
      <p:sp>
        <p:nvSpPr>
          <p:cNvPr id="5" name="Title 1"/>
          <p:cNvSpPr>
            <a:spLocks noGrp="1"/>
          </p:cNvSpPr>
          <p:nvPr>
            <p:ph type="title"/>
          </p:nvPr>
        </p:nvSpPr>
        <p:spPr>
          <a:xfrm>
            <a:off x="203200" y="116776"/>
            <a:ext cx="11785600" cy="655121"/>
          </a:xfrm>
          <a:prstGeom prst="rect">
            <a:avLst/>
          </a:prstGeom>
        </p:spPr>
        <p:txBody>
          <a:bodyPr anchor="ctr"/>
          <a:lstStyle>
            <a:lvl1pPr algn="ctr" defTabSz="914400" rtl="0" eaLnBrk="1" latinLnBrk="0" hangingPunct="1">
              <a:spcBef>
                <a:spcPct val="0"/>
              </a:spcBef>
              <a:buNone/>
              <a:defRPr lang="en-US" sz="3600" b="1" kern="1200" baseline="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11582400" y="6572816"/>
            <a:ext cx="609600" cy="285184"/>
          </a:xfrm>
          <a:prstGeom prst="rect">
            <a:avLst/>
          </a:prstGeom>
        </p:spPr>
        <p:txBody>
          <a:bodyPr vert="horz" wrap="none" lIns="91440" tIns="45720" rIns="18288" bIns="45720" rtlCol="0" anchor="ctr"/>
          <a:lstStyle>
            <a:lvl1pPr algn="r">
              <a:defRPr sz="1100">
                <a:solidFill>
                  <a:schemeClr val="tx1">
                    <a:tint val="75000"/>
                  </a:schemeClr>
                </a:solidFill>
              </a:defRPr>
            </a:lvl1pPr>
          </a:lstStyle>
          <a:p>
            <a:pPr>
              <a:defRPr/>
            </a:pPr>
            <a:fld id="{9FC05232-35A8-4326-93FE-F3CEDCE7F983}" type="slidenum">
              <a:rPr lang="en-US" smtClean="0">
                <a:solidFill>
                  <a:prstClr val="black">
                    <a:tint val="75000"/>
                  </a:prstClr>
                </a:solidFill>
              </a:rPr>
              <a:pPr>
                <a:defRPr/>
              </a:pPr>
              <a:t>‹#›</a:t>
            </a:fld>
            <a:r>
              <a:rPr lang="en-US" dirty="0" smtClean="0">
                <a:solidFill>
                  <a:prstClr val="black">
                    <a:tint val="75000"/>
                  </a:prstClr>
                </a:solidFill>
              </a:rPr>
              <a:t> </a:t>
            </a:r>
            <a:endParaRPr lang="en-US" dirty="0">
              <a:solidFill>
                <a:prstClr val="black">
                  <a:tint val="75000"/>
                </a:prstClr>
              </a:solidFill>
            </a:endParaRPr>
          </a:p>
        </p:txBody>
      </p:sp>
    </p:spTree>
    <p:extLst>
      <p:ext uri="{BB962C8B-B14F-4D97-AF65-F5344CB8AC3E}">
        <p14:creationId xmlns:p14="http://schemas.microsoft.com/office/powerpoint/2010/main" val="38035464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28800" y="5638800"/>
            <a:ext cx="8331200" cy="304800"/>
          </a:xfrm>
        </p:spPr>
        <p:txBody>
          <a:bodyPr>
            <a:noAutofit/>
          </a:bodyPr>
          <a:lstStyle>
            <a:lvl1pPr>
              <a:defRPr kumimoji="0" lang="en-US" sz="1400" b="1" i="0" u="none" strike="noStrike" kern="1200" cap="none" spc="0" normalizeH="0" baseline="0" noProof="0" dirty="0" smtClean="0">
                <a:ln>
                  <a:noFill/>
                </a:ln>
                <a:solidFill>
                  <a:schemeClr val="bg1">
                    <a:lumMod val="50000"/>
                  </a:schemeClr>
                </a:solidFill>
                <a:effectLst/>
                <a:uLnTx/>
                <a:uFillTx/>
                <a:latin typeface="Century Gothic"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t>Click to edit Master caption style</a:t>
            </a:r>
          </a:p>
        </p:txBody>
      </p:sp>
    </p:spTree>
    <p:extLst>
      <p:ext uri="{BB962C8B-B14F-4D97-AF65-F5344CB8AC3E}">
        <p14:creationId xmlns:p14="http://schemas.microsoft.com/office/powerpoint/2010/main" val="3519328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double row">
    <p:spTree>
      <p:nvGrpSpPr>
        <p:cNvPr id="1" name=""/>
        <p:cNvGrpSpPr/>
        <p:nvPr/>
      </p:nvGrpSpPr>
      <p:grpSpPr>
        <a:xfrm>
          <a:off x="0" y="0"/>
          <a:ext cx="0" cy="0"/>
          <a:chOff x="0" y="0"/>
          <a:chExt cx="0" cy="0"/>
        </a:xfrm>
      </p:grpSpPr>
      <p:sp>
        <p:nvSpPr>
          <p:cNvPr id="8" name="Rounded Rectangle 7"/>
          <p:cNvSpPr/>
          <p:nvPr userDrawn="1"/>
        </p:nvSpPr>
        <p:spPr>
          <a:xfrm>
            <a:off x="153774" y="104694"/>
            <a:ext cx="11884455" cy="1192478"/>
          </a:xfrm>
          <a:prstGeom prst="roundRect">
            <a:avLst>
              <a:gd name="adj" fmla="val 8700"/>
            </a:avLst>
          </a:prstGeom>
          <a:solidFill>
            <a:schemeClr val="bg1">
              <a:lumMod val="85000"/>
            </a:schemeClr>
          </a:solidFill>
          <a:ln>
            <a:solidFill>
              <a:schemeClr val="bg1">
                <a:lumMod val="65000"/>
              </a:schemeClr>
            </a:solidFill>
          </a:ln>
          <a:effectLst>
            <a:outerShdw blurRad="50800" dist="50800" dir="5400000" algn="ctr" rotWithShape="0">
              <a:schemeClr val="bg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1F497D">
                  <a:lumMod val="75000"/>
                </a:srgbClr>
              </a:solidFill>
              <a:effectLst/>
              <a:uLnTx/>
              <a:uFillTx/>
              <a:latin typeface="Lucida Sans" pitchFamily="34" charset="0"/>
              <a:ea typeface="+mn-ea"/>
              <a:cs typeface="Lucida Sans" pitchFamily="34" charset="0"/>
            </a:endParaRPr>
          </a:p>
        </p:txBody>
      </p:sp>
      <p:sp>
        <p:nvSpPr>
          <p:cNvPr id="15" name="Title Placeholder 1"/>
          <p:cNvSpPr>
            <a:spLocks noGrp="1"/>
          </p:cNvSpPr>
          <p:nvPr>
            <p:ph type="title"/>
          </p:nvPr>
        </p:nvSpPr>
        <p:spPr>
          <a:xfrm>
            <a:off x="209551" y="152359"/>
            <a:ext cx="11772900" cy="1081018"/>
          </a:xfrm>
          <a:prstGeom prst="rect">
            <a:avLst/>
          </a:prstGeom>
        </p:spPr>
        <p:txBody>
          <a:bodyPr vert="horz" lIns="91440" tIns="45720" rIns="91440" bIns="45720" rtlCol="0" anchor="ctr">
            <a:noAutofit/>
          </a:bodyPr>
          <a:lstStyle>
            <a:lvl1pPr>
              <a:defRPr sz="3600" b="1">
                <a:latin typeface="Segoe UI Semibold" panose="020B0702040204020203" pitchFamily="34" charset="0"/>
                <a:cs typeface="Segoe UI Semibold" panose="020B0702040204020203"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11582400" y="6572816"/>
            <a:ext cx="609600" cy="285184"/>
          </a:xfrm>
          <a:prstGeom prst="rect">
            <a:avLst/>
          </a:prstGeom>
        </p:spPr>
        <p:txBody>
          <a:bodyPr vert="horz" wrap="none" lIns="91440" tIns="45720" rIns="18288" bIns="45720" rtlCol="0" anchor="ctr"/>
          <a:lstStyle>
            <a:lvl1pPr algn="r">
              <a:defRPr sz="1100">
                <a:solidFill>
                  <a:schemeClr val="tx1">
                    <a:tint val="75000"/>
                  </a:schemeClr>
                </a:solidFill>
              </a:defRPr>
            </a:lvl1pPr>
          </a:lstStyle>
          <a:p>
            <a:pPr>
              <a:defRPr/>
            </a:pPr>
            <a:fld id="{9FC05232-35A8-4326-93FE-F3CEDCE7F983}" type="slidenum">
              <a:rPr lang="en-US" smtClean="0">
                <a:solidFill>
                  <a:prstClr val="black">
                    <a:tint val="75000"/>
                  </a:prstClr>
                </a:solidFill>
              </a:rPr>
              <a:pPr>
                <a:defRPr/>
              </a:pPr>
              <a:t>‹#›</a:t>
            </a:fld>
            <a:r>
              <a:rPr lang="en-US" dirty="0" smtClean="0">
                <a:solidFill>
                  <a:prstClr val="black">
                    <a:tint val="75000"/>
                  </a:prstClr>
                </a:solidFill>
              </a:rPr>
              <a:t> </a:t>
            </a:r>
            <a:endParaRPr lang="en-US" dirty="0">
              <a:solidFill>
                <a:prstClr val="black">
                  <a:tint val="75000"/>
                </a:prstClr>
              </a:solidFill>
            </a:endParaRPr>
          </a:p>
        </p:txBody>
      </p:sp>
    </p:spTree>
    <p:extLst>
      <p:ext uri="{BB962C8B-B14F-4D97-AF65-F5344CB8AC3E}">
        <p14:creationId xmlns:p14="http://schemas.microsoft.com/office/powerpoint/2010/main" val="22519967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ooter only">
    <p:spTree>
      <p:nvGrpSpPr>
        <p:cNvPr id="1" name=""/>
        <p:cNvGrpSpPr/>
        <p:nvPr/>
      </p:nvGrpSpPr>
      <p:grpSpPr>
        <a:xfrm>
          <a:off x="0" y="0"/>
          <a:ext cx="0" cy="0"/>
          <a:chOff x="0" y="0"/>
          <a:chExt cx="0" cy="0"/>
        </a:xfrm>
      </p:grpSpPr>
      <p:sp>
        <p:nvSpPr>
          <p:cNvPr id="3" name="Title 1"/>
          <p:cNvSpPr>
            <a:spLocks noGrp="1"/>
          </p:cNvSpPr>
          <p:nvPr>
            <p:ph type="title"/>
          </p:nvPr>
        </p:nvSpPr>
        <p:spPr>
          <a:xfrm>
            <a:off x="203200" y="116776"/>
            <a:ext cx="11785600" cy="655121"/>
          </a:xfrm>
          <a:prstGeom prst="rect">
            <a:avLst/>
          </a:prstGeom>
        </p:spPr>
        <p:txBody>
          <a:bodyPr anchor="ctr"/>
          <a:lstStyle>
            <a:lvl1pPr algn="ctr" defTabSz="914400" rtl="0" eaLnBrk="1" latinLnBrk="0" hangingPunct="1">
              <a:spcBef>
                <a:spcPct val="0"/>
              </a:spcBef>
              <a:buNone/>
              <a:defRPr lang="en-US" sz="3600" b="1" kern="1200" baseline="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11582400" y="6572816"/>
            <a:ext cx="609600" cy="285184"/>
          </a:xfrm>
          <a:prstGeom prst="rect">
            <a:avLst/>
          </a:prstGeom>
        </p:spPr>
        <p:txBody>
          <a:bodyPr vert="horz" wrap="none" lIns="91440" tIns="45720" rIns="18288" bIns="45720" rtlCol="0" anchor="ctr"/>
          <a:lstStyle>
            <a:lvl1pPr algn="r">
              <a:defRPr sz="1100">
                <a:solidFill>
                  <a:schemeClr val="tx1">
                    <a:tint val="75000"/>
                  </a:schemeClr>
                </a:solidFill>
              </a:defRPr>
            </a:lvl1pPr>
          </a:lstStyle>
          <a:p>
            <a:pPr>
              <a:defRPr/>
            </a:pPr>
            <a:fld id="{9FC05232-35A8-4326-93FE-F3CEDCE7F983}" type="slidenum">
              <a:rPr lang="en-US" smtClean="0">
                <a:solidFill>
                  <a:prstClr val="black">
                    <a:tint val="75000"/>
                  </a:prstClr>
                </a:solidFill>
              </a:rPr>
              <a:pPr>
                <a:defRPr/>
              </a:pPr>
              <a:t>‹#›</a:t>
            </a:fld>
            <a:r>
              <a:rPr lang="en-US" dirty="0" smtClean="0">
                <a:solidFill>
                  <a:prstClr val="black">
                    <a:tint val="75000"/>
                  </a:prstClr>
                </a:solidFill>
              </a:rPr>
              <a:t> </a:t>
            </a:r>
            <a:endParaRPr lang="en-US" dirty="0">
              <a:solidFill>
                <a:prstClr val="black">
                  <a:tint val="75000"/>
                </a:prstClr>
              </a:solidFill>
            </a:endParaRPr>
          </a:p>
        </p:txBody>
      </p:sp>
    </p:spTree>
    <p:extLst>
      <p:ext uri="{BB962C8B-B14F-4D97-AF65-F5344CB8AC3E}">
        <p14:creationId xmlns:p14="http://schemas.microsoft.com/office/powerpoint/2010/main" val="3011824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Title 1"/>
          <p:cNvSpPr>
            <a:spLocks noGrp="1"/>
          </p:cNvSpPr>
          <p:nvPr>
            <p:ph type="ctrTitle"/>
          </p:nvPr>
        </p:nvSpPr>
        <p:spPr>
          <a:xfrm>
            <a:off x="914400" y="1219200"/>
            <a:ext cx="10464800" cy="1676400"/>
          </a:xfrm>
        </p:spPr>
        <p:txBody>
          <a:bodyPr>
            <a:noAutofit/>
          </a:bodyPr>
          <a:lstStyle>
            <a:lvl1pPr>
              <a:defRPr sz="6000">
                <a:latin typeface="Segoe UI Semibold" panose="020B0702040204020203" pitchFamily="34" charset="0"/>
                <a:cs typeface="Segoe UI Semibold" panose="020B0702040204020203"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914400" y="3581400"/>
            <a:ext cx="10363200" cy="1752600"/>
          </a:xfrm>
        </p:spPr>
        <p:txBody>
          <a:bodyPr>
            <a:normAutofit/>
          </a:bodyPr>
          <a:lstStyle>
            <a:lvl1pPr marL="0" indent="0" algn="ctr">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a:extLst>
              <a:ext uri="{FF2B5EF4-FFF2-40B4-BE49-F238E27FC236}">
                <a16:creationId xmlns:a16="http://schemas.microsoft.com/office/drawing/2014/main" id="{C7C9F0DD-DE44-4C0F-BAA9-073480B3DAB9}"/>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4A596-66D5-44EE-890F-57ABDBC65F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58394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78751-D815-430D-B1C8-518D4642C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E36873-1ADE-45CA-AD52-D6B78249D9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542D7-C1E9-4D57-8937-51FD7A5C577F}"/>
              </a:ext>
            </a:extLst>
          </p:cNvPr>
          <p:cNvSpPr>
            <a:spLocks noGrp="1"/>
          </p:cNvSpPr>
          <p:nvPr>
            <p:ph type="dt" sz="half" idx="10"/>
          </p:nvPr>
        </p:nvSpPr>
        <p:spPr/>
        <p:txBody>
          <a:bodyPr/>
          <a:lstStyle/>
          <a:p>
            <a:fld id="{ACC3FAB1-96C2-4045-89D6-C2183EB54FB2}" type="datetimeFigureOut">
              <a:rPr lang="en-US" smtClean="0"/>
              <a:t>7/7/2020</a:t>
            </a:fld>
            <a:endParaRPr lang="en-US"/>
          </a:p>
        </p:txBody>
      </p:sp>
      <p:sp>
        <p:nvSpPr>
          <p:cNvPr id="5" name="Footer Placeholder 4">
            <a:extLst>
              <a:ext uri="{FF2B5EF4-FFF2-40B4-BE49-F238E27FC236}">
                <a16:creationId xmlns:a16="http://schemas.microsoft.com/office/drawing/2014/main" id="{480916EA-7A29-4D0C-88FB-5DE29BE8F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5BBC-93F3-40FD-804B-974151EE0AD6}"/>
              </a:ext>
            </a:extLst>
          </p:cNvPr>
          <p:cNvSpPr>
            <a:spLocks noGrp="1"/>
          </p:cNvSpPr>
          <p:nvPr>
            <p:ph type="sldNum" sz="quarter" idx="12"/>
          </p:nvPr>
        </p:nvSpPr>
        <p:spPr/>
        <p:txBody>
          <a:bodyPr/>
          <a:lstStyle/>
          <a:p>
            <a:fld id="{7D46DFCD-4ADF-40D4-A944-E2E89CFA9D12}" type="slidenum">
              <a:rPr lang="en-US" smtClean="0"/>
              <a:t>‹#›</a:t>
            </a:fld>
            <a:endParaRPr lang="en-US"/>
          </a:p>
        </p:txBody>
      </p:sp>
    </p:spTree>
    <p:extLst>
      <p:ext uri="{BB962C8B-B14F-4D97-AF65-F5344CB8AC3E}">
        <p14:creationId xmlns:p14="http://schemas.microsoft.com/office/powerpoint/2010/main" val="24531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A3C958-2423-46FB-A2B3-2148B9559559}" type="datetimeFigureOut">
              <a:rPr lang="en-US" smtClean="0">
                <a:solidFill>
                  <a:prstClr val="black">
                    <a:tint val="75000"/>
                  </a:prstClr>
                </a:solidFill>
              </a:rPr>
              <a:pPr/>
              <a:t>7/7/2020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B4F111-C730-4B6B-8FAC-6D3DDB903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670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3C958-2423-46FB-A2B3-2148B9559559}" type="datetimeFigureOut">
              <a:rPr lang="en-US" smtClean="0">
                <a:solidFill>
                  <a:prstClr val="black">
                    <a:tint val="75000"/>
                  </a:prstClr>
                </a:solidFill>
              </a:rPr>
              <a:pPr/>
              <a:t>7/7/2020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B4F111-C730-4B6B-8FAC-6D3DDB903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163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A3C958-2423-46FB-A2B3-2148B9559559}" type="datetimeFigureOut">
              <a:rPr lang="en-US" smtClean="0">
                <a:solidFill>
                  <a:prstClr val="black">
                    <a:tint val="75000"/>
                  </a:prstClr>
                </a:solidFill>
              </a:rPr>
              <a:pPr/>
              <a:t>7/7/2020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B4F111-C730-4B6B-8FAC-6D3DDB903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76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Topic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43C39-F916-034B-879E-597D49D8A849}"/>
              </a:ext>
            </a:extLst>
          </p:cNvPr>
          <p:cNvSpPr/>
          <p:nvPr userDrawn="1"/>
        </p:nvSpPr>
        <p:spPr>
          <a:xfrm flipH="1">
            <a:off x="-3" y="190501"/>
            <a:ext cx="2572512" cy="1393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30FDFDED-6FE8-5D45-9C0E-DC5B1B2B41EE}"/>
              </a:ext>
            </a:extLst>
          </p:cNvPr>
          <p:cNvSpPr/>
          <p:nvPr userDrawn="1"/>
        </p:nvSpPr>
        <p:spPr>
          <a:xfrm flipH="1">
            <a:off x="2748552" y="190501"/>
            <a:ext cx="9443448" cy="139382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7" name="Rectangle 6">
            <a:extLst>
              <a:ext uri="{FF2B5EF4-FFF2-40B4-BE49-F238E27FC236}">
                <a16:creationId xmlns:a16="http://schemas.microsoft.com/office/drawing/2014/main" id="{892AAAA1-43AE-A543-8BC2-2F9DEE538C55}"/>
              </a:ext>
            </a:extLst>
          </p:cNvPr>
          <p:cNvSpPr/>
          <p:nvPr userDrawn="1"/>
        </p:nvSpPr>
        <p:spPr>
          <a:xfrm flipH="1" flipV="1">
            <a:off x="2597113" y="190501"/>
            <a:ext cx="137584" cy="13938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8" name="Rectangle 7">
            <a:extLst>
              <a:ext uri="{FF2B5EF4-FFF2-40B4-BE49-F238E27FC236}">
                <a16:creationId xmlns:a16="http://schemas.microsoft.com/office/drawing/2014/main" id="{06AF7BD9-6949-AA4E-928E-93BA8D34A1D3}"/>
              </a:ext>
            </a:extLst>
          </p:cNvPr>
          <p:cNvSpPr/>
          <p:nvPr userDrawn="1"/>
        </p:nvSpPr>
        <p:spPr>
          <a:xfrm>
            <a:off x="0" y="1766889"/>
            <a:ext cx="12192000" cy="43529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 Placeholder 12">
            <a:extLst>
              <a:ext uri="{FF2B5EF4-FFF2-40B4-BE49-F238E27FC236}">
                <a16:creationId xmlns:a16="http://schemas.microsoft.com/office/drawing/2014/main" id="{B3CDD654-50DF-F041-9357-4074EF80FB59}"/>
              </a:ext>
            </a:extLst>
          </p:cNvPr>
          <p:cNvSpPr>
            <a:spLocks noGrp="1"/>
          </p:cNvSpPr>
          <p:nvPr>
            <p:ph type="body" sz="quarter" idx="10"/>
          </p:nvPr>
        </p:nvSpPr>
        <p:spPr>
          <a:xfrm>
            <a:off x="969433" y="2066925"/>
            <a:ext cx="10483851" cy="1881028"/>
          </a:xfrm>
        </p:spPr>
        <p:txBody>
          <a:bodyPr/>
          <a:lstStyle>
            <a:lvl1pPr marL="338138" indent="-271463">
              <a:spcBef>
                <a:spcPts val="0"/>
              </a:spcBef>
              <a:spcAft>
                <a:spcPts val="600"/>
              </a:spcAft>
              <a:buSzPct val="85000"/>
              <a:defRPr>
                <a:latin typeface="Segoe UI" panose="020B0502040204020203" pitchFamily="34" charset="0"/>
                <a:cs typeface="Segoe UI" panose="020B0502040204020203" pitchFamily="34" charset="0"/>
              </a:defRPr>
            </a:lvl1pPr>
            <a:lvl2pPr marL="627063" indent="-285750">
              <a:lnSpc>
                <a:spcPct val="100000"/>
              </a:lnSpc>
              <a:spcBef>
                <a:spcPts val="0"/>
              </a:spcBef>
              <a:spcAft>
                <a:spcPts val="400"/>
              </a:spcAft>
              <a:buSzPct val="85000"/>
              <a:defRPr>
                <a:latin typeface="Segoe UI" panose="020B0502040204020203" pitchFamily="34" charset="0"/>
                <a:cs typeface="Segoe UI" panose="020B0502040204020203" pitchFamily="34" charset="0"/>
              </a:defRPr>
            </a:lvl2pPr>
            <a:lvl3pPr marL="914400" indent="-292100">
              <a:lnSpc>
                <a:spcPct val="100000"/>
              </a:lnSpc>
              <a:spcBef>
                <a:spcPts val="0"/>
              </a:spcBef>
              <a:spcAft>
                <a:spcPts val="300"/>
              </a:spcAft>
              <a:buSzPct val="85000"/>
              <a:defRPr sz="2200">
                <a:latin typeface="Segoe UI" panose="020B0502040204020203" pitchFamily="34" charset="0"/>
                <a:cs typeface="Segoe UI" panose="020B0502040204020203" pitchFamily="34" charset="0"/>
              </a:defRPr>
            </a:lvl3pPr>
            <a:lvl4pPr marL="1201738" indent="-276225">
              <a:lnSpc>
                <a:spcPct val="100000"/>
              </a:lnSpc>
              <a:spcBef>
                <a:spcPts val="0"/>
              </a:spcBef>
              <a:spcAft>
                <a:spcPts val="300"/>
              </a:spcAft>
              <a:buSzPct val="85000"/>
              <a:defRPr sz="2000">
                <a:latin typeface="Segoe UI" panose="020B0502040204020203" pitchFamily="34" charset="0"/>
                <a:cs typeface="Segoe UI" panose="020B0502040204020203" pitchFamily="34" charset="0"/>
              </a:defRPr>
            </a:lvl4pPr>
            <a:lvl5pPr marL="1490663" indent="-276225">
              <a:lnSpc>
                <a:spcPct val="100000"/>
              </a:lnSpc>
              <a:spcBef>
                <a:spcPts val="0"/>
              </a:spcBef>
              <a:spcAft>
                <a:spcPts val="300"/>
              </a:spcAft>
              <a:buSzPct val="85000"/>
              <a:defRPr sz="1800">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a:extLst>
              <a:ext uri="{FF2B5EF4-FFF2-40B4-BE49-F238E27FC236}">
                <a16:creationId xmlns:a16="http://schemas.microsoft.com/office/drawing/2014/main" id="{C9331837-BA8A-EB4F-A08D-B632BC7EFAC0}"/>
              </a:ext>
            </a:extLst>
          </p:cNvPr>
          <p:cNvSpPr>
            <a:spLocks noGrp="1"/>
          </p:cNvSpPr>
          <p:nvPr>
            <p:ph type="title"/>
          </p:nvPr>
        </p:nvSpPr>
        <p:spPr>
          <a:xfrm>
            <a:off x="3108961" y="365126"/>
            <a:ext cx="8497647" cy="1006475"/>
          </a:xfrm>
          <a:prstGeom prst="rect">
            <a:avLst/>
          </a:prstGeom>
        </p:spPr>
        <p:txBody>
          <a:bodyPr lIns="0" tIns="0" rIns="0" bIns="0" anchor="ctr" anchorCtr="0"/>
          <a:lstStyle>
            <a:lvl1pPr algn="l">
              <a:defRPr b="0">
                <a:latin typeface="Segoe UI Semibold" panose="020B0702040204020203" pitchFamily="34" charset="0"/>
                <a:cs typeface="Segoe UI Semibold" panose="020B0702040204020203" pitchFamily="34" charset="0"/>
              </a:defRPr>
            </a:lvl1pPr>
          </a:lstStyle>
          <a:p>
            <a:r>
              <a:rPr lang="en-US" smtClean="0"/>
              <a:t>Click to edit Master title style</a:t>
            </a:r>
            <a:endParaRPr lang="en-US" dirty="0"/>
          </a:p>
        </p:txBody>
      </p:sp>
      <p:sp>
        <p:nvSpPr>
          <p:cNvPr id="12"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11"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2391" y="288925"/>
            <a:ext cx="84772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9625" y="6224588"/>
            <a:ext cx="7651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46536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A3C958-2423-46FB-A2B3-2148B9559559}" type="datetimeFigureOut">
              <a:rPr lang="en-US" smtClean="0">
                <a:solidFill>
                  <a:prstClr val="black">
                    <a:tint val="75000"/>
                  </a:prstClr>
                </a:solidFill>
              </a:rPr>
              <a:pPr/>
              <a:t>7/7/2020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B4F111-C730-4B6B-8FAC-6D3DDB903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52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A3C958-2423-46FB-A2B3-2148B9559559}" type="datetimeFigureOut">
              <a:rPr lang="en-US" smtClean="0">
                <a:solidFill>
                  <a:prstClr val="black">
                    <a:tint val="75000"/>
                  </a:prstClr>
                </a:solidFill>
              </a:rPr>
              <a:pPr/>
              <a:t>7/7/2020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DB4F111-C730-4B6B-8FAC-6D3DDB903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74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A3C958-2423-46FB-A2B3-2148B9559559}" type="datetimeFigureOut">
              <a:rPr lang="en-US" smtClean="0">
                <a:solidFill>
                  <a:prstClr val="black">
                    <a:tint val="75000"/>
                  </a:prstClr>
                </a:solidFill>
              </a:rPr>
              <a:pPr/>
              <a:t>7/7/2020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DB4F111-C730-4B6B-8FAC-6D3DDB903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358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3C958-2423-46FB-A2B3-2148B9559559}" type="datetimeFigureOut">
              <a:rPr lang="en-US" smtClean="0">
                <a:solidFill>
                  <a:prstClr val="black">
                    <a:tint val="75000"/>
                  </a:prstClr>
                </a:solidFill>
              </a:rPr>
              <a:pPr/>
              <a:t>7/7/2020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DB4F111-C730-4B6B-8FAC-6D3DDB903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839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A3C958-2423-46FB-A2B3-2148B9559559}" type="datetimeFigureOut">
              <a:rPr lang="en-US" smtClean="0">
                <a:solidFill>
                  <a:prstClr val="black">
                    <a:tint val="75000"/>
                  </a:prstClr>
                </a:solidFill>
              </a:rPr>
              <a:pPr/>
              <a:t>7/7/2020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B4F111-C730-4B6B-8FAC-6D3DDB903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219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A3C958-2423-46FB-A2B3-2148B9559559}" type="datetimeFigureOut">
              <a:rPr lang="en-US" smtClean="0">
                <a:solidFill>
                  <a:prstClr val="black">
                    <a:tint val="75000"/>
                  </a:prstClr>
                </a:solidFill>
              </a:rPr>
              <a:pPr/>
              <a:t>7/7/2020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B4F111-C730-4B6B-8FAC-6D3DDB903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4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3C958-2423-46FB-A2B3-2148B9559559}" type="datetimeFigureOut">
              <a:rPr lang="en-US" smtClean="0">
                <a:solidFill>
                  <a:prstClr val="black">
                    <a:tint val="75000"/>
                  </a:prstClr>
                </a:solidFill>
              </a:rPr>
              <a:pPr/>
              <a:t>7/7/2020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B4F111-C730-4B6B-8FAC-6D3DDB903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85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3C958-2423-46FB-A2B3-2148B9559559}" type="datetimeFigureOut">
              <a:rPr lang="en-US" smtClean="0">
                <a:solidFill>
                  <a:prstClr val="black">
                    <a:tint val="75000"/>
                  </a:prstClr>
                </a:solidFill>
              </a:rPr>
              <a:pPr/>
              <a:t>7/7/2020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B4F111-C730-4B6B-8FAC-6D3DDB903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556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4" hasCustomPrompt="1"/>
          </p:nvPr>
        </p:nvSpPr>
        <p:spPr>
          <a:xfrm>
            <a:off x="252247" y="5940425"/>
            <a:ext cx="11614316" cy="323850"/>
          </a:xfrm>
        </p:spPr>
        <p:txBody>
          <a:bodyPr>
            <a:noAutofit/>
          </a:bodyPr>
          <a:lstStyle>
            <a:lvl1pPr algn="r">
              <a:defRPr sz="1200" baseline="0">
                <a:solidFill>
                  <a:schemeClr val="bg1"/>
                </a:solidFill>
              </a:defRPr>
            </a:lvl1pPr>
            <a:lvl2pPr algn="r">
              <a:defRPr sz="1200"/>
            </a:lvl2pPr>
            <a:lvl3pPr algn="r">
              <a:defRPr sz="1200"/>
            </a:lvl3pPr>
            <a:lvl4pPr algn="r">
              <a:defRPr sz="1200"/>
            </a:lvl4pPr>
            <a:lvl5pPr algn="r">
              <a:defRPr sz="1200"/>
            </a:lvl5pPr>
          </a:lstStyle>
          <a:p>
            <a:pPr lvl="0"/>
            <a:r>
              <a:rPr lang="en-US" dirty="0"/>
              <a:t>Name, city, state | Credit: photo/firm</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80" y="6371400"/>
            <a:ext cx="2286000" cy="412979"/>
          </a:xfrm>
          <a:prstGeom prst="rect">
            <a:avLst/>
          </a:prstGeom>
        </p:spPr>
      </p:pic>
    </p:spTree>
    <p:extLst>
      <p:ext uri="{BB962C8B-B14F-4D97-AF65-F5344CB8AC3E}">
        <p14:creationId xmlns:p14="http://schemas.microsoft.com/office/powerpoint/2010/main" val="1770511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810A-07DE-42B2-B877-4281C6D25A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7C127-224B-4C16-8E53-C5144AA52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C4E0B4-3D34-4027-8534-A76AE2FE3659}"/>
              </a:ext>
            </a:extLst>
          </p:cNvPr>
          <p:cNvSpPr>
            <a:spLocks noGrp="1"/>
          </p:cNvSpPr>
          <p:nvPr>
            <p:ph type="dt" sz="half" idx="10"/>
          </p:nvPr>
        </p:nvSpPr>
        <p:spPr/>
        <p:txBody>
          <a:bodyPr/>
          <a:lstStyle/>
          <a:p>
            <a:fld id="{ACC3FAB1-96C2-4045-89D6-C2183EB54FB2}" type="datetimeFigureOut">
              <a:rPr lang="en-US" smtClean="0"/>
              <a:t>7/7/2020</a:t>
            </a:fld>
            <a:endParaRPr lang="en-US"/>
          </a:p>
        </p:txBody>
      </p:sp>
      <p:sp>
        <p:nvSpPr>
          <p:cNvPr id="5" name="Footer Placeholder 4">
            <a:extLst>
              <a:ext uri="{FF2B5EF4-FFF2-40B4-BE49-F238E27FC236}">
                <a16:creationId xmlns:a16="http://schemas.microsoft.com/office/drawing/2014/main" id="{731442AD-1EE8-4A5F-8DC4-1AF791536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E0295-5A03-4491-B5CE-36FC20A34926}"/>
              </a:ext>
            </a:extLst>
          </p:cNvPr>
          <p:cNvSpPr>
            <a:spLocks noGrp="1"/>
          </p:cNvSpPr>
          <p:nvPr>
            <p:ph type="sldNum" sz="quarter" idx="12"/>
          </p:nvPr>
        </p:nvSpPr>
        <p:spPr/>
        <p:txBody>
          <a:bodyPr/>
          <a:lstStyle/>
          <a:p>
            <a:fld id="{7D46DFCD-4ADF-40D4-A944-E2E89CFA9D12}" type="slidenum">
              <a:rPr lang="en-US" smtClean="0"/>
              <a:t>‹#›</a:t>
            </a:fld>
            <a:endParaRPr lang="en-US"/>
          </a:p>
        </p:txBody>
      </p:sp>
    </p:spTree>
    <p:extLst>
      <p:ext uri="{BB962C8B-B14F-4D97-AF65-F5344CB8AC3E}">
        <p14:creationId xmlns:p14="http://schemas.microsoft.com/office/powerpoint/2010/main" val="34358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Topic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43C39-F916-034B-879E-597D49D8A849}"/>
              </a:ext>
            </a:extLst>
          </p:cNvPr>
          <p:cNvSpPr/>
          <p:nvPr userDrawn="1"/>
        </p:nvSpPr>
        <p:spPr>
          <a:xfrm flipH="1">
            <a:off x="-1" y="190501"/>
            <a:ext cx="2610967" cy="13938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30FDFDED-6FE8-5D45-9C0E-DC5B1B2B41EE}"/>
              </a:ext>
            </a:extLst>
          </p:cNvPr>
          <p:cNvSpPr/>
          <p:nvPr userDrawn="1"/>
        </p:nvSpPr>
        <p:spPr>
          <a:xfrm flipH="1">
            <a:off x="2748551" y="190501"/>
            <a:ext cx="9443444" cy="139382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CBECA"/>
              </a:solidFill>
              <a:effectLst/>
              <a:uLnTx/>
              <a:uFillTx/>
              <a:latin typeface="Segoe UI" panose="020B0502040204020203" pitchFamily="34" charset="0"/>
              <a:ea typeface="+mn-ea"/>
              <a:cs typeface="Segoe UI" panose="020B0502040204020203" pitchFamily="34" charset="0"/>
            </a:endParaRPr>
          </a:p>
        </p:txBody>
      </p:sp>
      <p:sp>
        <p:nvSpPr>
          <p:cNvPr id="8" name="Rectangle 7">
            <a:extLst>
              <a:ext uri="{FF2B5EF4-FFF2-40B4-BE49-F238E27FC236}">
                <a16:creationId xmlns:a16="http://schemas.microsoft.com/office/drawing/2014/main" id="{06AF7BD9-6949-AA4E-928E-93BA8D34A1D3}"/>
              </a:ext>
            </a:extLst>
          </p:cNvPr>
          <p:cNvSpPr/>
          <p:nvPr userDrawn="1"/>
        </p:nvSpPr>
        <p:spPr>
          <a:xfrm>
            <a:off x="0" y="1766889"/>
            <a:ext cx="12192000" cy="4702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itle 13">
            <a:extLst>
              <a:ext uri="{FF2B5EF4-FFF2-40B4-BE49-F238E27FC236}">
                <a16:creationId xmlns:a16="http://schemas.microsoft.com/office/drawing/2014/main" id="{C9331837-BA8A-EB4F-A08D-B632BC7EFAC0}"/>
              </a:ext>
            </a:extLst>
          </p:cNvPr>
          <p:cNvSpPr>
            <a:spLocks noGrp="1"/>
          </p:cNvSpPr>
          <p:nvPr>
            <p:ph type="title"/>
          </p:nvPr>
        </p:nvSpPr>
        <p:spPr>
          <a:xfrm>
            <a:off x="3109843" y="365126"/>
            <a:ext cx="8631936" cy="1006475"/>
          </a:xfrm>
          <a:prstGeom prst="rect">
            <a:avLst/>
          </a:prstGeom>
        </p:spPr>
        <p:txBody>
          <a:bodyPr lIns="0" tIns="0" rIns="0" bIns="0" anchor="ctr" anchorCtr="0"/>
          <a:lstStyle>
            <a:lvl1pPr algn="l">
              <a:defRPr b="0">
                <a:latin typeface="Segoe UI Semibold" panose="020B0702040204020203" pitchFamily="34" charset="0"/>
                <a:cs typeface="Segoe UI Semibold" panose="020B0702040204020203" pitchFamily="34" charset="0"/>
              </a:defRPr>
            </a:lvl1pPr>
          </a:lstStyle>
          <a:p>
            <a:r>
              <a:rPr lang="en-US" smtClean="0"/>
              <a:t>Click to edit Master title style</a:t>
            </a:r>
            <a:endParaRPr lang="en-US" dirty="0"/>
          </a:p>
        </p:txBody>
      </p:sp>
      <p:sp>
        <p:nvSpPr>
          <p:cNvPr id="10" name="Text Placeholder 12">
            <a:extLst>
              <a:ext uri="{FF2B5EF4-FFF2-40B4-BE49-F238E27FC236}">
                <a16:creationId xmlns:a16="http://schemas.microsoft.com/office/drawing/2014/main" id="{B3CDD654-50DF-F041-9357-4074EF80FB59}"/>
              </a:ext>
            </a:extLst>
          </p:cNvPr>
          <p:cNvSpPr>
            <a:spLocks noGrp="1"/>
          </p:cNvSpPr>
          <p:nvPr>
            <p:ph type="body" sz="quarter" idx="10"/>
          </p:nvPr>
        </p:nvSpPr>
        <p:spPr>
          <a:xfrm>
            <a:off x="969433" y="2066925"/>
            <a:ext cx="10483851" cy="1881028"/>
          </a:xfrm>
        </p:spPr>
        <p:txBody>
          <a:bodyPr/>
          <a:lstStyle>
            <a:lvl1pPr marL="338138" indent="-271463">
              <a:spcBef>
                <a:spcPts val="0"/>
              </a:spcBef>
              <a:spcAft>
                <a:spcPts val="600"/>
              </a:spcAft>
              <a:buSzPct val="85000"/>
              <a:defRPr>
                <a:latin typeface="Segoe UI" panose="020B0502040204020203" pitchFamily="34" charset="0"/>
                <a:cs typeface="Segoe UI" panose="020B0502040204020203" pitchFamily="34" charset="0"/>
              </a:defRPr>
            </a:lvl1pPr>
            <a:lvl2pPr marL="627063" indent="-285750">
              <a:lnSpc>
                <a:spcPct val="100000"/>
              </a:lnSpc>
              <a:spcBef>
                <a:spcPts val="0"/>
              </a:spcBef>
              <a:spcAft>
                <a:spcPts val="400"/>
              </a:spcAft>
              <a:buSzPct val="85000"/>
              <a:defRPr>
                <a:latin typeface="Segoe UI" panose="020B0502040204020203" pitchFamily="34" charset="0"/>
                <a:cs typeface="Segoe UI" panose="020B0502040204020203" pitchFamily="34" charset="0"/>
              </a:defRPr>
            </a:lvl2pPr>
            <a:lvl3pPr marL="914400" indent="-292100">
              <a:lnSpc>
                <a:spcPct val="100000"/>
              </a:lnSpc>
              <a:spcBef>
                <a:spcPts val="0"/>
              </a:spcBef>
              <a:spcAft>
                <a:spcPts val="300"/>
              </a:spcAft>
              <a:buSzPct val="85000"/>
              <a:defRPr sz="2200">
                <a:latin typeface="Segoe UI" panose="020B0502040204020203" pitchFamily="34" charset="0"/>
                <a:cs typeface="Segoe UI" panose="020B0502040204020203" pitchFamily="34" charset="0"/>
              </a:defRPr>
            </a:lvl3pPr>
            <a:lvl4pPr marL="1201738" indent="-276225">
              <a:lnSpc>
                <a:spcPct val="100000"/>
              </a:lnSpc>
              <a:spcBef>
                <a:spcPts val="0"/>
              </a:spcBef>
              <a:spcAft>
                <a:spcPts val="300"/>
              </a:spcAft>
              <a:buSzPct val="85000"/>
              <a:defRPr sz="2000">
                <a:latin typeface="Segoe UI" panose="020B0502040204020203" pitchFamily="34" charset="0"/>
                <a:cs typeface="Segoe UI" panose="020B0502040204020203" pitchFamily="34" charset="0"/>
              </a:defRPr>
            </a:lvl4pPr>
            <a:lvl5pPr marL="1490663" indent="-276225">
              <a:lnSpc>
                <a:spcPct val="100000"/>
              </a:lnSpc>
              <a:spcBef>
                <a:spcPts val="0"/>
              </a:spcBef>
              <a:spcAft>
                <a:spcPts val="300"/>
              </a:spcAft>
              <a:buSzPct val="85000"/>
              <a:defRPr sz="1800">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a:extLst>
              <a:ext uri="{FF2B5EF4-FFF2-40B4-BE49-F238E27FC236}">
                <a16:creationId xmlns:a16="http://schemas.microsoft.com/office/drawing/2014/main" id="{892AAAA1-43AE-A543-8BC2-2F9DEE538C55}"/>
              </a:ext>
            </a:extLst>
          </p:cNvPr>
          <p:cNvSpPr/>
          <p:nvPr userDrawn="1"/>
        </p:nvSpPr>
        <p:spPr>
          <a:xfrm flipH="1" flipV="1">
            <a:off x="2610968" y="190501"/>
            <a:ext cx="137584" cy="13938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15"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11"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1620" y="288925"/>
            <a:ext cx="84772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9341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78751-D815-430D-B1C8-518D4642C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E36873-1ADE-45CA-AD52-D6B78249D9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542D7-C1E9-4D57-8937-51FD7A5C577F}"/>
              </a:ext>
            </a:extLst>
          </p:cNvPr>
          <p:cNvSpPr>
            <a:spLocks noGrp="1"/>
          </p:cNvSpPr>
          <p:nvPr>
            <p:ph type="dt" sz="half" idx="10"/>
          </p:nvPr>
        </p:nvSpPr>
        <p:spPr/>
        <p:txBody>
          <a:bodyPr/>
          <a:lstStyle/>
          <a:p>
            <a:fld id="{ACC3FAB1-96C2-4045-89D6-C2183EB54FB2}" type="datetimeFigureOut">
              <a:rPr lang="en-US" smtClean="0"/>
              <a:t>7/7/2020</a:t>
            </a:fld>
            <a:endParaRPr lang="en-US"/>
          </a:p>
        </p:txBody>
      </p:sp>
      <p:sp>
        <p:nvSpPr>
          <p:cNvPr id="5" name="Footer Placeholder 4">
            <a:extLst>
              <a:ext uri="{FF2B5EF4-FFF2-40B4-BE49-F238E27FC236}">
                <a16:creationId xmlns:a16="http://schemas.microsoft.com/office/drawing/2014/main" id="{480916EA-7A29-4D0C-88FB-5DE29BE8F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5BBC-93F3-40FD-804B-974151EE0AD6}"/>
              </a:ext>
            </a:extLst>
          </p:cNvPr>
          <p:cNvSpPr>
            <a:spLocks noGrp="1"/>
          </p:cNvSpPr>
          <p:nvPr>
            <p:ph type="sldNum" sz="quarter" idx="12"/>
          </p:nvPr>
        </p:nvSpPr>
        <p:spPr/>
        <p:txBody>
          <a:bodyPr/>
          <a:lstStyle/>
          <a:p>
            <a:fld id="{7D46DFCD-4ADF-40D4-A944-E2E89CFA9D12}" type="slidenum">
              <a:rPr lang="en-US" smtClean="0"/>
              <a:t>‹#›</a:t>
            </a:fld>
            <a:endParaRPr lang="en-US"/>
          </a:p>
        </p:txBody>
      </p:sp>
    </p:spTree>
    <p:extLst>
      <p:ext uri="{BB962C8B-B14F-4D97-AF65-F5344CB8AC3E}">
        <p14:creationId xmlns:p14="http://schemas.microsoft.com/office/powerpoint/2010/main" val="2694681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E28E-7063-49AC-9CC5-D26CEFBF6C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525D69-6D89-420A-AC99-D133B1D8C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39B767-ADD1-4C97-AF03-4AE0E28ACCB4}"/>
              </a:ext>
            </a:extLst>
          </p:cNvPr>
          <p:cNvSpPr>
            <a:spLocks noGrp="1"/>
          </p:cNvSpPr>
          <p:nvPr>
            <p:ph type="dt" sz="half" idx="10"/>
          </p:nvPr>
        </p:nvSpPr>
        <p:spPr/>
        <p:txBody>
          <a:bodyPr/>
          <a:lstStyle/>
          <a:p>
            <a:fld id="{ACC3FAB1-96C2-4045-89D6-C2183EB54FB2}" type="datetimeFigureOut">
              <a:rPr lang="en-US" smtClean="0"/>
              <a:t>7/7/2020</a:t>
            </a:fld>
            <a:endParaRPr lang="en-US"/>
          </a:p>
        </p:txBody>
      </p:sp>
      <p:sp>
        <p:nvSpPr>
          <p:cNvPr id="5" name="Footer Placeholder 4">
            <a:extLst>
              <a:ext uri="{FF2B5EF4-FFF2-40B4-BE49-F238E27FC236}">
                <a16:creationId xmlns:a16="http://schemas.microsoft.com/office/drawing/2014/main" id="{6E38AAD4-D1F4-4F4B-A6DC-E4400302D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905BC-1B5E-46E0-8D5B-4B77B0AD7437}"/>
              </a:ext>
            </a:extLst>
          </p:cNvPr>
          <p:cNvSpPr>
            <a:spLocks noGrp="1"/>
          </p:cNvSpPr>
          <p:nvPr>
            <p:ph type="sldNum" sz="quarter" idx="12"/>
          </p:nvPr>
        </p:nvSpPr>
        <p:spPr/>
        <p:txBody>
          <a:bodyPr/>
          <a:lstStyle/>
          <a:p>
            <a:fld id="{7D46DFCD-4ADF-40D4-A944-E2E89CFA9D12}" type="slidenum">
              <a:rPr lang="en-US" smtClean="0"/>
              <a:t>‹#›</a:t>
            </a:fld>
            <a:endParaRPr lang="en-US"/>
          </a:p>
        </p:txBody>
      </p:sp>
    </p:spTree>
    <p:extLst>
      <p:ext uri="{BB962C8B-B14F-4D97-AF65-F5344CB8AC3E}">
        <p14:creationId xmlns:p14="http://schemas.microsoft.com/office/powerpoint/2010/main" val="627586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19F5-5FC0-40B0-8433-F5173C99B1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8A9F0-6E54-4C87-B367-54D3A046A5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07F4BE-1AF0-4C6D-BECB-16A1614632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489CF6-E1B0-4312-AE5E-A4C2E05D2D59}"/>
              </a:ext>
            </a:extLst>
          </p:cNvPr>
          <p:cNvSpPr>
            <a:spLocks noGrp="1"/>
          </p:cNvSpPr>
          <p:nvPr>
            <p:ph type="dt" sz="half" idx="10"/>
          </p:nvPr>
        </p:nvSpPr>
        <p:spPr/>
        <p:txBody>
          <a:bodyPr/>
          <a:lstStyle/>
          <a:p>
            <a:fld id="{ACC3FAB1-96C2-4045-89D6-C2183EB54FB2}" type="datetimeFigureOut">
              <a:rPr lang="en-US" smtClean="0"/>
              <a:t>7/7/2020</a:t>
            </a:fld>
            <a:endParaRPr lang="en-US"/>
          </a:p>
        </p:txBody>
      </p:sp>
      <p:sp>
        <p:nvSpPr>
          <p:cNvPr id="6" name="Footer Placeholder 5">
            <a:extLst>
              <a:ext uri="{FF2B5EF4-FFF2-40B4-BE49-F238E27FC236}">
                <a16:creationId xmlns:a16="http://schemas.microsoft.com/office/drawing/2014/main" id="{F6D250D5-39A8-46F8-8B56-0499520FE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494C0-7D38-4F8A-B3E9-0012E896F2F0}"/>
              </a:ext>
            </a:extLst>
          </p:cNvPr>
          <p:cNvSpPr>
            <a:spLocks noGrp="1"/>
          </p:cNvSpPr>
          <p:nvPr>
            <p:ph type="sldNum" sz="quarter" idx="12"/>
          </p:nvPr>
        </p:nvSpPr>
        <p:spPr/>
        <p:txBody>
          <a:bodyPr/>
          <a:lstStyle/>
          <a:p>
            <a:fld id="{7D46DFCD-4ADF-40D4-A944-E2E89CFA9D12}" type="slidenum">
              <a:rPr lang="en-US" smtClean="0"/>
              <a:t>‹#›</a:t>
            </a:fld>
            <a:endParaRPr lang="en-US"/>
          </a:p>
        </p:txBody>
      </p:sp>
    </p:spTree>
    <p:extLst>
      <p:ext uri="{BB962C8B-B14F-4D97-AF65-F5344CB8AC3E}">
        <p14:creationId xmlns:p14="http://schemas.microsoft.com/office/powerpoint/2010/main" val="831998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E83E-48A9-4B40-A1E7-069B7FB7A3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F8980D-BC87-4F58-BCD0-C6CE125C1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9FC05-ED88-4176-8344-5C85B47444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EC0A09-6CD8-4766-9ACB-DB4A459A9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9E712A-F9FB-493F-A730-2E54D61409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94833D-CE7F-46D3-9252-B67379A8E5D8}"/>
              </a:ext>
            </a:extLst>
          </p:cNvPr>
          <p:cNvSpPr>
            <a:spLocks noGrp="1"/>
          </p:cNvSpPr>
          <p:nvPr>
            <p:ph type="dt" sz="half" idx="10"/>
          </p:nvPr>
        </p:nvSpPr>
        <p:spPr/>
        <p:txBody>
          <a:bodyPr/>
          <a:lstStyle/>
          <a:p>
            <a:fld id="{ACC3FAB1-96C2-4045-89D6-C2183EB54FB2}" type="datetimeFigureOut">
              <a:rPr lang="en-US" smtClean="0"/>
              <a:t>7/7/2020</a:t>
            </a:fld>
            <a:endParaRPr lang="en-US"/>
          </a:p>
        </p:txBody>
      </p:sp>
      <p:sp>
        <p:nvSpPr>
          <p:cNvPr id="8" name="Footer Placeholder 7">
            <a:extLst>
              <a:ext uri="{FF2B5EF4-FFF2-40B4-BE49-F238E27FC236}">
                <a16:creationId xmlns:a16="http://schemas.microsoft.com/office/drawing/2014/main" id="{C5D60B00-496F-4A56-85D6-7A9FE2D776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6508EE-14DA-4067-84DC-151C7912F6D4}"/>
              </a:ext>
            </a:extLst>
          </p:cNvPr>
          <p:cNvSpPr>
            <a:spLocks noGrp="1"/>
          </p:cNvSpPr>
          <p:nvPr>
            <p:ph type="sldNum" sz="quarter" idx="12"/>
          </p:nvPr>
        </p:nvSpPr>
        <p:spPr/>
        <p:txBody>
          <a:bodyPr/>
          <a:lstStyle/>
          <a:p>
            <a:fld id="{7D46DFCD-4ADF-40D4-A944-E2E89CFA9D12}" type="slidenum">
              <a:rPr lang="en-US" smtClean="0"/>
              <a:t>‹#›</a:t>
            </a:fld>
            <a:endParaRPr lang="en-US"/>
          </a:p>
        </p:txBody>
      </p:sp>
    </p:spTree>
    <p:extLst>
      <p:ext uri="{BB962C8B-B14F-4D97-AF65-F5344CB8AC3E}">
        <p14:creationId xmlns:p14="http://schemas.microsoft.com/office/powerpoint/2010/main" val="1826804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EA71-6161-4116-9704-8C8021041D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1ADE19-565D-4ED2-A714-731D9B745A4F}"/>
              </a:ext>
            </a:extLst>
          </p:cNvPr>
          <p:cNvSpPr>
            <a:spLocks noGrp="1"/>
          </p:cNvSpPr>
          <p:nvPr>
            <p:ph type="dt" sz="half" idx="10"/>
          </p:nvPr>
        </p:nvSpPr>
        <p:spPr/>
        <p:txBody>
          <a:bodyPr/>
          <a:lstStyle/>
          <a:p>
            <a:fld id="{ACC3FAB1-96C2-4045-89D6-C2183EB54FB2}" type="datetimeFigureOut">
              <a:rPr lang="en-US" smtClean="0"/>
              <a:t>7/7/2020</a:t>
            </a:fld>
            <a:endParaRPr lang="en-US"/>
          </a:p>
        </p:txBody>
      </p:sp>
      <p:sp>
        <p:nvSpPr>
          <p:cNvPr id="4" name="Footer Placeholder 3">
            <a:extLst>
              <a:ext uri="{FF2B5EF4-FFF2-40B4-BE49-F238E27FC236}">
                <a16:creationId xmlns:a16="http://schemas.microsoft.com/office/drawing/2014/main" id="{97C82DBA-716D-4115-82E9-C8C85C2F95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9F11A1-EFFB-448B-A93A-A0ED57778C25}"/>
              </a:ext>
            </a:extLst>
          </p:cNvPr>
          <p:cNvSpPr>
            <a:spLocks noGrp="1"/>
          </p:cNvSpPr>
          <p:nvPr>
            <p:ph type="sldNum" sz="quarter" idx="12"/>
          </p:nvPr>
        </p:nvSpPr>
        <p:spPr/>
        <p:txBody>
          <a:bodyPr/>
          <a:lstStyle/>
          <a:p>
            <a:fld id="{7D46DFCD-4ADF-40D4-A944-E2E89CFA9D12}" type="slidenum">
              <a:rPr lang="en-US" smtClean="0"/>
              <a:t>‹#›</a:t>
            </a:fld>
            <a:endParaRPr lang="en-US"/>
          </a:p>
        </p:txBody>
      </p:sp>
    </p:spTree>
    <p:extLst>
      <p:ext uri="{BB962C8B-B14F-4D97-AF65-F5344CB8AC3E}">
        <p14:creationId xmlns:p14="http://schemas.microsoft.com/office/powerpoint/2010/main" val="1146002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9D2BC8-5F5E-4C4D-AB67-B81FBA7BF032}"/>
              </a:ext>
            </a:extLst>
          </p:cNvPr>
          <p:cNvSpPr>
            <a:spLocks noGrp="1"/>
          </p:cNvSpPr>
          <p:nvPr>
            <p:ph type="dt" sz="half" idx="10"/>
          </p:nvPr>
        </p:nvSpPr>
        <p:spPr/>
        <p:txBody>
          <a:bodyPr/>
          <a:lstStyle/>
          <a:p>
            <a:fld id="{ACC3FAB1-96C2-4045-89D6-C2183EB54FB2}" type="datetimeFigureOut">
              <a:rPr lang="en-US" smtClean="0"/>
              <a:t>7/7/2020</a:t>
            </a:fld>
            <a:endParaRPr lang="en-US"/>
          </a:p>
        </p:txBody>
      </p:sp>
      <p:sp>
        <p:nvSpPr>
          <p:cNvPr id="3" name="Footer Placeholder 2">
            <a:extLst>
              <a:ext uri="{FF2B5EF4-FFF2-40B4-BE49-F238E27FC236}">
                <a16:creationId xmlns:a16="http://schemas.microsoft.com/office/drawing/2014/main" id="{A3A28AA9-4533-4FAA-B6A5-A7F3E24889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536E10-633E-4B11-ACC6-14934AD5B247}"/>
              </a:ext>
            </a:extLst>
          </p:cNvPr>
          <p:cNvSpPr>
            <a:spLocks noGrp="1"/>
          </p:cNvSpPr>
          <p:nvPr>
            <p:ph type="sldNum" sz="quarter" idx="12"/>
          </p:nvPr>
        </p:nvSpPr>
        <p:spPr/>
        <p:txBody>
          <a:bodyPr/>
          <a:lstStyle/>
          <a:p>
            <a:fld id="{7D46DFCD-4ADF-40D4-A944-E2E89CFA9D12}" type="slidenum">
              <a:rPr lang="en-US" smtClean="0"/>
              <a:t>‹#›</a:t>
            </a:fld>
            <a:endParaRPr lang="en-US"/>
          </a:p>
        </p:txBody>
      </p:sp>
    </p:spTree>
    <p:extLst>
      <p:ext uri="{BB962C8B-B14F-4D97-AF65-F5344CB8AC3E}">
        <p14:creationId xmlns:p14="http://schemas.microsoft.com/office/powerpoint/2010/main" val="728497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0E9B1-BA92-460E-9ED6-1E831AD87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7EDF97-A058-4CA5-B737-467BAFE6D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ED0F9A-DD5A-4D5E-A284-76D29F973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C3354-FD6A-453C-AD32-6651C9EDD2FD}"/>
              </a:ext>
            </a:extLst>
          </p:cNvPr>
          <p:cNvSpPr>
            <a:spLocks noGrp="1"/>
          </p:cNvSpPr>
          <p:nvPr>
            <p:ph type="dt" sz="half" idx="10"/>
          </p:nvPr>
        </p:nvSpPr>
        <p:spPr/>
        <p:txBody>
          <a:bodyPr/>
          <a:lstStyle/>
          <a:p>
            <a:fld id="{ACC3FAB1-96C2-4045-89D6-C2183EB54FB2}" type="datetimeFigureOut">
              <a:rPr lang="en-US" smtClean="0"/>
              <a:t>7/7/2020</a:t>
            </a:fld>
            <a:endParaRPr lang="en-US"/>
          </a:p>
        </p:txBody>
      </p:sp>
      <p:sp>
        <p:nvSpPr>
          <p:cNvPr id="6" name="Footer Placeholder 5">
            <a:extLst>
              <a:ext uri="{FF2B5EF4-FFF2-40B4-BE49-F238E27FC236}">
                <a16:creationId xmlns:a16="http://schemas.microsoft.com/office/drawing/2014/main" id="{EABF89BA-D277-4B3F-B063-E7B4FF8CF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91B16-F6F9-45A1-B7B1-0C4278732131}"/>
              </a:ext>
            </a:extLst>
          </p:cNvPr>
          <p:cNvSpPr>
            <a:spLocks noGrp="1"/>
          </p:cNvSpPr>
          <p:nvPr>
            <p:ph type="sldNum" sz="quarter" idx="12"/>
          </p:nvPr>
        </p:nvSpPr>
        <p:spPr/>
        <p:txBody>
          <a:bodyPr/>
          <a:lstStyle/>
          <a:p>
            <a:fld id="{7D46DFCD-4ADF-40D4-A944-E2E89CFA9D12}" type="slidenum">
              <a:rPr lang="en-US" smtClean="0"/>
              <a:t>‹#›</a:t>
            </a:fld>
            <a:endParaRPr lang="en-US"/>
          </a:p>
        </p:txBody>
      </p:sp>
    </p:spTree>
    <p:extLst>
      <p:ext uri="{BB962C8B-B14F-4D97-AF65-F5344CB8AC3E}">
        <p14:creationId xmlns:p14="http://schemas.microsoft.com/office/powerpoint/2010/main" val="430976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45A1-2AB1-4D8E-AC55-0350E4B73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D0F46-FDF2-4445-934B-CCB62009A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9A7998-115D-4380-980E-43BBD01C3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69B77F-C85D-4313-8AF2-D3B4AC4916D5}"/>
              </a:ext>
            </a:extLst>
          </p:cNvPr>
          <p:cNvSpPr>
            <a:spLocks noGrp="1"/>
          </p:cNvSpPr>
          <p:nvPr>
            <p:ph type="dt" sz="half" idx="10"/>
          </p:nvPr>
        </p:nvSpPr>
        <p:spPr/>
        <p:txBody>
          <a:bodyPr/>
          <a:lstStyle/>
          <a:p>
            <a:fld id="{ACC3FAB1-96C2-4045-89D6-C2183EB54FB2}" type="datetimeFigureOut">
              <a:rPr lang="en-US" smtClean="0"/>
              <a:t>7/7/2020</a:t>
            </a:fld>
            <a:endParaRPr lang="en-US"/>
          </a:p>
        </p:txBody>
      </p:sp>
      <p:sp>
        <p:nvSpPr>
          <p:cNvPr id="6" name="Footer Placeholder 5">
            <a:extLst>
              <a:ext uri="{FF2B5EF4-FFF2-40B4-BE49-F238E27FC236}">
                <a16:creationId xmlns:a16="http://schemas.microsoft.com/office/drawing/2014/main" id="{8F78E284-132B-474A-8F4B-C6E85CB0A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909F2A-C4DF-4118-99D9-B3434C070BF7}"/>
              </a:ext>
            </a:extLst>
          </p:cNvPr>
          <p:cNvSpPr>
            <a:spLocks noGrp="1"/>
          </p:cNvSpPr>
          <p:nvPr>
            <p:ph type="sldNum" sz="quarter" idx="12"/>
          </p:nvPr>
        </p:nvSpPr>
        <p:spPr/>
        <p:txBody>
          <a:bodyPr/>
          <a:lstStyle/>
          <a:p>
            <a:fld id="{7D46DFCD-4ADF-40D4-A944-E2E89CFA9D12}" type="slidenum">
              <a:rPr lang="en-US" smtClean="0"/>
              <a:t>‹#›</a:t>
            </a:fld>
            <a:endParaRPr lang="en-US"/>
          </a:p>
        </p:txBody>
      </p:sp>
    </p:spTree>
    <p:extLst>
      <p:ext uri="{BB962C8B-B14F-4D97-AF65-F5344CB8AC3E}">
        <p14:creationId xmlns:p14="http://schemas.microsoft.com/office/powerpoint/2010/main" val="521594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CBAA-0726-4074-AC20-3EEC2B7DF8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81C3FF-8819-4D4F-ABA8-53AABD85A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46AEB-FDF1-4552-BF69-F37F4411C446}"/>
              </a:ext>
            </a:extLst>
          </p:cNvPr>
          <p:cNvSpPr>
            <a:spLocks noGrp="1"/>
          </p:cNvSpPr>
          <p:nvPr>
            <p:ph type="dt" sz="half" idx="10"/>
          </p:nvPr>
        </p:nvSpPr>
        <p:spPr/>
        <p:txBody>
          <a:bodyPr/>
          <a:lstStyle/>
          <a:p>
            <a:fld id="{ACC3FAB1-96C2-4045-89D6-C2183EB54FB2}" type="datetimeFigureOut">
              <a:rPr lang="en-US" smtClean="0"/>
              <a:t>7/7/2020</a:t>
            </a:fld>
            <a:endParaRPr lang="en-US"/>
          </a:p>
        </p:txBody>
      </p:sp>
      <p:sp>
        <p:nvSpPr>
          <p:cNvPr id="5" name="Footer Placeholder 4">
            <a:extLst>
              <a:ext uri="{FF2B5EF4-FFF2-40B4-BE49-F238E27FC236}">
                <a16:creationId xmlns:a16="http://schemas.microsoft.com/office/drawing/2014/main" id="{1F505425-5C7F-4B52-B84B-A680250BF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89637-7D64-4E9B-95BA-3FDDBBB21F44}"/>
              </a:ext>
            </a:extLst>
          </p:cNvPr>
          <p:cNvSpPr>
            <a:spLocks noGrp="1"/>
          </p:cNvSpPr>
          <p:nvPr>
            <p:ph type="sldNum" sz="quarter" idx="12"/>
          </p:nvPr>
        </p:nvSpPr>
        <p:spPr/>
        <p:txBody>
          <a:bodyPr/>
          <a:lstStyle/>
          <a:p>
            <a:fld id="{7D46DFCD-4ADF-40D4-A944-E2E89CFA9D12}" type="slidenum">
              <a:rPr lang="en-US" smtClean="0"/>
              <a:t>‹#›</a:t>
            </a:fld>
            <a:endParaRPr lang="en-US"/>
          </a:p>
        </p:txBody>
      </p:sp>
    </p:spTree>
    <p:extLst>
      <p:ext uri="{BB962C8B-B14F-4D97-AF65-F5344CB8AC3E}">
        <p14:creationId xmlns:p14="http://schemas.microsoft.com/office/powerpoint/2010/main" val="3296017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013F6-4641-4526-8C2E-C5F8162681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CAD8BB-47B1-4BD7-9082-B692352BA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96E28-8ED1-4BA2-834E-72B5F2394CC5}"/>
              </a:ext>
            </a:extLst>
          </p:cNvPr>
          <p:cNvSpPr>
            <a:spLocks noGrp="1"/>
          </p:cNvSpPr>
          <p:nvPr>
            <p:ph type="dt" sz="half" idx="10"/>
          </p:nvPr>
        </p:nvSpPr>
        <p:spPr/>
        <p:txBody>
          <a:bodyPr/>
          <a:lstStyle/>
          <a:p>
            <a:fld id="{ACC3FAB1-96C2-4045-89D6-C2183EB54FB2}" type="datetimeFigureOut">
              <a:rPr lang="en-US" smtClean="0"/>
              <a:t>7/7/2020</a:t>
            </a:fld>
            <a:endParaRPr lang="en-US"/>
          </a:p>
        </p:txBody>
      </p:sp>
      <p:sp>
        <p:nvSpPr>
          <p:cNvPr id="5" name="Footer Placeholder 4">
            <a:extLst>
              <a:ext uri="{FF2B5EF4-FFF2-40B4-BE49-F238E27FC236}">
                <a16:creationId xmlns:a16="http://schemas.microsoft.com/office/drawing/2014/main" id="{C030EEFA-DB01-48E9-A4E2-4C0381DF4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68120-8BD8-407D-8159-647A7E478980}"/>
              </a:ext>
            </a:extLst>
          </p:cNvPr>
          <p:cNvSpPr>
            <a:spLocks noGrp="1"/>
          </p:cNvSpPr>
          <p:nvPr>
            <p:ph type="sldNum" sz="quarter" idx="12"/>
          </p:nvPr>
        </p:nvSpPr>
        <p:spPr/>
        <p:txBody>
          <a:bodyPr/>
          <a:lstStyle/>
          <a:p>
            <a:fld id="{7D46DFCD-4ADF-40D4-A944-E2E89CFA9D12}" type="slidenum">
              <a:rPr lang="en-US" smtClean="0"/>
              <a:t>‹#›</a:t>
            </a:fld>
            <a:endParaRPr lang="en-US"/>
          </a:p>
        </p:txBody>
      </p:sp>
    </p:spTree>
    <p:extLst>
      <p:ext uri="{BB962C8B-B14F-4D97-AF65-F5344CB8AC3E}">
        <p14:creationId xmlns:p14="http://schemas.microsoft.com/office/powerpoint/2010/main" val="377264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r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CCD494-CF97-5E4F-B83F-CC20377934B4}"/>
              </a:ext>
            </a:extLst>
          </p:cNvPr>
          <p:cNvSpPr/>
          <p:nvPr userDrawn="1"/>
        </p:nvSpPr>
        <p:spPr>
          <a:xfrm>
            <a:off x="1325034" y="682625"/>
            <a:ext cx="10866967" cy="120650"/>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D8A922A5-DC53-3241-AF40-3A71C9A6DCBA}"/>
              </a:ext>
            </a:extLst>
          </p:cNvPr>
          <p:cNvSpPr/>
          <p:nvPr userDrawn="1"/>
        </p:nvSpPr>
        <p:spPr>
          <a:xfrm>
            <a:off x="0" y="1055110"/>
            <a:ext cx="12192000" cy="5465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 Placeholder 10">
            <a:extLst>
              <a:ext uri="{FF2B5EF4-FFF2-40B4-BE49-F238E27FC236}">
                <a16:creationId xmlns:a16="http://schemas.microsoft.com/office/drawing/2014/main" id="{000973E2-F083-3D44-9352-75818E0AE723}"/>
              </a:ext>
            </a:extLst>
          </p:cNvPr>
          <p:cNvSpPr>
            <a:spLocks noGrp="1"/>
          </p:cNvSpPr>
          <p:nvPr>
            <p:ph type="body" sz="quarter" idx="11"/>
          </p:nvPr>
        </p:nvSpPr>
        <p:spPr>
          <a:xfrm>
            <a:off x="1605312" y="114051"/>
            <a:ext cx="8981376" cy="553998"/>
          </a:xfrm>
        </p:spPr>
        <p:txBody>
          <a:bodyPr/>
          <a:lstStyle>
            <a:lvl1pPr marL="57150" indent="0" algn="ctr">
              <a:buFontTx/>
              <a:buNone/>
              <a:defRPr sz="3600" b="0" i="0" baseline="0">
                <a:solidFill>
                  <a:schemeClr val="tx1"/>
                </a:solidFill>
                <a:latin typeface="Segoe UI Semibold" panose="020B0702040204020203" pitchFamily="34" charset="0"/>
                <a:cs typeface="Segoe UI Semibold" panose="020B0702040204020203" pitchFamily="34" charset="0"/>
              </a:defRPr>
            </a:lvl1pPr>
            <a:lvl2pPr marL="228600" indent="0" algn="ctr">
              <a:buFontTx/>
              <a:buNone/>
              <a:defRPr sz="2800" b="0" i="0" baseline="0">
                <a:solidFill>
                  <a:schemeClr val="tx2"/>
                </a:solidFill>
                <a:latin typeface="Helvetica Neue LT Std 87 Heavy " panose="020B0606030502030204" pitchFamily="34" charset="77"/>
              </a:defRPr>
            </a:lvl2pPr>
            <a:lvl3pPr marL="458787" indent="0" algn="ctr">
              <a:buFontTx/>
              <a:buNone/>
              <a:defRPr sz="2800" b="0" i="0" baseline="0">
                <a:solidFill>
                  <a:schemeClr val="tx2"/>
                </a:solidFill>
                <a:latin typeface="Helvetica Neue LT Std 87 Heavy " panose="020B0606030502030204" pitchFamily="34" charset="77"/>
              </a:defRPr>
            </a:lvl3pPr>
            <a:lvl4pPr marL="688975" indent="0" algn="ctr">
              <a:buFontTx/>
              <a:buNone/>
              <a:defRPr sz="2800" b="0" i="0" baseline="0">
                <a:solidFill>
                  <a:schemeClr val="tx2"/>
                </a:solidFill>
                <a:latin typeface="Helvetica Neue LT Std 87 Heavy " panose="020B0606030502030204" pitchFamily="34" charset="77"/>
              </a:defRPr>
            </a:lvl4pPr>
            <a:lvl5pPr marL="923925" indent="0" algn="ctr">
              <a:buFontTx/>
              <a:buNone/>
              <a:defRPr sz="2800" b="0" i="0" baseline="0">
                <a:solidFill>
                  <a:schemeClr val="tx2"/>
                </a:solidFill>
                <a:latin typeface="Helvetica Neue LT Std 87 Heavy " panose="020B0606030502030204" pitchFamily="34" charset="77"/>
              </a:defRPr>
            </a:lvl5pPr>
          </a:lstStyle>
          <a:p>
            <a:pPr lvl="0"/>
            <a:r>
              <a:rPr lang="en-US" smtClean="0"/>
              <a:t>Edit Master text styles</a:t>
            </a:r>
          </a:p>
        </p:txBody>
      </p:sp>
      <p:sp>
        <p:nvSpPr>
          <p:cNvPr id="11" name="Text Placeholder 12">
            <a:extLst>
              <a:ext uri="{FF2B5EF4-FFF2-40B4-BE49-F238E27FC236}">
                <a16:creationId xmlns:a16="http://schemas.microsoft.com/office/drawing/2014/main" id="{B3CDD654-50DF-F041-9357-4074EF80FB59}"/>
              </a:ext>
            </a:extLst>
          </p:cNvPr>
          <p:cNvSpPr>
            <a:spLocks noGrp="1"/>
          </p:cNvSpPr>
          <p:nvPr>
            <p:ph type="body" sz="quarter" idx="10"/>
          </p:nvPr>
        </p:nvSpPr>
        <p:spPr>
          <a:xfrm>
            <a:off x="969433" y="1590937"/>
            <a:ext cx="10483851" cy="1881028"/>
          </a:xfrm>
        </p:spPr>
        <p:txBody>
          <a:bodyPr/>
          <a:lstStyle>
            <a:lvl1pPr marL="338138" indent="-271463">
              <a:spcBef>
                <a:spcPts val="0"/>
              </a:spcBef>
              <a:spcAft>
                <a:spcPts val="600"/>
              </a:spcAft>
              <a:buSzPct val="85000"/>
              <a:defRPr>
                <a:latin typeface="Segoe UI" panose="020B0502040204020203" pitchFamily="34" charset="0"/>
                <a:cs typeface="Segoe UI" panose="020B0502040204020203" pitchFamily="34" charset="0"/>
              </a:defRPr>
            </a:lvl1pPr>
            <a:lvl2pPr marL="627063" indent="-285750">
              <a:lnSpc>
                <a:spcPct val="100000"/>
              </a:lnSpc>
              <a:spcBef>
                <a:spcPts val="0"/>
              </a:spcBef>
              <a:spcAft>
                <a:spcPts val="400"/>
              </a:spcAft>
              <a:buSzPct val="85000"/>
              <a:defRPr>
                <a:latin typeface="Segoe UI" panose="020B0502040204020203" pitchFamily="34" charset="0"/>
                <a:cs typeface="Segoe UI" panose="020B0502040204020203" pitchFamily="34" charset="0"/>
              </a:defRPr>
            </a:lvl2pPr>
            <a:lvl3pPr marL="914400" indent="-292100">
              <a:lnSpc>
                <a:spcPct val="100000"/>
              </a:lnSpc>
              <a:spcBef>
                <a:spcPts val="0"/>
              </a:spcBef>
              <a:spcAft>
                <a:spcPts val="300"/>
              </a:spcAft>
              <a:buSzPct val="85000"/>
              <a:defRPr sz="2200">
                <a:latin typeface="Segoe UI" panose="020B0502040204020203" pitchFamily="34" charset="0"/>
                <a:cs typeface="Segoe UI" panose="020B0502040204020203" pitchFamily="34" charset="0"/>
              </a:defRPr>
            </a:lvl3pPr>
            <a:lvl4pPr marL="1201738" indent="-276225">
              <a:lnSpc>
                <a:spcPct val="100000"/>
              </a:lnSpc>
              <a:spcBef>
                <a:spcPts val="0"/>
              </a:spcBef>
              <a:spcAft>
                <a:spcPts val="300"/>
              </a:spcAft>
              <a:buSzPct val="85000"/>
              <a:defRPr sz="2000">
                <a:latin typeface="Segoe UI" panose="020B0502040204020203" pitchFamily="34" charset="0"/>
                <a:cs typeface="Segoe UI" panose="020B0502040204020203" pitchFamily="34" charset="0"/>
              </a:defRPr>
            </a:lvl4pPr>
            <a:lvl5pPr marL="1490663" indent="-276225">
              <a:lnSpc>
                <a:spcPct val="100000"/>
              </a:lnSpc>
              <a:spcBef>
                <a:spcPts val="0"/>
              </a:spcBef>
              <a:spcAft>
                <a:spcPts val="300"/>
              </a:spcAft>
              <a:buSzPct val="85000"/>
              <a:defRPr sz="1800">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b="25713"/>
          <a:stretch>
            <a:fillRect/>
          </a:stretch>
        </p:blipFill>
        <p:spPr bwMode="auto">
          <a:xfrm>
            <a:off x="294746" y="168275"/>
            <a:ext cx="6746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76193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A48819-8EFF-440E-A2D1-3186E6010EC8}"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0CDC2-7623-40BA-92AA-3AEA83728BD2}" type="slidenum">
              <a:rPr lang="en-US" smtClean="0"/>
              <a:t>‹#›</a:t>
            </a:fld>
            <a:endParaRPr lang="en-US" dirty="0"/>
          </a:p>
        </p:txBody>
      </p:sp>
    </p:spTree>
    <p:extLst>
      <p:ext uri="{BB962C8B-B14F-4D97-AF65-F5344CB8AC3E}">
        <p14:creationId xmlns:p14="http://schemas.microsoft.com/office/powerpoint/2010/main" val="1557694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06DDFBC-B031-4B4B-8857-22DC998E460E}" type="datetime1">
              <a:rPr lang="en-US" smtClean="0"/>
              <a:t>7/7/2020</a:t>
            </a:fld>
            <a:endParaRPr lang="en-US" dirty="0"/>
          </a:p>
        </p:txBody>
      </p:sp>
      <p:sp>
        <p:nvSpPr>
          <p:cNvPr id="5" name="Footer Placeholder 4"/>
          <p:cNvSpPr>
            <a:spLocks noGrp="1"/>
          </p:cNvSpPr>
          <p:nvPr>
            <p:ph type="ftr" sz="quarter" idx="11"/>
          </p:nvPr>
        </p:nvSpPr>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1582400" y="6356351"/>
            <a:ext cx="508000" cy="365125"/>
          </a:xfrm>
        </p:spPr>
        <p:txBody>
          <a:bodyPr/>
          <a:lstStyle>
            <a:lvl1pPr algn="ctr">
              <a:defRPr/>
            </a:lvl1pPr>
          </a:lstStyle>
          <a:p>
            <a:fld id="{B5E0CDC2-7623-40BA-92AA-3AEA83728BD2}" type="slidenum">
              <a:rPr lang="en-US" smtClean="0"/>
              <a:pPr/>
              <a:t>‹#›</a:t>
            </a:fld>
            <a:endParaRPr lang="en-US" dirty="0"/>
          </a:p>
        </p:txBody>
      </p:sp>
    </p:spTree>
    <p:extLst>
      <p:ext uri="{BB962C8B-B14F-4D97-AF65-F5344CB8AC3E}">
        <p14:creationId xmlns:p14="http://schemas.microsoft.com/office/powerpoint/2010/main" val="471144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678908"/>
            <a:ext cx="10363200" cy="1500187"/>
          </a:xfrm>
        </p:spPr>
        <p:txBody>
          <a:bodyPr anchor="ctr">
            <a:normAutofit/>
          </a:bodyPr>
          <a:lstStyle>
            <a:lvl1pPr marL="0" indent="0" algn="l">
              <a:buNone/>
              <a:defRPr sz="2400">
                <a:solidFill>
                  <a:schemeClr val="tx1">
                    <a:tint val="75000"/>
                  </a:schemeClr>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145119-402F-478C-BD41-9ACED1A79671}"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0CDC2-7623-40BA-92AA-3AEA83728BD2}" type="slidenum">
              <a:rPr lang="en-US" smtClean="0"/>
              <a:t>‹#›</a:t>
            </a:fld>
            <a:endParaRPr lang="en-US" dirty="0"/>
          </a:p>
        </p:txBody>
      </p:sp>
    </p:spTree>
    <p:extLst>
      <p:ext uri="{BB962C8B-B14F-4D97-AF65-F5344CB8AC3E}">
        <p14:creationId xmlns:p14="http://schemas.microsoft.com/office/powerpoint/2010/main" val="1133205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678908"/>
            <a:ext cx="10363200" cy="1500187"/>
          </a:xfrm>
        </p:spPr>
        <p:txBody>
          <a:bodyPr anchor="ctr">
            <a:normAutofit/>
          </a:bodyPr>
          <a:lstStyle>
            <a:lvl1pPr marL="0" indent="0" algn="l">
              <a:buNone/>
              <a:defRPr sz="2400">
                <a:solidFill>
                  <a:schemeClr val="tx1">
                    <a:tint val="75000"/>
                  </a:schemeClr>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CAE37B9-B544-4214-B11E-C459A8BB2323}"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0CDC2-7623-40BA-92AA-3AEA83728BD2}" type="slidenum">
              <a:rPr lang="en-US" smtClean="0"/>
              <a:t>‹#›</a:t>
            </a:fld>
            <a:endParaRPr lang="en-US" dirty="0"/>
          </a:p>
        </p:txBody>
      </p:sp>
    </p:spTree>
    <p:extLst>
      <p:ext uri="{BB962C8B-B14F-4D97-AF65-F5344CB8AC3E}">
        <p14:creationId xmlns:p14="http://schemas.microsoft.com/office/powerpoint/2010/main" val="3876695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678908"/>
            <a:ext cx="10363200" cy="1500187"/>
          </a:xfrm>
        </p:spPr>
        <p:txBody>
          <a:bodyPr anchor="ctr">
            <a:normAutofit/>
          </a:bodyPr>
          <a:lstStyle>
            <a:lvl1pPr marL="0" indent="0" algn="l">
              <a:buNone/>
              <a:defRPr sz="2400">
                <a:solidFill>
                  <a:schemeClr val="tx1">
                    <a:tint val="75000"/>
                  </a:schemeClr>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3868CB8-A5C7-45FE-8046-4F95389557F0}"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0CDC2-7623-40BA-92AA-3AEA83728BD2}" type="slidenum">
              <a:rPr lang="en-US" smtClean="0"/>
              <a:t>‹#›</a:t>
            </a:fld>
            <a:endParaRPr lang="en-US" dirty="0"/>
          </a:p>
        </p:txBody>
      </p:sp>
    </p:spTree>
    <p:extLst>
      <p:ext uri="{BB962C8B-B14F-4D97-AF65-F5344CB8AC3E}">
        <p14:creationId xmlns:p14="http://schemas.microsoft.com/office/powerpoint/2010/main" val="1116586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80064B-56DB-4FAB-B40C-1A141150FD5F}" type="datetime1">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E0CDC2-7623-40BA-92AA-3AEA83728BD2}" type="slidenum">
              <a:rPr lang="en-US" smtClean="0"/>
              <a:t>‹#›</a:t>
            </a:fld>
            <a:endParaRPr lang="en-US" dirty="0"/>
          </a:p>
        </p:txBody>
      </p:sp>
    </p:spTree>
    <p:extLst>
      <p:ext uri="{BB962C8B-B14F-4D97-AF65-F5344CB8AC3E}">
        <p14:creationId xmlns:p14="http://schemas.microsoft.com/office/powerpoint/2010/main" val="2423441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BD4390-6389-4566-B62D-206658B54C6B}" type="datetime1">
              <a:rPr lang="en-US" smtClean="0"/>
              <a:t>7/7/2020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E0CDC2-7623-40BA-92AA-3AEA83728BD2}" type="slidenum">
              <a:rPr lang="en-US" smtClean="0"/>
              <a:t>‹#›</a:t>
            </a:fld>
            <a:endParaRPr lang="en-US" dirty="0"/>
          </a:p>
        </p:txBody>
      </p:sp>
    </p:spTree>
    <p:extLst>
      <p:ext uri="{BB962C8B-B14F-4D97-AF65-F5344CB8AC3E}">
        <p14:creationId xmlns:p14="http://schemas.microsoft.com/office/powerpoint/2010/main" val="3328433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52E205-D689-4D3F-ACF6-B15B30534615}" type="datetime1">
              <a:rPr lang="en-US" smtClean="0"/>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E0CDC2-7623-40BA-92AA-3AEA83728BD2}" type="slidenum">
              <a:rPr lang="en-US" smtClean="0"/>
              <a:t>‹#›</a:t>
            </a:fld>
            <a:endParaRPr lang="en-US" dirty="0"/>
          </a:p>
        </p:txBody>
      </p:sp>
    </p:spTree>
    <p:extLst>
      <p:ext uri="{BB962C8B-B14F-4D97-AF65-F5344CB8AC3E}">
        <p14:creationId xmlns:p14="http://schemas.microsoft.com/office/powerpoint/2010/main" val="51980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B07FC-09A2-45C6-A405-8997BE56F81A}" type="datetime1">
              <a:rPr lang="en-US" smtClean="0"/>
              <a:t>7/7/2020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E0CDC2-7623-40BA-92AA-3AEA83728BD2}" type="slidenum">
              <a:rPr lang="en-US" smtClean="0"/>
              <a:t>‹#›</a:t>
            </a:fld>
            <a:endParaRPr lang="en-US" dirty="0"/>
          </a:p>
        </p:txBody>
      </p:sp>
    </p:spTree>
    <p:extLst>
      <p:ext uri="{BB962C8B-B14F-4D97-AF65-F5344CB8AC3E}">
        <p14:creationId xmlns:p14="http://schemas.microsoft.com/office/powerpoint/2010/main" val="22086595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D93DA5-836C-4253-82FA-50A8347D344E}" type="datetime1">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E0CDC2-7623-40BA-92AA-3AEA83728BD2}" type="slidenum">
              <a:rPr lang="en-US" smtClean="0"/>
              <a:t>‹#›</a:t>
            </a:fld>
            <a:endParaRPr lang="en-US" dirty="0"/>
          </a:p>
        </p:txBody>
      </p:sp>
    </p:spTree>
    <p:extLst>
      <p:ext uri="{BB962C8B-B14F-4D97-AF65-F5344CB8AC3E}">
        <p14:creationId xmlns:p14="http://schemas.microsoft.com/office/powerpoint/2010/main" val="186245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or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CCD494-CF97-5E4F-B83F-CC20377934B4}"/>
              </a:ext>
            </a:extLst>
          </p:cNvPr>
          <p:cNvSpPr/>
          <p:nvPr userDrawn="1"/>
        </p:nvSpPr>
        <p:spPr>
          <a:xfrm>
            <a:off x="1325034" y="1250474"/>
            <a:ext cx="10866967" cy="120650"/>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D8A922A5-DC53-3241-AF40-3A71C9A6DCBA}"/>
              </a:ext>
            </a:extLst>
          </p:cNvPr>
          <p:cNvSpPr/>
          <p:nvPr userDrawn="1"/>
        </p:nvSpPr>
        <p:spPr>
          <a:xfrm>
            <a:off x="0" y="1536193"/>
            <a:ext cx="12192000" cy="49328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endParaRPr>
          </a:p>
        </p:txBody>
      </p:sp>
      <p:sp>
        <p:nvSpPr>
          <p:cNvPr id="10" name="Text Placeholder 12">
            <a:extLst>
              <a:ext uri="{FF2B5EF4-FFF2-40B4-BE49-F238E27FC236}">
                <a16:creationId xmlns:a16="http://schemas.microsoft.com/office/drawing/2014/main" id="{B3CDD654-50DF-F041-9357-4074EF80FB59}"/>
              </a:ext>
            </a:extLst>
          </p:cNvPr>
          <p:cNvSpPr>
            <a:spLocks noGrp="1"/>
          </p:cNvSpPr>
          <p:nvPr>
            <p:ph type="body" sz="quarter" idx="10"/>
          </p:nvPr>
        </p:nvSpPr>
        <p:spPr>
          <a:xfrm>
            <a:off x="969433" y="2041873"/>
            <a:ext cx="10483851" cy="1881028"/>
          </a:xfrm>
        </p:spPr>
        <p:txBody>
          <a:bodyPr/>
          <a:lstStyle>
            <a:lvl1pPr marL="338138" indent="-271463">
              <a:spcBef>
                <a:spcPts val="0"/>
              </a:spcBef>
              <a:spcAft>
                <a:spcPts val="600"/>
              </a:spcAft>
              <a:buSzPct val="85000"/>
              <a:defRPr>
                <a:latin typeface="Segoe UI" panose="020B0502040204020203" pitchFamily="34" charset="0"/>
                <a:cs typeface="Segoe UI" panose="020B0502040204020203" pitchFamily="34" charset="0"/>
              </a:defRPr>
            </a:lvl1pPr>
            <a:lvl2pPr marL="627063" indent="-285750">
              <a:lnSpc>
                <a:spcPct val="100000"/>
              </a:lnSpc>
              <a:spcBef>
                <a:spcPts val="0"/>
              </a:spcBef>
              <a:spcAft>
                <a:spcPts val="400"/>
              </a:spcAft>
              <a:buSzPct val="85000"/>
              <a:defRPr>
                <a:latin typeface="Segoe UI" panose="020B0502040204020203" pitchFamily="34" charset="0"/>
                <a:cs typeface="Segoe UI" panose="020B0502040204020203" pitchFamily="34" charset="0"/>
              </a:defRPr>
            </a:lvl2pPr>
            <a:lvl3pPr marL="914400" indent="-292100">
              <a:lnSpc>
                <a:spcPct val="100000"/>
              </a:lnSpc>
              <a:spcBef>
                <a:spcPts val="0"/>
              </a:spcBef>
              <a:spcAft>
                <a:spcPts val="300"/>
              </a:spcAft>
              <a:buSzPct val="85000"/>
              <a:defRPr sz="2200">
                <a:latin typeface="Segoe UI" panose="020B0502040204020203" pitchFamily="34" charset="0"/>
                <a:cs typeface="Segoe UI" panose="020B0502040204020203" pitchFamily="34" charset="0"/>
              </a:defRPr>
            </a:lvl3pPr>
            <a:lvl4pPr marL="1201738" indent="-276225">
              <a:lnSpc>
                <a:spcPct val="100000"/>
              </a:lnSpc>
              <a:spcBef>
                <a:spcPts val="0"/>
              </a:spcBef>
              <a:spcAft>
                <a:spcPts val="300"/>
              </a:spcAft>
              <a:buSzPct val="85000"/>
              <a:defRPr sz="2000">
                <a:latin typeface="Segoe UI" panose="020B0502040204020203" pitchFamily="34" charset="0"/>
                <a:cs typeface="Segoe UI" panose="020B0502040204020203" pitchFamily="34" charset="0"/>
              </a:defRPr>
            </a:lvl4pPr>
            <a:lvl5pPr marL="1490663" indent="-276225">
              <a:lnSpc>
                <a:spcPct val="100000"/>
              </a:lnSpc>
              <a:spcBef>
                <a:spcPts val="0"/>
              </a:spcBef>
              <a:spcAft>
                <a:spcPts val="300"/>
              </a:spcAft>
              <a:buSzPct val="85000"/>
              <a:defRPr sz="1800">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a:extLst>
              <a:ext uri="{FF2B5EF4-FFF2-40B4-BE49-F238E27FC236}">
                <a16:creationId xmlns:a16="http://schemas.microsoft.com/office/drawing/2014/main" id="{000973E2-F083-3D44-9352-75818E0AE723}"/>
              </a:ext>
            </a:extLst>
          </p:cNvPr>
          <p:cNvSpPr>
            <a:spLocks noGrp="1"/>
          </p:cNvSpPr>
          <p:nvPr>
            <p:ph type="body" sz="quarter" idx="15"/>
          </p:nvPr>
        </p:nvSpPr>
        <p:spPr>
          <a:xfrm>
            <a:off x="1605312" y="114049"/>
            <a:ext cx="8981376" cy="553998"/>
          </a:xfrm>
        </p:spPr>
        <p:txBody>
          <a:bodyPr/>
          <a:lstStyle>
            <a:lvl1pPr marL="57150" indent="0" algn="ctr">
              <a:buFontTx/>
              <a:buNone/>
              <a:defRPr sz="3600" b="0" i="0" baseline="0">
                <a:solidFill>
                  <a:schemeClr val="tx1"/>
                </a:solidFill>
                <a:latin typeface="Segoe UI Semibold" panose="020B0702040204020203" pitchFamily="34" charset="0"/>
                <a:cs typeface="Segoe UI Semibold" panose="020B0702040204020203" pitchFamily="34" charset="0"/>
              </a:defRPr>
            </a:lvl1pPr>
            <a:lvl2pPr marL="228600" indent="0" algn="ctr">
              <a:buFontTx/>
              <a:buNone/>
              <a:defRPr sz="2800" b="0" i="0" baseline="0">
                <a:solidFill>
                  <a:schemeClr val="tx2"/>
                </a:solidFill>
                <a:latin typeface="Helvetica Neue LT Std 87 Heavy " panose="020B0606030502030204" pitchFamily="34" charset="77"/>
              </a:defRPr>
            </a:lvl2pPr>
            <a:lvl3pPr marL="458787" indent="0" algn="ctr">
              <a:buFontTx/>
              <a:buNone/>
              <a:defRPr sz="2800" b="0" i="0" baseline="0">
                <a:solidFill>
                  <a:schemeClr val="tx2"/>
                </a:solidFill>
                <a:latin typeface="Helvetica Neue LT Std 87 Heavy " panose="020B0606030502030204" pitchFamily="34" charset="77"/>
              </a:defRPr>
            </a:lvl3pPr>
            <a:lvl4pPr marL="688975" indent="0" algn="ctr">
              <a:buFontTx/>
              <a:buNone/>
              <a:defRPr sz="2800" b="0" i="0" baseline="0">
                <a:solidFill>
                  <a:schemeClr val="tx2"/>
                </a:solidFill>
                <a:latin typeface="Helvetica Neue LT Std 87 Heavy " panose="020B0606030502030204" pitchFamily="34" charset="77"/>
              </a:defRPr>
            </a:lvl4pPr>
            <a:lvl5pPr marL="923925" indent="0" algn="ctr">
              <a:buFontTx/>
              <a:buNone/>
              <a:defRPr sz="2800" b="0" i="0" baseline="0">
                <a:solidFill>
                  <a:schemeClr val="tx2"/>
                </a:solidFill>
                <a:latin typeface="Helvetica Neue LT Std 87 Heavy " panose="020B0606030502030204" pitchFamily="34" charset="77"/>
              </a:defRPr>
            </a:lvl5pPr>
          </a:lstStyle>
          <a:p>
            <a:pPr lvl="0"/>
            <a:r>
              <a:rPr lang="en-US" smtClean="0"/>
              <a:t>Edit Master text styles</a:t>
            </a:r>
          </a:p>
        </p:txBody>
      </p:sp>
      <p:sp>
        <p:nvSpPr>
          <p:cNvPr id="9"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b="25713"/>
          <a:stretch>
            <a:fillRect/>
          </a:stretch>
        </p:blipFill>
        <p:spPr bwMode="auto">
          <a:xfrm>
            <a:off x="294746" y="168275"/>
            <a:ext cx="6746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50921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2F5B82-16E8-46E3-A888-8E5891807C97}" type="datetime1">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E0CDC2-7623-40BA-92AA-3AEA83728BD2}" type="slidenum">
              <a:rPr lang="en-US" smtClean="0"/>
              <a:t>‹#›</a:t>
            </a:fld>
            <a:endParaRPr lang="en-US" dirty="0"/>
          </a:p>
        </p:txBody>
      </p:sp>
    </p:spTree>
    <p:extLst>
      <p:ext uri="{BB962C8B-B14F-4D97-AF65-F5344CB8AC3E}">
        <p14:creationId xmlns:p14="http://schemas.microsoft.com/office/powerpoint/2010/main" val="2059789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C26677-CB46-41AE-A383-E8F1FC0DA79B}"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0CDC2-7623-40BA-92AA-3AEA83728BD2}" type="slidenum">
              <a:rPr lang="en-US" smtClean="0"/>
              <a:t>‹#›</a:t>
            </a:fld>
            <a:endParaRPr lang="en-US" dirty="0"/>
          </a:p>
        </p:txBody>
      </p:sp>
    </p:spTree>
    <p:extLst>
      <p:ext uri="{BB962C8B-B14F-4D97-AF65-F5344CB8AC3E}">
        <p14:creationId xmlns:p14="http://schemas.microsoft.com/office/powerpoint/2010/main" val="100457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A8A18D-8E2C-474B-B5AB-772802F8EFE7}"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E0CDC2-7623-40BA-92AA-3AEA83728BD2}" type="slidenum">
              <a:rPr lang="en-US" smtClean="0"/>
              <a:t>‹#›</a:t>
            </a:fld>
            <a:endParaRPr lang="en-US" dirty="0"/>
          </a:p>
        </p:txBody>
      </p:sp>
    </p:spTree>
    <p:extLst>
      <p:ext uri="{BB962C8B-B14F-4D97-AF65-F5344CB8AC3E}">
        <p14:creationId xmlns:p14="http://schemas.microsoft.com/office/powerpoint/2010/main" val="27895279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3F45FF-11AE-496E-8A0E-32749D266C46}"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C7E07E-1193-43F7-8141-0CA242AD6BD2}" type="slidenum">
              <a:rPr lang="en-US" smtClean="0"/>
              <a:t>‹#›</a:t>
            </a:fld>
            <a:endParaRPr lang="en-US" dirty="0"/>
          </a:p>
        </p:txBody>
      </p:sp>
    </p:spTree>
    <p:extLst>
      <p:ext uri="{BB962C8B-B14F-4D97-AF65-F5344CB8AC3E}">
        <p14:creationId xmlns:p14="http://schemas.microsoft.com/office/powerpoint/2010/main" val="676743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09B0BF-65AA-4465-B4FE-D4E3240D4511}"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C7E07E-1193-43F7-8141-0CA242AD6BD2}" type="slidenum">
              <a:rPr lang="en-US" smtClean="0"/>
              <a:t>‹#›</a:t>
            </a:fld>
            <a:endParaRPr lang="en-US" dirty="0"/>
          </a:p>
        </p:txBody>
      </p:sp>
    </p:spTree>
    <p:extLst>
      <p:ext uri="{BB962C8B-B14F-4D97-AF65-F5344CB8AC3E}">
        <p14:creationId xmlns:p14="http://schemas.microsoft.com/office/powerpoint/2010/main" val="31118361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6E1A4-6BA6-4B86-BD42-BFD869905C3E}"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C7E07E-1193-43F7-8141-0CA242AD6BD2}" type="slidenum">
              <a:rPr lang="en-US" smtClean="0"/>
              <a:t>‹#›</a:t>
            </a:fld>
            <a:endParaRPr lang="en-US" dirty="0"/>
          </a:p>
        </p:txBody>
      </p:sp>
    </p:spTree>
    <p:extLst>
      <p:ext uri="{BB962C8B-B14F-4D97-AF65-F5344CB8AC3E}">
        <p14:creationId xmlns:p14="http://schemas.microsoft.com/office/powerpoint/2010/main" val="4219310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EF950-5232-42A5-8E13-09AE7F6CB43E}" type="datetime1">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C7E07E-1193-43F7-8141-0CA242AD6BD2}" type="slidenum">
              <a:rPr lang="en-US" smtClean="0"/>
              <a:t>‹#›</a:t>
            </a:fld>
            <a:endParaRPr lang="en-US" dirty="0"/>
          </a:p>
        </p:txBody>
      </p:sp>
    </p:spTree>
    <p:extLst>
      <p:ext uri="{BB962C8B-B14F-4D97-AF65-F5344CB8AC3E}">
        <p14:creationId xmlns:p14="http://schemas.microsoft.com/office/powerpoint/2010/main" val="3122681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2134C6-A4A3-4B76-82BD-F6B0724D2E9D}" type="datetime1">
              <a:rPr lang="en-US" smtClean="0"/>
              <a:t>7/7/2020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C7E07E-1193-43F7-8141-0CA242AD6BD2}" type="slidenum">
              <a:rPr lang="en-US" smtClean="0"/>
              <a:t>‹#›</a:t>
            </a:fld>
            <a:endParaRPr lang="en-US" dirty="0"/>
          </a:p>
        </p:txBody>
      </p:sp>
    </p:spTree>
    <p:extLst>
      <p:ext uri="{BB962C8B-B14F-4D97-AF65-F5344CB8AC3E}">
        <p14:creationId xmlns:p14="http://schemas.microsoft.com/office/powerpoint/2010/main" val="33242558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B63C7B-31B5-4170-8CE0-0C730409E927}" type="datetime1">
              <a:rPr lang="en-US" smtClean="0"/>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C7E07E-1193-43F7-8141-0CA242AD6BD2}" type="slidenum">
              <a:rPr lang="en-US" smtClean="0"/>
              <a:t>‹#›</a:t>
            </a:fld>
            <a:endParaRPr lang="en-US" dirty="0"/>
          </a:p>
        </p:txBody>
      </p:sp>
    </p:spTree>
    <p:extLst>
      <p:ext uri="{BB962C8B-B14F-4D97-AF65-F5344CB8AC3E}">
        <p14:creationId xmlns:p14="http://schemas.microsoft.com/office/powerpoint/2010/main" val="26701492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E81A6-33C1-4CBF-B46D-FE067105E620}" type="datetime1">
              <a:rPr lang="en-US" smtClean="0"/>
              <a:t>7/7/2020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C7E07E-1193-43F7-8141-0CA242AD6BD2}" type="slidenum">
              <a:rPr lang="en-US" smtClean="0"/>
              <a:t>‹#›</a:t>
            </a:fld>
            <a:endParaRPr lang="en-US" dirty="0"/>
          </a:p>
        </p:txBody>
      </p:sp>
    </p:spTree>
    <p:extLst>
      <p:ext uri="{BB962C8B-B14F-4D97-AF65-F5344CB8AC3E}">
        <p14:creationId xmlns:p14="http://schemas.microsoft.com/office/powerpoint/2010/main" val="73994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rotWithShape="1">
          <a:gsLst>
            <a:gs pos="0">
              <a:srgbClr val="FFFFFF"/>
            </a:gs>
            <a:gs pos="34000">
              <a:srgbClr val="5E6A71"/>
            </a:gs>
            <a:gs pos="100000">
              <a:srgbClr val="363737"/>
            </a:gs>
          </a:gsLst>
          <a:lin ang="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5FD03D-D9EE-5647-9553-69E9300849C3}"/>
              </a:ext>
            </a:extLst>
          </p:cNvPr>
          <p:cNvSpPr/>
          <p:nvPr userDrawn="1"/>
        </p:nvSpPr>
        <p:spPr>
          <a:xfrm>
            <a:off x="8467" y="236538"/>
            <a:ext cx="4186767" cy="6388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9" name="Rectangle 8">
            <a:extLst>
              <a:ext uri="{FF2B5EF4-FFF2-40B4-BE49-F238E27FC236}">
                <a16:creationId xmlns:a16="http://schemas.microsoft.com/office/drawing/2014/main" id="{6C61EB79-92ED-F544-911C-EC03CF72FF44}"/>
              </a:ext>
            </a:extLst>
          </p:cNvPr>
          <p:cNvSpPr/>
          <p:nvPr userDrawn="1"/>
        </p:nvSpPr>
        <p:spPr>
          <a:xfrm flipH="1" flipV="1">
            <a:off x="4195234" y="236538"/>
            <a:ext cx="156633" cy="6388100"/>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7" name="Rectangle 4"/>
          <p:cNvSpPr>
            <a:spLocks noGrp="1" noChangeArrowheads="1"/>
          </p:cNvSpPr>
          <p:nvPr>
            <p:ph type="ctrTitle"/>
          </p:nvPr>
        </p:nvSpPr>
        <p:spPr>
          <a:xfrm>
            <a:off x="5252465" y="2151010"/>
            <a:ext cx="6269377" cy="1107996"/>
          </a:xfrm>
          <a:prstGeom prst="rect">
            <a:avLst/>
          </a:prstGeom>
        </p:spPr>
        <p:txBody>
          <a:bodyPr lIns="0" tIns="0" rIns="0" bIns="0" anchor="ctr" anchorCtr="0"/>
          <a:lstStyle>
            <a:lvl1pPr algn="l">
              <a:lnSpc>
                <a:spcPct val="100000"/>
              </a:lnSpc>
              <a:defRPr sz="3600" b="0" i="0" cap="all" baseline="0">
                <a:solidFill>
                  <a:schemeClr val="tx1"/>
                </a:solidFill>
                <a:effectLst/>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8" name="Rectangle 5"/>
          <p:cNvSpPr>
            <a:spLocks noGrp="1" noChangeArrowheads="1"/>
          </p:cNvSpPr>
          <p:nvPr>
            <p:ph type="subTitle" idx="1"/>
          </p:nvPr>
        </p:nvSpPr>
        <p:spPr>
          <a:xfrm>
            <a:off x="5252465" y="3764471"/>
            <a:ext cx="6269377" cy="369332"/>
          </a:xfrm>
          <a:prstGeom prst="rect">
            <a:avLst/>
          </a:prstGeom>
        </p:spPr>
        <p:txBody>
          <a:bodyPr/>
          <a:lstStyle>
            <a:lvl1pPr marL="0" indent="0" algn="l">
              <a:buFontTx/>
              <a:buNone/>
              <a:defRPr sz="2400" b="0" baseline="0">
                <a:solidFill>
                  <a:srgbClr val="1CBECA"/>
                </a:solidFill>
                <a:effectLst/>
                <a:latin typeface="Segoe UI" panose="020B0502040204020203" pitchFamily="34" charset="0"/>
                <a:cs typeface="Segoe UI" panose="020B0502040204020203" pitchFamily="34" charset="0"/>
              </a:defRPr>
            </a:lvl1pPr>
          </a:lstStyle>
          <a:p>
            <a:r>
              <a:rPr lang="en-US" smtClean="0"/>
              <a:t>Click to edit Master subtitle style</a:t>
            </a:r>
            <a:endParaRPr lang="en-US" dirty="0"/>
          </a:p>
        </p:txBody>
      </p:sp>
      <p:sp>
        <p:nvSpPr>
          <p:cNvPr id="13" name="Oval 12">
            <a:extLst>
              <a:ext uri="{FF2B5EF4-FFF2-40B4-BE49-F238E27FC236}">
                <a16:creationId xmlns:a16="http://schemas.microsoft.com/office/drawing/2014/main" id="{40BBF23E-D13A-194A-B87E-9B24A2651DD4}"/>
              </a:ext>
            </a:extLst>
          </p:cNvPr>
          <p:cNvSpPr/>
          <p:nvPr userDrawn="1"/>
        </p:nvSpPr>
        <p:spPr>
          <a:xfrm>
            <a:off x="663872" y="1185080"/>
            <a:ext cx="2875958" cy="2875958"/>
          </a:xfrm>
          <a:prstGeom prst="ellipse">
            <a:avLst/>
          </a:prstGeom>
          <a:solidFill>
            <a:schemeClr val="tx1"/>
          </a:solid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ext Placeholder 13">
            <a:extLst>
              <a:ext uri="{FF2B5EF4-FFF2-40B4-BE49-F238E27FC236}">
                <a16:creationId xmlns:a16="http://schemas.microsoft.com/office/drawing/2014/main" id="{405B7AF4-82E8-1E4A-9FA5-B66E28C54D97}"/>
              </a:ext>
            </a:extLst>
          </p:cNvPr>
          <p:cNvSpPr>
            <a:spLocks noGrp="1"/>
          </p:cNvSpPr>
          <p:nvPr>
            <p:ph type="body" sz="quarter" idx="11"/>
          </p:nvPr>
        </p:nvSpPr>
        <p:spPr>
          <a:xfrm>
            <a:off x="663872" y="2192171"/>
            <a:ext cx="2875957" cy="984885"/>
          </a:xfrm>
        </p:spPr>
        <p:txBody>
          <a:bodyPr/>
          <a:lstStyle>
            <a:lvl1pPr marL="57150" indent="0" algn="ctr">
              <a:spcBef>
                <a:spcPts val="0"/>
              </a:spcBef>
              <a:buFontTx/>
              <a:buNone/>
              <a:defRPr sz="3200" b="1" i="0" baseline="0">
                <a:solidFill>
                  <a:schemeClr val="tx2"/>
                </a:solidFill>
                <a:latin typeface="Segoe UI Semibold" panose="020B0702040204020203" pitchFamily="34" charset="0"/>
                <a:cs typeface="Segoe UI Semibold" panose="020B0702040204020203" pitchFamily="34" charset="0"/>
              </a:defRPr>
            </a:lvl1pPr>
          </a:lstStyle>
          <a:p>
            <a:pPr lvl="0"/>
            <a:r>
              <a:rPr lang="en-US" smtClean="0"/>
              <a:t>Edit Master text styles</a:t>
            </a:r>
          </a:p>
        </p:txBody>
      </p:sp>
      <p:sp>
        <p:nvSpPr>
          <p:cNvPr id="11"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62907" y="5132388"/>
            <a:ext cx="87788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97318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15C3F3-6885-4333-9CC7-898A38CA17EE}" type="datetime1">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C7E07E-1193-43F7-8141-0CA242AD6BD2}" type="slidenum">
              <a:rPr lang="en-US" smtClean="0"/>
              <a:t>‹#›</a:t>
            </a:fld>
            <a:endParaRPr lang="en-US" dirty="0"/>
          </a:p>
        </p:txBody>
      </p:sp>
    </p:spTree>
    <p:extLst>
      <p:ext uri="{BB962C8B-B14F-4D97-AF65-F5344CB8AC3E}">
        <p14:creationId xmlns:p14="http://schemas.microsoft.com/office/powerpoint/2010/main" val="24615570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747EF6-9253-4EBD-88E9-26FBE696C49A}" type="datetime1">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C7E07E-1193-43F7-8141-0CA242AD6BD2}" type="slidenum">
              <a:rPr lang="en-US" smtClean="0"/>
              <a:t>‹#›</a:t>
            </a:fld>
            <a:endParaRPr lang="en-US" dirty="0"/>
          </a:p>
        </p:txBody>
      </p:sp>
    </p:spTree>
    <p:extLst>
      <p:ext uri="{BB962C8B-B14F-4D97-AF65-F5344CB8AC3E}">
        <p14:creationId xmlns:p14="http://schemas.microsoft.com/office/powerpoint/2010/main" val="8742227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D60C28-BBB0-4F5B-842F-3D4765144ECF}"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C7E07E-1193-43F7-8141-0CA242AD6BD2}" type="slidenum">
              <a:rPr lang="en-US" smtClean="0"/>
              <a:t>‹#›</a:t>
            </a:fld>
            <a:endParaRPr lang="en-US" dirty="0"/>
          </a:p>
        </p:txBody>
      </p:sp>
    </p:spTree>
    <p:extLst>
      <p:ext uri="{BB962C8B-B14F-4D97-AF65-F5344CB8AC3E}">
        <p14:creationId xmlns:p14="http://schemas.microsoft.com/office/powerpoint/2010/main" val="82938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C41D2-AA54-455F-91B0-A3C2D908A462}"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C7E07E-1193-43F7-8141-0CA242AD6BD2}" type="slidenum">
              <a:rPr lang="en-US" smtClean="0"/>
              <a:t>‹#›</a:t>
            </a:fld>
            <a:endParaRPr lang="en-US" dirty="0"/>
          </a:p>
        </p:txBody>
      </p:sp>
    </p:spTree>
    <p:extLst>
      <p:ext uri="{BB962C8B-B14F-4D97-AF65-F5344CB8AC3E}">
        <p14:creationId xmlns:p14="http://schemas.microsoft.com/office/powerpoint/2010/main" val="356517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rotWithShape="1">
          <a:gsLst>
            <a:gs pos="0">
              <a:srgbClr val="FFFFFF"/>
            </a:gs>
            <a:gs pos="34000">
              <a:srgbClr val="5E6A71"/>
            </a:gs>
            <a:gs pos="100000">
              <a:srgbClr val="363737"/>
            </a:gs>
          </a:gsLst>
          <a:lin ang="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05FD03D-D9EE-5647-9553-69E9300849C3}"/>
              </a:ext>
            </a:extLst>
          </p:cNvPr>
          <p:cNvSpPr/>
          <p:nvPr userDrawn="1"/>
        </p:nvSpPr>
        <p:spPr>
          <a:xfrm>
            <a:off x="16572" y="236538"/>
            <a:ext cx="3515155" cy="6388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CBECA"/>
              </a:solidFill>
              <a:effectLst/>
              <a:uLnTx/>
              <a:uFillTx/>
              <a:latin typeface="Arial"/>
              <a:ea typeface="+mn-ea"/>
              <a:cs typeface="+mn-cs"/>
            </a:endParaRPr>
          </a:p>
        </p:txBody>
      </p:sp>
      <p:sp>
        <p:nvSpPr>
          <p:cNvPr id="9" name="Rectangle 8">
            <a:extLst>
              <a:ext uri="{FF2B5EF4-FFF2-40B4-BE49-F238E27FC236}">
                <a16:creationId xmlns:a16="http://schemas.microsoft.com/office/drawing/2014/main" id="{6C61EB79-92ED-F544-911C-EC03CF72FF44}"/>
              </a:ext>
            </a:extLst>
          </p:cNvPr>
          <p:cNvSpPr/>
          <p:nvPr userDrawn="1"/>
        </p:nvSpPr>
        <p:spPr>
          <a:xfrm flipH="1" flipV="1">
            <a:off x="3524674" y="236538"/>
            <a:ext cx="156633" cy="6388100"/>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CBECA"/>
              </a:solidFill>
              <a:effectLst/>
              <a:uLnTx/>
              <a:uFillTx/>
              <a:latin typeface="Arial"/>
              <a:ea typeface="+mn-ea"/>
              <a:cs typeface="+mn-cs"/>
            </a:endParaRPr>
          </a:p>
        </p:txBody>
      </p:sp>
      <p:sp>
        <p:nvSpPr>
          <p:cNvPr id="7" name="Rectangle 4"/>
          <p:cNvSpPr>
            <a:spLocks noGrp="1" noChangeArrowheads="1"/>
          </p:cNvSpPr>
          <p:nvPr>
            <p:ph type="ctrTitle"/>
          </p:nvPr>
        </p:nvSpPr>
        <p:spPr>
          <a:xfrm>
            <a:off x="4652211" y="2151010"/>
            <a:ext cx="6869631" cy="1107996"/>
          </a:xfrm>
          <a:prstGeom prst="rect">
            <a:avLst/>
          </a:prstGeom>
        </p:spPr>
        <p:txBody>
          <a:bodyPr lIns="0" tIns="0" rIns="0" bIns="0" anchor="ctr" anchorCtr="0"/>
          <a:lstStyle>
            <a:lvl1pPr algn="l">
              <a:lnSpc>
                <a:spcPct val="100000"/>
              </a:lnSpc>
              <a:defRPr sz="3600" b="0" i="0" cap="all" baseline="0">
                <a:solidFill>
                  <a:schemeClr val="tx1"/>
                </a:solidFill>
                <a:effectLst/>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8" name="Rectangle 5"/>
          <p:cNvSpPr>
            <a:spLocks noGrp="1" noChangeArrowheads="1"/>
          </p:cNvSpPr>
          <p:nvPr>
            <p:ph type="subTitle" idx="1"/>
          </p:nvPr>
        </p:nvSpPr>
        <p:spPr>
          <a:xfrm>
            <a:off x="4652211" y="3764471"/>
            <a:ext cx="6869631" cy="369332"/>
          </a:xfrm>
          <a:prstGeom prst="rect">
            <a:avLst/>
          </a:prstGeom>
        </p:spPr>
        <p:txBody>
          <a:bodyPr/>
          <a:lstStyle>
            <a:lvl1pPr marL="0" indent="0" algn="l">
              <a:buFontTx/>
              <a:buNone/>
              <a:defRPr sz="2400" b="0" baseline="0">
                <a:solidFill>
                  <a:schemeClr val="accent3">
                    <a:lumMod val="60000"/>
                    <a:lumOff val="40000"/>
                  </a:schemeClr>
                </a:solidFill>
                <a:effectLst/>
                <a:latin typeface="Segoe UI" panose="020B0502040204020203" pitchFamily="34" charset="0"/>
                <a:cs typeface="Segoe UI" panose="020B0502040204020203" pitchFamily="34" charset="0"/>
              </a:defRPr>
            </a:lvl1pPr>
          </a:lstStyle>
          <a:p>
            <a:r>
              <a:rPr lang="en-US" smtClean="0"/>
              <a:t>Click to edit Master subtitle style</a:t>
            </a:r>
            <a:endParaRPr lang="en-US" dirty="0"/>
          </a:p>
        </p:txBody>
      </p:sp>
      <p:sp>
        <p:nvSpPr>
          <p:cNvPr id="12" name="Oval 11">
            <a:extLst>
              <a:ext uri="{FF2B5EF4-FFF2-40B4-BE49-F238E27FC236}">
                <a16:creationId xmlns:a16="http://schemas.microsoft.com/office/drawing/2014/main" id="{40BBF23E-D13A-194A-B87E-9B24A2651DD4}"/>
              </a:ext>
            </a:extLst>
          </p:cNvPr>
          <p:cNvSpPr/>
          <p:nvPr userDrawn="1"/>
        </p:nvSpPr>
        <p:spPr>
          <a:xfrm>
            <a:off x="531790" y="1380700"/>
            <a:ext cx="2484718" cy="2484718"/>
          </a:xfrm>
          <a:prstGeom prst="ellipse">
            <a:avLst/>
          </a:prstGeom>
          <a:solidFill>
            <a:schemeClr val="tx1"/>
          </a:solid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Text Placeholder 13">
            <a:extLst>
              <a:ext uri="{FF2B5EF4-FFF2-40B4-BE49-F238E27FC236}">
                <a16:creationId xmlns:a16="http://schemas.microsoft.com/office/drawing/2014/main" id="{405B7AF4-82E8-1E4A-9FA5-B66E28C54D97}"/>
              </a:ext>
            </a:extLst>
          </p:cNvPr>
          <p:cNvSpPr>
            <a:spLocks noGrp="1"/>
          </p:cNvSpPr>
          <p:nvPr>
            <p:ph type="body" sz="quarter" idx="11"/>
          </p:nvPr>
        </p:nvSpPr>
        <p:spPr>
          <a:xfrm>
            <a:off x="786064" y="2248225"/>
            <a:ext cx="1959957" cy="861774"/>
          </a:xfrm>
        </p:spPr>
        <p:txBody>
          <a:bodyPr/>
          <a:lstStyle>
            <a:lvl1pPr marL="57150" indent="0" algn="ctr">
              <a:spcBef>
                <a:spcPts val="0"/>
              </a:spcBef>
              <a:buFontTx/>
              <a:buNone/>
              <a:defRPr sz="2800" b="1" i="0" baseline="0">
                <a:solidFill>
                  <a:schemeClr val="tx2"/>
                </a:solidFill>
                <a:latin typeface="Segoe UI Semibold" panose="020B0702040204020203" pitchFamily="34" charset="0"/>
                <a:cs typeface="Segoe UI Semibold" panose="020B0702040204020203" pitchFamily="34" charset="0"/>
              </a:defRPr>
            </a:lvl1pPr>
          </a:lstStyle>
          <a:p>
            <a:pPr lvl="0"/>
            <a:r>
              <a:rPr lang="en-US" smtClean="0"/>
              <a:t>Edit Master text styles</a:t>
            </a:r>
          </a:p>
        </p:txBody>
      </p:sp>
      <p:sp>
        <p:nvSpPr>
          <p:cNvPr id="11"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1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5206" y="5132388"/>
            <a:ext cx="87788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7615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69906D-BC20-DE4D-BAFB-E184664AD52E}"/>
              </a:ext>
            </a:extLst>
          </p:cNvPr>
          <p:cNvSpPr/>
          <p:nvPr userDrawn="1"/>
        </p:nvSpPr>
        <p:spPr>
          <a:xfrm>
            <a:off x="1325034" y="682625"/>
            <a:ext cx="10866967" cy="120650"/>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 Placeholder 10">
            <a:extLst>
              <a:ext uri="{FF2B5EF4-FFF2-40B4-BE49-F238E27FC236}">
                <a16:creationId xmlns:a16="http://schemas.microsoft.com/office/drawing/2014/main" id="{20804B29-93D3-4D43-9845-F5E21509C4A5}"/>
              </a:ext>
            </a:extLst>
          </p:cNvPr>
          <p:cNvSpPr>
            <a:spLocks noGrp="1"/>
          </p:cNvSpPr>
          <p:nvPr>
            <p:ph type="body" sz="quarter" idx="11"/>
          </p:nvPr>
        </p:nvSpPr>
        <p:spPr>
          <a:xfrm>
            <a:off x="1535591" y="114051"/>
            <a:ext cx="9120819" cy="553998"/>
          </a:xfrm>
        </p:spPr>
        <p:txBody>
          <a:bodyPr/>
          <a:lstStyle>
            <a:lvl1pPr marL="57150" indent="0" algn="ctr">
              <a:buFontTx/>
              <a:buNone/>
              <a:defRPr sz="3600" b="0" i="0" baseline="0">
                <a:solidFill>
                  <a:schemeClr val="tx1"/>
                </a:solidFill>
                <a:latin typeface="Segoe UI Semibold" panose="020B0702040204020203" pitchFamily="34" charset="0"/>
                <a:cs typeface="Segoe UI Semibold" panose="020B0702040204020203" pitchFamily="34" charset="0"/>
              </a:defRPr>
            </a:lvl1pPr>
            <a:lvl2pPr marL="228600" indent="0" algn="ctr">
              <a:buFontTx/>
              <a:buNone/>
              <a:defRPr sz="2800" b="0" i="0" baseline="0">
                <a:solidFill>
                  <a:schemeClr val="tx2"/>
                </a:solidFill>
                <a:latin typeface="Helvetica Neue LT Std 87 Heavy " panose="020B0606030502030204" pitchFamily="34" charset="77"/>
              </a:defRPr>
            </a:lvl2pPr>
            <a:lvl3pPr marL="458787" indent="0" algn="ctr">
              <a:buFontTx/>
              <a:buNone/>
              <a:defRPr sz="2800" b="0" i="0" baseline="0">
                <a:solidFill>
                  <a:schemeClr val="tx2"/>
                </a:solidFill>
                <a:latin typeface="Helvetica Neue LT Std 87 Heavy " panose="020B0606030502030204" pitchFamily="34" charset="77"/>
              </a:defRPr>
            </a:lvl3pPr>
            <a:lvl4pPr marL="688975" indent="0" algn="ctr">
              <a:buFontTx/>
              <a:buNone/>
              <a:defRPr sz="2800" b="0" i="0" baseline="0">
                <a:solidFill>
                  <a:schemeClr val="tx2"/>
                </a:solidFill>
                <a:latin typeface="Helvetica Neue LT Std 87 Heavy " panose="020B0606030502030204" pitchFamily="34" charset="77"/>
              </a:defRPr>
            </a:lvl4pPr>
            <a:lvl5pPr marL="923925" indent="0" algn="ctr">
              <a:buFontTx/>
              <a:buNone/>
              <a:defRPr sz="2800" b="0" i="0" baseline="0">
                <a:solidFill>
                  <a:schemeClr val="tx2"/>
                </a:solidFill>
                <a:latin typeface="Helvetica Neue LT Std 87 Heavy " panose="020B0606030502030204" pitchFamily="34" charset="77"/>
              </a:defRPr>
            </a:lvl5pPr>
          </a:lstStyle>
          <a:p>
            <a:pPr lvl="0"/>
            <a:r>
              <a:rPr lang="en-US" smtClean="0"/>
              <a:t>Edit Master text styles</a:t>
            </a:r>
          </a:p>
        </p:txBody>
      </p:sp>
      <p:sp>
        <p:nvSpPr>
          <p:cNvPr id="7"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b="25713"/>
          <a:stretch>
            <a:fillRect/>
          </a:stretch>
        </p:blipFill>
        <p:spPr bwMode="auto">
          <a:xfrm>
            <a:off x="423574" y="169471"/>
            <a:ext cx="67468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7059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Ques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BB207-CB75-AA4B-8A17-F8FBB597A02E}"/>
              </a:ext>
            </a:extLst>
          </p:cNvPr>
          <p:cNvSpPr/>
          <p:nvPr userDrawn="1"/>
        </p:nvSpPr>
        <p:spPr>
          <a:xfrm>
            <a:off x="8467" y="2251076"/>
            <a:ext cx="1517651" cy="2371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4" name="Rectangle 3">
            <a:extLst>
              <a:ext uri="{FF2B5EF4-FFF2-40B4-BE49-F238E27FC236}">
                <a16:creationId xmlns:a16="http://schemas.microsoft.com/office/drawing/2014/main" id="{510E83FF-15D8-204A-979A-2E4DCB74C0A2}"/>
              </a:ext>
            </a:extLst>
          </p:cNvPr>
          <p:cNvSpPr/>
          <p:nvPr userDrawn="1"/>
        </p:nvSpPr>
        <p:spPr>
          <a:xfrm flipH="1" flipV="1">
            <a:off x="1526117" y="2251076"/>
            <a:ext cx="150283" cy="2371725"/>
          </a:xfrm>
          <a:prstGeom prst="rect">
            <a:avLst/>
          </a:prstGeom>
          <a:solidFill>
            <a:srgbClr val="1CBE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1CBECA"/>
              </a:solidFill>
              <a:effectLst/>
              <a:uLnTx/>
              <a:uFillTx/>
              <a:latin typeface="Arial"/>
              <a:ea typeface="+mn-ea"/>
              <a:cs typeface="+mn-cs"/>
            </a:endParaRPr>
          </a:p>
        </p:txBody>
      </p:sp>
      <p:sp>
        <p:nvSpPr>
          <p:cNvPr id="7" name="Rectangle 6">
            <a:extLst>
              <a:ext uri="{FF2B5EF4-FFF2-40B4-BE49-F238E27FC236}">
                <a16:creationId xmlns:a16="http://schemas.microsoft.com/office/drawing/2014/main" id="{5031906A-2BDE-794D-8845-648FD0C957DE}"/>
              </a:ext>
            </a:extLst>
          </p:cNvPr>
          <p:cNvSpPr txBox="1">
            <a:spLocks noChangeArrowheads="1"/>
          </p:cNvSpPr>
          <p:nvPr userDrawn="1"/>
        </p:nvSpPr>
        <p:spPr>
          <a:xfrm>
            <a:off x="10456333" y="6520873"/>
            <a:ext cx="1735667" cy="338848"/>
          </a:xfrm>
          <a:prstGeom prst="rect">
            <a:avLst/>
          </a:prstGeom>
        </p:spPr>
        <p:txBody>
          <a:bodyPr anchor="ctr" anchorCtr="0"/>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1400" kern="1200" baseline="0">
                <a:solidFill>
                  <a:schemeClr val="accent3">
                    <a:lumMod val="60000"/>
                    <a:lumOff val="40000"/>
                  </a:schemeClr>
                </a:solidFill>
                <a:latin typeface="Helvetica Neue" panose="0200050300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C776790-84E3-4229-A14A-2F947970CF11}" type="slidenum">
              <a:rPr lang="en-US" altLang="en-US" sz="1400" smtClean="0">
                <a:ea typeface="ＭＳ Ｐゴシック" panose="020B0600070205080204" pitchFamily="34" charset="-128"/>
              </a:rPr>
              <a:pPr>
                <a:defRPr/>
              </a:pPr>
              <a:t>‹#›</a:t>
            </a:fld>
            <a:endParaRPr lang="en-US" altLang="en-US" sz="1400" dirty="0">
              <a:ea typeface="ＭＳ Ｐゴシック" panose="020B0600070205080204" pitchFamily="34" charset="-128"/>
            </a:endParaRPr>
          </a:p>
        </p:txBody>
      </p:sp>
      <p:pic>
        <p:nvPicPr>
          <p:cNvPr id="8"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226" y="2860785"/>
            <a:ext cx="834133" cy="115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2882C267-E388-EB4D-B0C5-894F222A74A9}"/>
              </a:ext>
            </a:extLst>
          </p:cNvPr>
          <p:cNvSpPr/>
          <p:nvPr userDrawn="1"/>
        </p:nvSpPr>
        <p:spPr>
          <a:xfrm>
            <a:off x="4954588" y="2295525"/>
            <a:ext cx="2282825" cy="2282825"/>
          </a:xfrm>
          <a:prstGeom prst="ellipse">
            <a:avLst/>
          </a:prstGeom>
          <a:solidFill>
            <a:schemeClr val="tx1"/>
          </a:solidFill>
          <a:ln w="127000">
            <a:solidFill>
              <a:srgbClr val="C1D8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0" b="0" i="0" u="none" strike="noStrike" kern="1200" cap="none" spc="0" normalizeH="0" baseline="0" noProof="0" dirty="0">
                <a:ln>
                  <a:noFill/>
                </a:ln>
                <a:solidFill>
                  <a:srgbClr val="5E6A71"/>
                </a:solidFill>
                <a:effectLst/>
                <a:uLnTx/>
                <a:uFillTx/>
                <a:latin typeface="Helvetica Neue LT Std 87 Heavy " panose="020B0606030502030204" pitchFamily="34" charset="77"/>
                <a:ea typeface="+mn-ea"/>
                <a:cs typeface="+mn-cs"/>
              </a:rPr>
              <a:t>?</a:t>
            </a:r>
          </a:p>
        </p:txBody>
      </p:sp>
    </p:spTree>
    <p:extLst>
      <p:ext uri="{BB962C8B-B14F-4D97-AF65-F5344CB8AC3E}">
        <p14:creationId xmlns:p14="http://schemas.microsoft.com/office/powerpoint/2010/main" val="40179622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9.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black">
          <a:xfrm>
            <a:off x="668867" y="1573213"/>
            <a:ext cx="10792884"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smtClean="0"/>
              <a:t> Click to edit Master text styles</a:t>
            </a:r>
          </a:p>
          <a:p>
            <a:pPr lvl="1"/>
            <a:r>
              <a:rPr lang="en-US" altLang="en-US" dirty="0" smtClean="0"/>
              <a:t> Second level</a:t>
            </a:r>
          </a:p>
          <a:p>
            <a:pPr lvl="2"/>
            <a:r>
              <a:rPr lang="en-US" altLang="en-US" dirty="0" smtClean="0"/>
              <a:t> Third level</a:t>
            </a:r>
          </a:p>
          <a:p>
            <a:pPr lvl="3"/>
            <a:r>
              <a:rPr lang="en-US" altLang="en-US" dirty="0" smtClean="0"/>
              <a:t> Fourth level</a:t>
            </a:r>
          </a:p>
          <a:p>
            <a:pPr lvl="4"/>
            <a:r>
              <a:rPr lang="en-US" altLang="en-US" dirty="0" smtClean="0"/>
              <a:t> Fifth level</a:t>
            </a:r>
          </a:p>
        </p:txBody>
      </p:sp>
    </p:spTree>
    <p:extLst>
      <p:ext uri="{BB962C8B-B14F-4D97-AF65-F5344CB8AC3E}">
        <p14:creationId xmlns:p14="http://schemas.microsoft.com/office/powerpoint/2010/main" val="409640995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p:timing>
    <p:tnLst>
      <p:par>
        <p:cTn id="1" dur="indefinite" restart="never" nodeType="tmRoot"/>
      </p:par>
    </p:tnLst>
  </p:timing>
  <p:hf sldNum="0" hdr="0" ftr="0" dt="0"/>
  <p:txStyles>
    <p:titleStyle>
      <a:lvl1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1pPr>
      <a:lvl2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2pPr>
      <a:lvl3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3pPr>
      <a:lvl4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4pPr>
      <a:lvl5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5pPr>
      <a:lvl6pPr marL="457200" algn="l" rtl="0" eaLnBrk="1" fontAlgn="base" hangingPunct="1">
        <a:lnSpc>
          <a:spcPct val="90000"/>
        </a:lnSpc>
        <a:spcBef>
          <a:spcPct val="0"/>
        </a:spcBef>
        <a:spcAft>
          <a:spcPct val="0"/>
        </a:spcAft>
        <a:defRPr sz="2800" b="1">
          <a:solidFill>
            <a:schemeClr val="accent2"/>
          </a:solidFill>
          <a:latin typeface="Arial" charset="0"/>
        </a:defRPr>
      </a:lvl6pPr>
      <a:lvl7pPr marL="914400" algn="l" rtl="0" eaLnBrk="1" fontAlgn="base" hangingPunct="1">
        <a:lnSpc>
          <a:spcPct val="90000"/>
        </a:lnSpc>
        <a:spcBef>
          <a:spcPct val="0"/>
        </a:spcBef>
        <a:spcAft>
          <a:spcPct val="0"/>
        </a:spcAft>
        <a:defRPr sz="2800" b="1">
          <a:solidFill>
            <a:schemeClr val="accent2"/>
          </a:solidFill>
          <a:latin typeface="Arial" charset="0"/>
        </a:defRPr>
      </a:lvl7pPr>
      <a:lvl8pPr marL="1371600" algn="l" rtl="0" eaLnBrk="1" fontAlgn="base" hangingPunct="1">
        <a:lnSpc>
          <a:spcPct val="90000"/>
        </a:lnSpc>
        <a:spcBef>
          <a:spcPct val="0"/>
        </a:spcBef>
        <a:spcAft>
          <a:spcPct val="0"/>
        </a:spcAft>
        <a:defRPr sz="2800" b="1">
          <a:solidFill>
            <a:schemeClr val="accent2"/>
          </a:solidFill>
          <a:latin typeface="Arial" charset="0"/>
        </a:defRPr>
      </a:lvl8pPr>
      <a:lvl9pPr marL="1828800" algn="l" rtl="0" eaLnBrk="1" fontAlgn="base" hangingPunct="1">
        <a:lnSpc>
          <a:spcPct val="90000"/>
        </a:lnSpc>
        <a:spcBef>
          <a:spcPct val="0"/>
        </a:spcBef>
        <a:spcAft>
          <a:spcPct val="0"/>
        </a:spcAft>
        <a:defRPr sz="2800" b="1">
          <a:solidFill>
            <a:schemeClr val="accent2"/>
          </a:solidFill>
          <a:latin typeface="Arial" charset="0"/>
        </a:defRPr>
      </a:lvl9pPr>
    </p:titleStyle>
    <p:bodyStyle>
      <a:lvl1pPr marL="227013" indent="-169863" algn="l" rtl="0" eaLnBrk="1" fontAlgn="base" hangingPunct="1">
        <a:spcBef>
          <a:spcPct val="25000"/>
        </a:spcBef>
        <a:spcAft>
          <a:spcPct val="0"/>
        </a:spcAft>
        <a:buClr>
          <a:srgbClr val="0079C1"/>
        </a:buClr>
        <a:buSzPct val="100000"/>
        <a:buFont typeface="Wingdings" panose="05000000000000000000" pitchFamily="2" charset="2"/>
        <a:buChar char="§"/>
        <a:defRPr lang="en-US" sz="2400" dirty="0">
          <a:solidFill>
            <a:srgbClr val="4F5152"/>
          </a:solidFill>
          <a:latin typeface="Helvetica Neue" panose="02000503000000020004" pitchFamily="2" charset="0"/>
          <a:ea typeface="ＭＳ Ｐゴシック" pitchFamily="-110" charset="-128"/>
          <a:cs typeface="ＭＳ Ｐゴシック" pitchFamily="-110" charset="-128"/>
        </a:defRPr>
      </a:lvl1pPr>
      <a:lvl2pPr marL="398463" indent="-169863" algn="l" rtl="0" eaLnBrk="1" fontAlgn="base" hangingPunct="1">
        <a:lnSpc>
          <a:spcPct val="95000"/>
        </a:lnSpc>
        <a:spcBef>
          <a:spcPct val="10000"/>
        </a:spcBef>
        <a:spcAft>
          <a:spcPct val="0"/>
        </a:spcAft>
        <a:buClr>
          <a:srgbClr val="0079C1"/>
        </a:buClr>
        <a:buSzPct val="100000"/>
        <a:buFont typeface="Wingdings" panose="05000000000000000000" pitchFamily="2" charset="2"/>
        <a:buChar char="§"/>
        <a:defRPr lang="en-US" sz="2400" dirty="0">
          <a:solidFill>
            <a:srgbClr val="004990"/>
          </a:solidFill>
          <a:latin typeface="Helvetica Neue" panose="02000503000000020004" pitchFamily="2" charset="0"/>
          <a:ea typeface="ＭＳ Ｐゴシック" pitchFamily="-110" charset="-128"/>
        </a:defRPr>
      </a:lvl2pPr>
      <a:lvl3pPr marL="628650" indent="-169863" algn="l" rtl="0" eaLnBrk="1" fontAlgn="base" hangingPunct="1">
        <a:lnSpc>
          <a:spcPct val="95000"/>
        </a:lnSpc>
        <a:spcBef>
          <a:spcPct val="10000"/>
        </a:spcBef>
        <a:spcAft>
          <a:spcPct val="0"/>
        </a:spcAft>
        <a:buClr>
          <a:srgbClr val="0079C1"/>
        </a:buClr>
        <a:buSzPct val="100000"/>
        <a:buFont typeface="Wingdings" panose="05000000000000000000" pitchFamily="2" charset="2"/>
        <a:buChar char="§"/>
        <a:defRPr lang="en-US" sz="2400" dirty="0">
          <a:solidFill>
            <a:srgbClr val="0079C1"/>
          </a:solidFill>
          <a:latin typeface="Helvetica Neue" panose="02000503000000020004" pitchFamily="2" charset="0"/>
          <a:ea typeface="ＭＳ Ｐゴシック" pitchFamily="-110" charset="-128"/>
        </a:defRPr>
      </a:lvl3pPr>
      <a:lvl4pPr marL="919163" indent="-230188" algn="l" rtl="0" eaLnBrk="1" fontAlgn="base" hangingPunct="1">
        <a:lnSpc>
          <a:spcPct val="95000"/>
        </a:lnSpc>
        <a:spcBef>
          <a:spcPct val="10000"/>
        </a:spcBef>
        <a:spcAft>
          <a:spcPct val="0"/>
        </a:spcAft>
        <a:buClr>
          <a:srgbClr val="0079C1"/>
        </a:buClr>
        <a:buSzPct val="100000"/>
        <a:buFont typeface="Wingdings" panose="05000000000000000000" pitchFamily="2" charset="2"/>
        <a:buChar char="§"/>
        <a:defRPr lang="en-US" sz="2400" dirty="0">
          <a:solidFill>
            <a:srgbClr val="685BC7"/>
          </a:solidFill>
          <a:latin typeface="Helvetica Neue" panose="02000503000000020004" pitchFamily="2" charset="0"/>
          <a:ea typeface="ＭＳ Ｐゴシック" pitchFamily="-110" charset="-128"/>
        </a:defRPr>
      </a:lvl4pPr>
      <a:lvl5pPr marL="1087438" indent="-163513" algn="l" rtl="0" eaLnBrk="1" fontAlgn="base" hangingPunct="1">
        <a:lnSpc>
          <a:spcPct val="95000"/>
        </a:lnSpc>
        <a:spcBef>
          <a:spcPct val="10000"/>
        </a:spcBef>
        <a:spcAft>
          <a:spcPct val="0"/>
        </a:spcAft>
        <a:buClr>
          <a:srgbClr val="0079C1"/>
        </a:buClr>
        <a:buSzPct val="100000"/>
        <a:buFont typeface="Wingdings" panose="05000000000000000000" pitchFamily="2" charset="2"/>
        <a:buChar char="§"/>
        <a:defRPr lang="en-US" sz="2400" dirty="0">
          <a:solidFill>
            <a:srgbClr val="5E6A71"/>
          </a:solidFill>
          <a:latin typeface="Helvetica Neue" panose="02000503000000020004" pitchFamily="2" charset="0"/>
          <a:ea typeface="ＭＳ Ｐゴシック" pitchFamily="-110" charset="-128"/>
        </a:defRPr>
      </a:lvl5pPr>
      <a:lvl6pPr marL="11414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eaLnBrk="1" fontAlgn="base" hangingPunct="1">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3C958-2423-46FB-A2B3-2148B9559559}" type="datetimeFigureOut">
              <a:rPr lang="en-US" smtClean="0">
                <a:solidFill>
                  <a:prstClr val="black">
                    <a:tint val="75000"/>
                  </a:prstClr>
                </a:solidFill>
              </a:rPr>
              <a:pPr/>
              <a:t>7/7/2020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4F111-C730-4B6B-8FAC-6D3DDB903B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5773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06467-BADE-41F6-9463-AFC92DBA0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26FD26-D8C7-4CD3-8701-E59E77DBB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24536-9242-4781-B626-D21BFCF23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3FAB1-96C2-4045-89D6-C2183EB54FB2}" type="datetimeFigureOut">
              <a:rPr lang="en-US" smtClean="0"/>
              <a:t>7/7/2020</a:t>
            </a:fld>
            <a:endParaRPr lang="en-US"/>
          </a:p>
        </p:txBody>
      </p:sp>
      <p:sp>
        <p:nvSpPr>
          <p:cNvPr id="5" name="Footer Placeholder 4">
            <a:extLst>
              <a:ext uri="{FF2B5EF4-FFF2-40B4-BE49-F238E27FC236}">
                <a16:creationId xmlns:a16="http://schemas.microsoft.com/office/drawing/2014/main" id="{C3AD1EEB-B276-42EB-B8F3-6526301A2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CBEE7C-FA70-495C-BB83-66A35DFAE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6DFCD-4ADF-40D4-A944-E2E89CFA9D12}" type="slidenum">
              <a:rPr lang="en-US" smtClean="0"/>
              <a:t>‹#›</a:t>
            </a:fld>
            <a:endParaRPr lang="en-US"/>
          </a:p>
        </p:txBody>
      </p:sp>
    </p:spTree>
    <p:extLst>
      <p:ext uri="{BB962C8B-B14F-4D97-AF65-F5344CB8AC3E}">
        <p14:creationId xmlns:p14="http://schemas.microsoft.com/office/powerpoint/2010/main" val="8622074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79D62-2D8A-4754-B3E4-C59A3C1D852C}" type="datetime1">
              <a:rPr lang="en-US" smtClean="0"/>
              <a:t>7/7/2020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B5E0CDC2-7623-40BA-92AA-3AEA83728BD2}" type="slidenum">
              <a:rPr lang="en-US" smtClean="0"/>
              <a:pPr algn="ctr"/>
              <a:t>‹#›</a:t>
            </a:fld>
            <a:endParaRPr lang="en-US" dirty="0"/>
          </a:p>
        </p:txBody>
      </p:sp>
      <p:cxnSp>
        <p:nvCxnSpPr>
          <p:cNvPr id="9" name="Straight Connector 8"/>
          <p:cNvCxnSpPr/>
          <p:nvPr userDrawn="1"/>
        </p:nvCxnSpPr>
        <p:spPr>
          <a:xfrm flipH="1">
            <a:off x="609600" y="6019799"/>
            <a:ext cx="10972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09600" y="1447800"/>
            <a:ext cx="10972800" cy="0"/>
          </a:xfrm>
          <a:prstGeom prst="line">
            <a:avLst/>
          </a:prstGeom>
          <a:ln w="19050" cmpd="dbl">
            <a:solidFill>
              <a:srgbClr val="009B7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5"/>
          <a:stretch>
            <a:fillRect/>
          </a:stretch>
        </p:blipFill>
        <p:spPr>
          <a:xfrm>
            <a:off x="9652001" y="6142775"/>
            <a:ext cx="2070100" cy="571500"/>
          </a:xfrm>
          <a:prstGeom prst="rect">
            <a:avLst/>
          </a:prstGeom>
        </p:spPr>
      </p:pic>
    </p:spTree>
    <p:extLst>
      <p:ext uri="{BB962C8B-B14F-4D97-AF65-F5344CB8AC3E}">
        <p14:creationId xmlns:p14="http://schemas.microsoft.com/office/powerpoint/2010/main" val="18333095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SzPct val="75000"/>
        <a:buFont typeface="Wingdings" panose="05000000000000000000" pitchFamily="2" charset="2"/>
        <a:buChar char="q"/>
        <a:defRPr sz="3200" kern="1200">
          <a:ln>
            <a:noFill/>
          </a:ln>
          <a:solidFill>
            <a:srgbClr val="007A63"/>
          </a:solidFill>
          <a:latin typeface="+mn-lt"/>
          <a:ea typeface="+mn-ea"/>
          <a:cs typeface="+mn-cs"/>
        </a:defRPr>
      </a:lvl1pPr>
      <a:lvl2pPr marL="742950" indent="-285750" algn="l" defTabSz="914400" rtl="0" eaLnBrk="1" latinLnBrk="0" hangingPunct="1">
        <a:spcBef>
          <a:spcPct val="20000"/>
        </a:spcBef>
        <a:buSzPct val="75000"/>
        <a:buFont typeface="Wingdings" panose="05000000000000000000" pitchFamily="2" charset="2"/>
        <a:buChar char="q"/>
        <a:defRPr sz="2800" kern="1200">
          <a:solidFill>
            <a:schemeClr val="tx1"/>
          </a:solidFill>
          <a:latin typeface="+mn-lt"/>
          <a:ea typeface="+mn-ea"/>
          <a:cs typeface="+mn-cs"/>
        </a:defRPr>
      </a:lvl2pPr>
      <a:lvl3pPr marL="1143000" indent="-228600" algn="l" defTabSz="914400" rtl="0" eaLnBrk="1" latinLnBrk="0" hangingPunct="1">
        <a:spcBef>
          <a:spcPct val="20000"/>
        </a:spcBef>
        <a:buSzPct val="75000"/>
        <a:buFont typeface="Wingdings" panose="05000000000000000000" pitchFamily="2" charset="2"/>
        <a:buChar char="q"/>
        <a:defRPr sz="2400" kern="1200">
          <a:solidFill>
            <a:srgbClr val="00A283"/>
          </a:solidFill>
          <a:latin typeface="+mn-lt"/>
          <a:ea typeface="+mn-ea"/>
          <a:cs typeface="+mn-cs"/>
        </a:defRPr>
      </a:lvl3pPr>
      <a:lvl4pPr marL="1600200" indent="-228600" algn="l" defTabSz="914400" rtl="0" eaLnBrk="1" latinLnBrk="0" hangingPunct="1">
        <a:spcBef>
          <a:spcPct val="20000"/>
        </a:spcBef>
        <a:buSzPct val="75000"/>
        <a:buFont typeface="Wingdings" panose="05000000000000000000"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ct val="20000"/>
        </a:spcBef>
        <a:buSzPct val="75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AAD01-CB01-4B03-B45C-D2CAB41F1102}" type="datetime1">
              <a:rPr lang="en-US" smtClean="0"/>
              <a:t>7/7/2020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7E07E-1193-43F7-8141-0CA242AD6BD2}" type="slidenum">
              <a:rPr lang="en-US" smtClean="0"/>
              <a:t>‹#›</a:t>
            </a:fld>
            <a:endParaRPr lang="en-US" dirty="0"/>
          </a:p>
        </p:txBody>
      </p:sp>
    </p:spTree>
    <p:extLst>
      <p:ext uri="{BB962C8B-B14F-4D97-AF65-F5344CB8AC3E}">
        <p14:creationId xmlns:p14="http://schemas.microsoft.com/office/powerpoint/2010/main" val="380550044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hyperlink" Target="mailto:Owen.howlett@smud.org"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4.xml"/><Relationship Id="rId1" Type="http://schemas.openxmlformats.org/officeDocument/2006/relationships/themeOverride" Target="../theme/themeOverride1.xml"/><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hemeOverride" Target="../theme/themeOverride2.xml"/><Relationship Id="rId5"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55789" y="4007925"/>
            <a:ext cx="8027077" cy="1200329"/>
          </a:xfrm>
        </p:spPr>
        <p:txBody>
          <a:bodyPr/>
          <a:lstStyle/>
          <a:p>
            <a:r>
              <a:rPr lang="en-US" b="1" dirty="0"/>
              <a:t>Untapped Capacity: Load Shifting Central Water Heating Systems</a:t>
            </a:r>
          </a:p>
          <a:p>
            <a:endParaRPr lang="en-US" dirty="0"/>
          </a:p>
        </p:txBody>
      </p:sp>
      <p:sp>
        <p:nvSpPr>
          <p:cNvPr id="2" name="Title 1"/>
          <p:cNvSpPr>
            <a:spLocks noGrp="1"/>
          </p:cNvSpPr>
          <p:nvPr>
            <p:ph type="ctrTitle"/>
          </p:nvPr>
        </p:nvSpPr>
        <p:spPr/>
        <p:txBody>
          <a:bodyPr/>
          <a:lstStyle/>
          <a:p>
            <a:r>
              <a:rPr lang="en-US" dirty="0" smtClean="0"/>
              <a:t>Central Water Heating Workgroup </a:t>
            </a:r>
            <a:br>
              <a:rPr lang="en-US" dirty="0" smtClean="0"/>
            </a:br>
            <a:r>
              <a:rPr lang="en-US" dirty="0" smtClean="0"/>
              <a:t>July 7, 2020</a:t>
            </a:r>
            <a:endParaRPr lang="en-US" dirty="0"/>
          </a:p>
        </p:txBody>
      </p:sp>
    </p:spTree>
    <p:extLst>
      <p:ext uri="{BB962C8B-B14F-4D97-AF65-F5344CB8AC3E}">
        <p14:creationId xmlns:p14="http://schemas.microsoft.com/office/powerpoint/2010/main" val="383375336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AAFFA09-8A91-40B3-B2E1-46CE1A738F37}"/>
              </a:ext>
            </a:extLst>
          </p:cNvPr>
          <p:cNvGrpSpPr/>
          <p:nvPr/>
        </p:nvGrpSpPr>
        <p:grpSpPr>
          <a:xfrm>
            <a:off x="0" y="1"/>
            <a:ext cx="12192000" cy="1374272"/>
            <a:chOff x="0" y="1"/>
            <a:chExt cx="12192000" cy="1374272"/>
          </a:xfrm>
        </p:grpSpPr>
        <p:sp>
          <p:nvSpPr>
            <p:cNvPr id="9" name="Rectangle 8">
              <a:extLst>
                <a:ext uri="{FF2B5EF4-FFF2-40B4-BE49-F238E27FC236}">
                  <a16:creationId xmlns:a16="http://schemas.microsoft.com/office/drawing/2014/main" id="{763770AB-8262-483F-A624-5BA083CB658A}"/>
                </a:ext>
              </a:extLst>
            </p:cNvPr>
            <p:cNvSpPr/>
            <p:nvPr/>
          </p:nvSpPr>
          <p:spPr>
            <a:xfrm>
              <a:off x="0" y="1"/>
              <a:ext cx="12192000" cy="1374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3">
              <a:extLst>
                <a:ext uri="{FF2B5EF4-FFF2-40B4-BE49-F238E27FC236}">
                  <a16:creationId xmlns:a16="http://schemas.microsoft.com/office/drawing/2014/main" id="{EB9226EA-6263-4B62-AD36-553FB9DC5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856" y="122690"/>
              <a:ext cx="1334655" cy="1067724"/>
            </a:xfrm>
            <a:prstGeom prst="rect">
              <a:avLst/>
            </a:prstGeom>
          </p:spPr>
        </p:pic>
      </p:grpSp>
      <p:sp>
        <p:nvSpPr>
          <p:cNvPr id="13" name="Title 2">
            <a:extLst>
              <a:ext uri="{FF2B5EF4-FFF2-40B4-BE49-F238E27FC236}">
                <a16:creationId xmlns:a16="http://schemas.microsoft.com/office/drawing/2014/main" id="{B29D6B9A-59F4-45C6-AC32-8561289CA280}"/>
              </a:ext>
            </a:extLst>
          </p:cNvPr>
          <p:cNvSpPr>
            <a:spLocks noGrp="1"/>
          </p:cNvSpPr>
          <p:nvPr>
            <p:ph type="title"/>
          </p:nvPr>
        </p:nvSpPr>
        <p:spPr>
          <a:xfrm>
            <a:off x="170872" y="-6230"/>
            <a:ext cx="11136311" cy="1325563"/>
          </a:xfrm>
        </p:spPr>
        <p:txBody>
          <a:bodyPr>
            <a:normAutofit/>
          </a:bodyPr>
          <a:lstStyle/>
          <a:p>
            <a:pPr>
              <a:defRPr/>
            </a:pPr>
            <a:r>
              <a:rPr lang="en-US" sz="3600" dirty="0">
                <a:solidFill>
                  <a:schemeClr val="accent3">
                    <a:lumMod val="50000"/>
                  </a:schemeClr>
                </a:solidFill>
                <a:latin typeface="Arial Black" panose="020B0A04020102020204" pitchFamily="34" charset="0"/>
              </a:rPr>
              <a:t>CTA-2045</a:t>
            </a:r>
            <a:endParaRPr lang="en-US" sz="3600" dirty="0">
              <a:solidFill>
                <a:schemeClr val="accent3">
                  <a:lumMod val="50000"/>
                </a:schemeClr>
              </a:solidFill>
              <a:latin typeface="Arial Black" panose="020B0A04020102020204" pitchFamily="34" charset="0"/>
              <a:ea typeface="+mj-ea"/>
              <a:cs typeface="+mj-cs"/>
            </a:endParaRPr>
          </a:p>
        </p:txBody>
      </p:sp>
      <p:pic>
        <p:nvPicPr>
          <p:cNvPr id="1026" name="Picture 4" descr="A picture containing card, text, screenshot&#10;&#10;Description automatically generated">
            <a:extLst>
              <a:ext uri="{FF2B5EF4-FFF2-40B4-BE49-F238E27FC236}">
                <a16:creationId xmlns:a16="http://schemas.microsoft.com/office/drawing/2014/main" id="{585A3F73-7988-4E0F-BE82-5D179A16A8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176" y="2033588"/>
            <a:ext cx="8048779"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0F57CA5-D70D-4A45-B1E8-712957FE93EE}"/>
              </a:ext>
            </a:extLst>
          </p:cNvPr>
          <p:cNvSpPr txBox="1"/>
          <p:nvPr/>
        </p:nvSpPr>
        <p:spPr>
          <a:xfrm>
            <a:off x="504825" y="1895475"/>
            <a:ext cx="2106346" cy="92333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Required in WA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Anticipated in 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Negotiating in CA</a:t>
            </a:r>
          </a:p>
        </p:txBody>
      </p:sp>
      <p:sp>
        <p:nvSpPr>
          <p:cNvPr id="4" name="TextBox 3">
            <a:extLst>
              <a:ext uri="{FF2B5EF4-FFF2-40B4-BE49-F238E27FC236}">
                <a16:creationId xmlns:a16="http://schemas.microsoft.com/office/drawing/2014/main" id="{8EE96FBF-6E11-4DC6-A221-DF110AACCDEF}"/>
              </a:ext>
            </a:extLst>
          </p:cNvPr>
          <p:cNvSpPr txBox="1"/>
          <p:nvPr/>
        </p:nvSpPr>
        <p:spPr>
          <a:xfrm>
            <a:off x="504825" y="3162300"/>
            <a:ext cx="2419350"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Third Party Signal for Load Shed (or Add) that can be accepted or declined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May become gateway for other advanced control features</a:t>
            </a:r>
          </a:p>
        </p:txBody>
      </p:sp>
    </p:spTree>
    <p:extLst>
      <p:ext uri="{BB962C8B-B14F-4D97-AF65-F5344CB8AC3E}">
        <p14:creationId xmlns:p14="http://schemas.microsoft.com/office/powerpoint/2010/main" val="3578701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AAFFA09-8A91-40B3-B2E1-46CE1A738F37}"/>
              </a:ext>
            </a:extLst>
          </p:cNvPr>
          <p:cNvGrpSpPr/>
          <p:nvPr/>
        </p:nvGrpSpPr>
        <p:grpSpPr>
          <a:xfrm>
            <a:off x="0" y="1"/>
            <a:ext cx="12192000" cy="1374272"/>
            <a:chOff x="0" y="1"/>
            <a:chExt cx="12192000" cy="1374272"/>
          </a:xfrm>
        </p:grpSpPr>
        <p:sp>
          <p:nvSpPr>
            <p:cNvPr id="9" name="Rectangle 8">
              <a:extLst>
                <a:ext uri="{FF2B5EF4-FFF2-40B4-BE49-F238E27FC236}">
                  <a16:creationId xmlns:a16="http://schemas.microsoft.com/office/drawing/2014/main" id="{763770AB-8262-483F-A624-5BA083CB658A}"/>
                </a:ext>
              </a:extLst>
            </p:cNvPr>
            <p:cNvSpPr/>
            <p:nvPr/>
          </p:nvSpPr>
          <p:spPr>
            <a:xfrm>
              <a:off x="0" y="1"/>
              <a:ext cx="12192000" cy="1374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3">
              <a:extLst>
                <a:ext uri="{FF2B5EF4-FFF2-40B4-BE49-F238E27FC236}">
                  <a16:creationId xmlns:a16="http://schemas.microsoft.com/office/drawing/2014/main" id="{EB9226EA-6263-4B62-AD36-553FB9DC5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856" y="122690"/>
              <a:ext cx="1334655" cy="1067724"/>
            </a:xfrm>
            <a:prstGeom prst="rect">
              <a:avLst/>
            </a:prstGeom>
          </p:spPr>
        </p:pic>
      </p:grpSp>
      <p:sp>
        <p:nvSpPr>
          <p:cNvPr id="13" name="Title 2">
            <a:extLst>
              <a:ext uri="{FF2B5EF4-FFF2-40B4-BE49-F238E27FC236}">
                <a16:creationId xmlns:a16="http://schemas.microsoft.com/office/drawing/2014/main" id="{B29D6B9A-59F4-45C6-AC32-8561289CA280}"/>
              </a:ext>
            </a:extLst>
          </p:cNvPr>
          <p:cNvSpPr>
            <a:spLocks noGrp="1"/>
          </p:cNvSpPr>
          <p:nvPr>
            <p:ph type="title"/>
          </p:nvPr>
        </p:nvSpPr>
        <p:spPr>
          <a:xfrm>
            <a:off x="170872" y="-6230"/>
            <a:ext cx="11136311" cy="1325563"/>
          </a:xfrm>
        </p:spPr>
        <p:txBody>
          <a:bodyPr>
            <a:normAutofit/>
          </a:bodyPr>
          <a:lstStyle/>
          <a:p>
            <a:pPr>
              <a:defRPr/>
            </a:pPr>
            <a:r>
              <a:rPr lang="en-US" sz="3600" dirty="0">
                <a:solidFill>
                  <a:schemeClr val="accent3">
                    <a:lumMod val="50000"/>
                  </a:schemeClr>
                </a:solidFill>
                <a:latin typeface="Arial Black" panose="020B0A04020102020204" pitchFamily="34" charset="0"/>
                <a:ea typeface="+mj-ea"/>
                <a:cs typeface="+mj-cs"/>
              </a:rPr>
              <a:t>CHPWH Features Affecting Grid Response</a:t>
            </a:r>
          </a:p>
        </p:txBody>
      </p:sp>
      <p:sp>
        <p:nvSpPr>
          <p:cNvPr id="2" name="TextBox 1">
            <a:extLst>
              <a:ext uri="{FF2B5EF4-FFF2-40B4-BE49-F238E27FC236}">
                <a16:creationId xmlns:a16="http://schemas.microsoft.com/office/drawing/2014/main" id="{83E66061-B32E-4C45-82F1-AC66CA2DFC1C}"/>
              </a:ext>
            </a:extLst>
          </p:cNvPr>
          <p:cNvSpPr txBox="1"/>
          <p:nvPr/>
        </p:nvSpPr>
        <p:spPr>
          <a:xfrm>
            <a:off x="785090" y="1736436"/>
            <a:ext cx="3408218" cy="477053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Capacity (recovery)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Storage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Temperature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Controls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Temperature Maintenance</a:t>
            </a:r>
          </a:p>
        </p:txBody>
      </p:sp>
      <p:sp>
        <p:nvSpPr>
          <p:cNvPr id="14" name="TextBox 13">
            <a:extLst>
              <a:ext uri="{FF2B5EF4-FFF2-40B4-BE49-F238E27FC236}">
                <a16:creationId xmlns:a16="http://schemas.microsoft.com/office/drawing/2014/main" id="{7847D71A-B39D-4DEB-B71F-0783AB99A7F5}"/>
              </a:ext>
            </a:extLst>
          </p:cNvPr>
          <p:cNvSpPr txBox="1"/>
          <p:nvPr/>
        </p:nvSpPr>
        <p:spPr>
          <a:xfrm>
            <a:off x="4682836" y="1453072"/>
            <a:ext cx="7291675"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HPWH designed for longer run times with lower capacity (70%)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Already incorporate/require large storage capacity (tank size)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Need to manage tank stratification to support HP efficiency (depending on configuration)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Temperature limited by refrigerant and configuration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Limited controls and sensors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Electric resistance back-up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Temperature maintenance system less flexible</a:t>
            </a:r>
          </a:p>
        </p:txBody>
      </p:sp>
    </p:spTree>
    <p:extLst>
      <p:ext uri="{BB962C8B-B14F-4D97-AF65-F5344CB8AC3E}">
        <p14:creationId xmlns:p14="http://schemas.microsoft.com/office/powerpoint/2010/main" val="1014974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3"/>
                </a:solidFill>
              </a:rPr>
              <a:t>Tom </a:t>
            </a:r>
            <a:r>
              <a:rPr lang="en-US" dirty="0" err="1" smtClean="0">
                <a:solidFill>
                  <a:schemeClr val="accent3"/>
                </a:solidFill>
              </a:rPr>
              <a:t>Hovde</a:t>
            </a:r>
            <a:r>
              <a:rPr lang="en-US" dirty="0" smtClean="0">
                <a:solidFill>
                  <a:schemeClr val="accent3"/>
                </a:solidFill>
              </a:rPr>
              <a:t>- Snohomish PUD</a:t>
            </a:r>
            <a:endParaRPr lang="en-US" dirty="0">
              <a:solidFill>
                <a:schemeClr val="accent3"/>
              </a:solidFill>
            </a:endParaRPr>
          </a:p>
        </p:txBody>
      </p:sp>
      <p:sp>
        <p:nvSpPr>
          <p:cNvPr id="5" name="Subtitle 4"/>
          <p:cNvSpPr>
            <a:spLocks noGrp="1"/>
          </p:cNvSpPr>
          <p:nvPr>
            <p:ph type="subTitle" idx="1"/>
          </p:nvPr>
        </p:nvSpPr>
        <p:spPr/>
        <p:txBody>
          <a:bodyPr>
            <a:normAutofit/>
          </a:bodyPr>
          <a:lstStyle/>
          <a:p>
            <a:r>
              <a:rPr lang="en-US" sz="3200" b="1" spc="75" dirty="0" smtClean="0">
                <a:solidFill>
                  <a:schemeClr val="accent3">
                    <a:lumMod val="40000"/>
                    <a:lumOff val="60000"/>
                  </a:schemeClr>
                </a:solidFill>
                <a:ea typeface="Times New Roman" panose="02020603050405020304" pitchFamily="18" charset="0"/>
              </a:rPr>
              <a:t>Snohomish NW C&amp;I Time of Day Pilot</a:t>
            </a:r>
            <a:endParaRPr lang="en-US" sz="3200" dirty="0"/>
          </a:p>
        </p:txBody>
      </p:sp>
    </p:spTree>
    <p:extLst>
      <p:ext uri="{BB962C8B-B14F-4D97-AF65-F5344CB8AC3E}">
        <p14:creationId xmlns:p14="http://schemas.microsoft.com/office/powerpoint/2010/main" val="7850778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0600" y="524222"/>
            <a:ext cx="7772400" cy="847379"/>
          </a:xfrm>
        </p:spPr>
        <p:txBody>
          <a:bodyPr>
            <a:normAutofit/>
          </a:bodyPr>
          <a:lstStyle/>
          <a:p>
            <a:pPr algn="l"/>
            <a:r>
              <a:rPr lang="en-US" sz="4000" dirty="0"/>
              <a:t>CI Time of Day Rate Pilot   </a:t>
            </a:r>
          </a:p>
        </p:txBody>
      </p:sp>
      <p:sp>
        <p:nvSpPr>
          <p:cNvPr id="4" name="Slide Number Placeholder 3"/>
          <p:cNvSpPr>
            <a:spLocks noGrp="1"/>
          </p:cNvSpPr>
          <p:nvPr>
            <p:ph type="sldNum" sz="quarter" idx="12"/>
          </p:nvPr>
        </p:nvSpPr>
        <p:spPr>
          <a:xfrm>
            <a:off x="5029200" y="6356351"/>
            <a:ext cx="2133600" cy="365125"/>
          </a:xfrm>
        </p:spPr>
        <p:txBody>
          <a:bodyPr/>
          <a:lstStyle/>
          <a:p>
            <a:pPr algn="ctr" defTabSz="914400"/>
            <a:fld id="{B5E0CDC2-7623-40BA-92AA-3AEA83728BD2}" type="slidenum">
              <a:rPr lang="en-US">
                <a:solidFill>
                  <a:prstClr val="black">
                    <a:tint val="75000"/>
                  </a:prstClr>
                </a:solidFill>
                <a:latin typeface="Calibri"/>
              </a:rPr>
              <a:pPr algn="ctr" defTabSz="914400"/>
              <a:t>13</a:t>
            </a:fld>
            <a:endParaRPr lang="en-US" dirty="0">
              <a:solidFill>
                <a:prstClr val="black">
                  <a:tint val="75000"/>
                </a:prstClr>
              </a:solidFill>
              <a:latin typeface="Calibri"/>
            </a:endParaRPr>
          </a:p>
        </p:txBody>
      </p:sp>
      <p:pic>
        <p:nvPicPr>
          <p:cNvPr id="6" name="Picture 5" descr="A close up of a map&#10;&#10;Description automatically generated">
            <a:extLst>
              <a:ext uri="{FF2B5EF4-FFF2-40B4-BE49-F238E27FC236}">
                <a16:creationId xmlns:a16="http://schemas.microsoft.com/office/drawing/2014/main" id="{6681CC0D-B912-4523-9697-BA8C77E278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336"/>
          <a:stretch/>
        </p:blipFill>
        <p:spPr>
          <a:xfrm>
            <a:off x="7162800" y="1838213"/>
            <a:ext cx="4028801" cy="3208868"/>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3" name="Rectangle 2">
            <a:extLst>
              <a:ext uri="{FF2B5EF4-FFF2-40B4-BE49-F238E27FC236}">
                <a16:creationId xmlns:a16="http://schemas.microsoft.com/office/drawing/2014/main" id="{FCE46FED-8E0A-43D4-B16C-A58F83934A05}"/>
              </a:ext>
            </a:extLst>
          </p:cNvPr>
          <p:cNvSpPr/>
          <p:nvPr/>
        </p:nvSpPr>
        <p:spPr>
          <a:xfrm>
            <a:off x="1035586" y="1838213"/>
            <a:ext cx="6400800" cy="3693319"/>
          </a:xfrm>
          <a:prstGeom prst="rect">
            <a:avLst/>
          </a:prstGeom>
        </p:spPr>
        <p:txBody>
          <a:bodyPr wrap="square">
            <a:spAutoFit/>
          </a:bodyPr>
          <a:lstStyle/>
          <a:p>
            <a:pPr marL="285750" indent="-285750" defTabSz="914400">
              <a:buFont typeface="Arial" panose="020B0604020202020204" pitchFamily="34" charset="0"/>
              <a:buChar char="•"/>
            </a:pPr>
            <a:r>
              <a:rPr lang="en-US" sz="2400" dirty="0">
                <a:solidFill>
                  <a:prstClr val="black"/>
                </a:solidFill>
                <a:latin typeface="Calibri"/>
              </a:rPr>
              <a:t>Time of Day (TOD): different prices for </a:t>
            </a:r>
          </a:p>
          <a:p>
            <a:pPr defTabSz="914400"/>
            <a:r>
              <a:rPr lang="en-US" sz="2400" dirty="0">
                <a:solidFill>
                  <a:prstClr val="black"/>
                </a:solidFill>
                <a:latin typeface="Calibri"/>
              </a:rPr>
              <a:t>     energy at different times of day</a:t>
            </a:r>
          </a:p>
          <a:p>
            <a:pPr marL="285750" indent="-285750" defTabSz="914400">
              <a:buFont typeface="Arial" panose="020B0604020202020204" pitchFamily="34" charset="0"/>
              <a:buChar char="•"/>
            </a:pPr>
            <a:r>
              <a:rPr lang="en-US" sz="2400" dirty="0">
                <a:solidFill>
                  <a:prstClr val="black"/>
                </a:solidFill>
                <a:latin typeface="Calibri"/>
              </a:rPr>
              <a:t>Basic structure: Nights and weekends discount</a:t>
            </a:r>
          </a:p>
          <a:p>
            <a:pPr marL="285750" indent="-285750" defTabSz="914400">
              <a:buFont typeface="Arial" panose="020B0604020202020204" pitchFamily="34" charset="0"/>
              <a:buChar char="•"/>
            </a:pPr>
            <a:r>
              <a:rPr lang="en-US" sz="2400" dirty="0">
                <a:solidFill>
                  <a:prstClr val="black"/>
                </a:solidFill>
                <a:latin typeface="Calibri"/>
              </a:rPr>
              <a:t>Peak periods morning and evening Nov – Feb</a:t>
            </a:r>
          </a:p>
          <a:p>
            <a:pPr marL="285750" indent="-285750" defTabSz="914400">
              <a:buFont typeface="Arial" panose="020B0604020202020204" pitchFamily="34" charset="0"/>
              <a:buChar char="•"/>
            </a:pPr>
            <a:r>
              <a:rPr lang="en-US" sz="2400" dirty="0">
                <a:solidFill>
                  <a:prstClr val="black"/>
                </a:solidFill>
                <a:latin typeface="Calibri"/>
              </a:rPr>
              <a:t>Facilitates Load Shifting behaviors from “Peak” to “Off-peak</a:t>
            </a:r>
            <a:r>
              <a:rPr lang="en-US" dirty="0">
                <a:solidFill>
                  <a:prstClr val="black"/>
                </a:solidFill>
                <a:latin typeface="Calibri"/>
              </a:rPr>
              <a:t>”</a:t>
            </a:r>
          </a:p>
          <a:p>
            <a:pPr marL="285750" indent="-285750" defTabSz="914400">
              <a:buFont typeface="Arial" panose="020B0604020202020204" pitchFamily="34" charset="0"/>
              <a:buChar char="•"/>
            </a:pPr>
            <a:r>
              <a:rPr lang="en-US" sz="2400" dirty="0">
                <a:solidFill>
                  <a:prstClr val="black"/>
                </a:solidFill>
                <a:latin typeface="Calibri"/>
              </a:rPr>
              <a:t>Supporting central HP DHW system via incentives/rates aligns w/peak load management and energy efficiency objectives</a:t>
            </a:r>
          </a:p>
          <a:p>
            <a:pPr marL="285750" indent="-285750" defTabSz="914400">
              <a:buFont typeface="Arial" panose="020B0604020202020204" pitchFamily="34" charset="0"/>
              <a:buChar char="•"/>
            </a:pPr>
            <a:endParaRPr lang="en-US" dirty="0">
              <a:solidFill>
                <a:prstClr val="black"/>
              </a:solidFill>
              <a:latin typeface="Calibri"/>
            </a:endParaRPr>
          </a:p>
        </p:txBody>
      </p:sp>
    </p:spTree>
    <p:extLst>
      <p:ext uri="{BB962C8B-B14F-4D97-AF65-F5344CB8AC3E}">
        <p14:creationId xmlns:p14="http://schemas.microsoft.com/office/powerpoint/2010/main" val="2837070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1F21-608B-4B73-832A-F585AB2B5FC6}"/>
              </a:ext>
            </a:extLst>
          </p:cNvPr>
          <p:cNvSpPr>
            <a:spLocks noGrp="1"/>
          </p:cNvSpPr>
          <p:nvPr>
            <p:ph type="title"/>
          </p:nvPr>
        </p:nvSpPr>
        <p:spPr>
          <a:xfrm>
            <a:off x="1981200" y="274638"/>
            <a:ext cx="8229600" cy="1065212"/>
          </a:xfrm>
        </p:spPr>
        <p:txBody>
          <a:bodyPr>
            <a:normAutofit fontScale="90000"/>
          </a:bodyPr>
          <a:lstStyle/>
          <a:p>
            <a:r>
              <a:rPr lang="en-US" dirty="0"/>
              <a:t>Snohomish County Public Utility District </a:t>
            </a:r>
          </a:p>
        </p:txBody>
      </p:sp>
      <p:sp>
        <p:nvSpPr>
          <p:cNvPr id="3" name="Content Placeholder 2">
            <a:extLst>
              <a:ext uri="{FF2B5EF4-FFF2-40B4-BE49-F238E27FC236}">
                <a16:creationId xmlns:a16="http://schemas.microsoft.com/office/drawing/2014/main" id="{9486DA12-8F23-42D8-910E-1D97E7E137AC}"/>
              </a:ext>
            </a:extLst>
          </p:cNvPr>
          <p:cNvSpPr>
            <a:spLocks noGrp="1"/>
          </p:cNvSpPr>
          <p:nvPr>
            <p:ph idx="1"/>
          </p:nvPr>
        </p:nvSpPr>
        <p:spPr>
          <a:xfrm>
            <a:off x="1752600" y="1524000"/>
            <a:ext cx="8839200" cy="4648200"/>
          </a:xfrm>
        </p:spPr>
        <p:txBody>
          <a:bodyPr>
            <a:normAutofit/>
          </a:bodyPr>
          <a:lstStyle/>
          <a:p>
            <a:r>
              <a:rPr lang="en-US" dirty="0"/>
              <a:t>Since 1946 –electric &amp; water distribution </a:t>
            </a:r>
          </a:p>
          <a:p>
            <a:pPr lvl="1"/>
            <a:r>
              <a:rPr lang="en-US" dirty="0"/>
              <a:t>Customers -360,000 electric - 20,000 water </a:t>
            </a:r>
          </a:p>
          <a:p>
            <a:pPr lvl="1"/>
            <a:r>
              <a:rPr lang="en-US" dirty="0"/>
              <a:t>$650M revenue, @1000 employees, </a:t>
            </a:r>
          </a:p>
          <a:p>
            <a:pPr lvl="1"/>
            <a:r>
              <a:rPr lang="en-US" dirty="0"/>
              <a:t>BPA’s largest customer, 12</a:t>
            </a:r>
            <a:r>
              <a:rPr lang="en-US" baseline="30000" dirty="0"/>
              <a:t>th</a:t>
            </a:r>
            <a:r>
              <a:rPr lang="en-US" dirty="0"/>
              <a:t> largest US public utility</a:t>
            </a:r>
          </a:p>
          <a:p>
            <a:pPr lvl="1"/>
            <a:r>
              <a:rPr lang="en-US" dirty="0"/>
              <a:t>PUD power supply is currently 98% carbon free, over 80% hydroelectric source </a:t>
            </a:r>
            <a:endParaRPr lang="en-US" dirty="0">
              <a:solidFill>
                <a:srgbClr val="FF0000"/>
              </a:solidFill>
            </a:endParaRP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2AE1890D-38DD-49C0-9BFF-BDE4A65E8F59}"/>
              </a:ext>
            </a:extLst>
          </p:cNvPr>
          <p:cNvSpPr>
            <a:spLocks noGrp="1"/>
          </p:cNvSpPr>
          <p:nvPr>
            <p:ph type="sldNum" sz="quarter" idx="12"/>
          </p:nvPr>
        </p:nvSpPr>
        <p:spPr/>
        <p:txBody>
          <a:bodyPr/>
          <a:lstStyle/>
          <a:p>
            <a:pPr defTabSz="914400"/>
            <a:fld id="{B5E0CDC2-7623-40BA-92AA-3AEA83728BD2}" type="slidenum">
              <a:rPr lang="en-US">
                <a:solidFill>
                  <a:prstClr val="black">
                    <a:tint val="75000"/>
                  </a:prstClr>
                </a:solidFill>
                <a:latin typeface="Calibri"/>
              </a:rPr>
              <a:pPr defTabSz="914400"/>
              <a:t>14</a:t>
            </a:fld>
            <a:endParaRPr lang="en-US" dirty="0">
              <a:solidFill>
                <a:prstClr val="black">
                  <a:tint val="75000"/>
                </a:prstClr>
              </a:solidFill>
              <a:latin typeface="Calibri"/>
            </a:endParaRPr>
          </a:p>
        </p:txBody>
      </p:sp>
      <p:sp>
        <p:nvSpPr>
          <p:cNvPr id="8" name="Slide Number Placeholder 3">
            <a:extLst>
              <a:ext uri="{FF2B5EF4-FFF2-40B4-BE49-F238E27FC236}">
                <a16:creationId xmlns:a16="http://schemas.microsoft.com/office/drawing/2014/main" id="{1A5672D9-B231-4BFA-B631-23E05BCD2CE5}"/>
              </a:ext>
            </a:extLst>
          </p:cNvPr>
          <p:cNvSpPr txBox="1">
            <a:spLocks/>
          </p:cNvSpPr>
          <p:nvPr/>
        </p:nvSpPr>
        <p:spPr>
          <a:xfrm>
            <a:off x="5029200" y="6356351"/>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E0CDC2-7623-40BA-92AA-3AEA83728BD2}" type="slidenum">
              <a:rPr lang="en-US">
                <a:solidFill>
                  <a:prstClr val="black">
                    <a:tint val="75000"/>
                  </a:prstClr>
                </a:solidFill>
                <a:latin typeface="Calibri"/>
              </a:rPr>
              <a:pPr/>
              <a:t>14</a:t>
            </a:fld>
            <a:endParaRPr lang="en-US" dirty="0">
              <a:solidFill>
                <a:prstClr val="black">
                  <a:tint val="75000"/>
                </a:prstClr>
              </a:solidFill>
              <a:latin typeface="Calibri"/>
            </a:endParaRPr>
          </a:p>
        </p:txBody>
      </p:sp>
      <p:pic>
        <p:nvPicPr>
          <p:cNvPr id="5" name="Picture 4">
            <a:extLst>
              <a:ext uri="{FF2B5EF4-FFF2-40B4-BE49-F238E27FC236}">
                <a16:creationId xmlns:a16="http://schemas.microsoft.com/office/drawing/2014/main" id="{06664582-7939-4492-847C-21524D94ABAD}"/>
              </a:ext>
            </a:extLst>
          </p:cNvPr>
          <p:cNvPicPr>
            <a:picLocks noChangeAspect="1"/>
          </p:cNvPicPr>
          <p:nvPr/>
        </p:nvPicPr>
        <p:blipFill>
          <a:blip r:embed="rId2"/>
          <a:stretch>
            <a:fillRect/>
          </a:stretch>
        </p:blipFill>
        <p:spPr>
          <a:xfrm>
            <a:off x="7167155" y="4343400"/>
            <a:ext cx="2042363" cy="1694896"/>
          </a:xfrm>
          <a:prstGeom prst="rect">
            <a:avLst/>
          </a:prstGeom>
        </p:spPr>
      </p:pic>
    </p:spTree>
    <p:extLst>
      <p:ext uri="{BB962C8B-B14F-4D97-AF65-F5344CB8AC3E}">
        <p14:creationId xmlns:p14="http://schemas.microsoft.com/office/powerpoint/2010/main" val="2918461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1F21-608B-4B73-832A-F585AB2B5FC6}"/>
              </a:ext>
            </a:extLst>
          </p:cNvPr>
          <p:cNvSpPr>
            <a:spLocks noGrp="1"/>
          </p:cNvSpPr>
          <p:nvPr>
            <p:ph type="title"/>
          </p:nvPr>
        </p:nvSpPr>
        <p:spPr/>
        <p:txBody>
          <a:bodyPr/>
          <a:lstStyle/>
          <a:p>
            <a:r>
              <a:rPr lang="en-US" dirty="0"/>
              <a:t>Why DER…Changing Market</a:t>
            </a:r>
          </a:p>
        </p:txBody>
      </p:sp>
      <p:sp>
        <p:nvSpPr>
          <p:cNvPr id="3" name="Content Placeholder 2">
            <a:extLst>
              <a:ext uri="{FF2B5EF4-FFF2-40B4-BE49-F238E27FC236}">
                <a16:creationId xmlns:a16="http://schemas.microsoft.com/office/drawing/2014/main" id="{9486DA12-8F23-42D8-910E-1D97E7E137AC}"/>
              </a:ext>
            </a:extLst>
          </p:cNvPr>
          <p:cNvSpPr>
            <a:spLocks noGrp="1"/>
          </p:cNvSpPr>
          <p:nvPr>
            <p:ph idx="1"/>
          </p:nvPr>
        </p:nvSpPr>
        <p:spPr>
          <a:xfrm>
            <a:off x="1752600" y="1524000"/>
            <a:ext cx="8839200" cy="4648200"/>
          </a:xfrm>
        </p:spPr>
        <p:txBody>
          <a:bodyPr>
            <a:normAutofit fontScale="92500" lnSpcReduction="10000"/>
          </a:bodyPr>
          <a:lstStyle/>
          <a:p>
            <a:r>
              <a:rPr lang="en-US" dirty="0"/>
              <a:t>Demand mgt key in Distributed Energy Resources (DER) </a:t>
            </a:r>
          </a:p>
          <a:p>
            <a:pPr lvl="1"/>
            <a:r>
              <a:rPr lang="en-US" dirty="0"/>
              <a:t>Goal - meet load growth w/cost effective EE/renewables</a:t>
            </a:r>
          </a:p>
          <a:p>
            <a:pPr lvl="1"/>
            <a:r>
              <a:rPr lang="en-US" dirty="0"/>
              <a:t>Participant in BPA Winter Peaking Demand Response Pilot 2015-17</a:t>
            </a:r>
          </a:p>
          <a:p>
            <a:pPr lvl="1"/>
            <a:r>
              <a:rPr lang="en-US" dirty="0"/>
              <a:t>PUD Winter Peak Shifting Pilot 2018-20</a:t>
            </a:r>
          </a:p>
          <a:p>
            <a:pPr lvl="1"/>
            <a:r>
              <a:rPr lang="en-US" dirty="0"/>
              <a:t>PUD Time of Day Rate Pilot 2020-23</a:t>
            </a:r>
          </a:p>
          <a:p>
            <a:r>
              <a:rPr lang="en-US" dirty="0"/>
              <a:t>Supporting central HP DHW systems via incentives/rates aligns w/peak load management and energy efficiency objectives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2AE1890D-38DD-49C0-9BFF-BDE4A65E8F59}"/>
              </a:ext>
            </a:extLst>
          </p:cNvPr>
          <p:cNvSpPr>
            <a:spLocks noGrp="1"/>
          </p:cNvSpPr>
          <p:nvPr>
            <p:ph type="sldNum" sz="quarter" idx="12"/>
          </p:nvPr>
        </p:nvSpPr>
        <p:spPr/>
        <p:txBody>
          <a:bodyPr/>
          <a:lstStyle/>
          <a:p>
            <a:pPr defTabSz="914400"/>
            <a:fld id="{B5E0CDC2-7623-40BA-92AA-3AEA83728BD2}" type="slidenum">
              <a:rPr lang="en-US">
                <a:solidFill>
                  <a:prstClr val="black">
                    <a:tint val="75000"/>
                  </a:prstClr>
                </a:solidFill>
                <a:latin typeface="Calibri"/>
              </a:rPr>
              <a:pPr defTabSz="914400"/>
              <a:t>15</a:t>
            </a:fld>
            <a:endParaRPr lang="en-US" dirty="0">
              <a:solidFill>
                <a:prstClr val="black">
                  <a:tint val="75000"/>
                </a:prstClr>
              </a:solidFill>
              <a:latin typeface="Calibri"/>
            </a:endParaRPr>
          </a:p>
        </p:txBody>
      </p:sp>
      <p:sp>
        <p:nvSpPr>
          <p:cNvPr id="8" name="Slide Number Placeholder 3">
            <a:extLst>
              <a:ext uri="{FF2B5EF4-FFF2-40B4-BE49-F238E27FC236}">
                <a16:creationId xmlns:a16="http://schemas.microsoft.com/office/drawing/2014/main" id="{1A5672D9-B231-4BFA-B631-23E05BCD2CE5}"/>
              </a:ext>
            </a:extLst>
          </p:cNvPr>
          <p:cNvSpPr txBox="1">
            <a:spLocks/>
          </p:cNvSpPr>
          <p:nvPr/>
        </p:nvSpPr>
        <p:spPr>
          <a:xfrm>
            <a:off x="5029200" y="6356351"/>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E0CDC2-7623-40BA-92AA-3AEA83728BD2}" type="slidenum">
              <a:rPr lang="en-US">
                <a:solidFill>
                  <a:prstClr val="black">
                    <a:tint val="75000"/>
                  </a:prstClr>
                </a:solidFill>
                <a:latin typeface="Calibri"/>
              </a:rPr>
              <a:pPr/>
              <a:t>15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8846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1F21-608B-4B73-832A-F585AB2B5FC6}"/>
              </a:ext>
            </a:extLst>
          </p:cNvPr>
          <p:cNvSpPr>
            <a:spLocks noGrp="1"/>
          </p:cNvSpPr>
          <p:nvPr>
            <p:ph type="title"/>
          </p:nvPr>
        </p:nvSpPr>
        <p:spPr/>
        <p:txBody>
          <a:bodyPr/>
          <a:lstStyle/>
          <a:p>
            <a:r>
              <a:rPr lang="en-US" dirty="0"/>
              <a:t>Why It’s Important</a:t>
            </a:r>
          </a:p>
        </p:txBody>
      </p:sp>
      <p:sp>
        <p:nvSpPr>
          <p:cNvPr id="3" name="Content Placeholder 2">
            <a:extLst>
              <a:ext uri="{FF2B5EF4-FFF2-40B4-BE49-F238E27FC236}">
                <a16:creationId xmlns:a16="http://schemas.microsoft.com/office/drawing/2014/main" id="{9486DA12-8F23-42D8-910E-1D97E7E137AC}"/>
              </a:ext>
            </a:extLst>
          </p:cNvPr>
          <p:cNvSpPr>
            <a:spLocks noGrp="1"/>
          </p:cNvSpPr>
          <p:nvPr>
            <p:ph idx="1"/>
          </p:nvPr>
        </p:nvSpPr>
        <p:spPr>
          <a:xfrm>
            <a:off x="1981200" y="1600202"/>
            <a:ext cx="8153400" cy="1676399"/>
          </a:xfrm>
        </p:spPr>
        <p:txBody>
          <a:bodyPr>
            <a:normAutofit fontScale="92500" lnSpcReduction="20000"/>
          </a:bodyPr>
          <a:lstStyle/>
          <a:p>
            <a:r>
              <a:rPr lang="en-US" dirty="0"/>
              <a:t>Region is expecting increasing likelihood of a capacity shortage as soon as next year</a:t>
            </a:r>
            <a:endParaRPr lang="en-US" dirty="0">
              <a:solidFill>
                <a:srgbClr val="FF0000"/>
              </a:solidFill>
            </a:endParaRPr>
          </a:p>
          <a:p>
            <a:r>
              <a:rPr lang="en-US" dirty="0"/>
              <a:t>Retirements of multiple regional baseload generators (coal) are pending</a:t>
            </a:r>
          </a:p>
        </p:txBody>
      </p:sp>
      <p:sp>
        <p:nvSpPr>
          <p:cNvPr id="4" name="Slide Number Placeholder 3">
            <a:extLst>
              <a:ext uri="{FF2B5EF4-FFF2-40B4-BE49-F238E27FC236}">
                <a16:creationId xmlns:a16="http://schemas.microsoft.com/office/drawing/2014/main" id="{2AE1890D-38DD-49C0-9BFF-BDE4A65E8F59}"/>
              </a:ext>
            </a:extLst>
          </p:cNvPr>
          <p:cNvSpPr>
            <a:spLocks noGrp="1"/>
          </p:cNvSpPr>
          <p:nvPr>
            <p:ph type="sldNum" sz="quarter" idx="12"/>
          </p:nvPr>
        </p:nvSpPr>
        <p:spPr/>
        <p:txBody>
          <a:bodyPr/>
          <a:lstStyle/>
          <a:p>
            <a:pPr defTabSz="914400"/>
            <a:fld id="{B5E0CDC2-7623-40BA-92AA-3AEA83728BD2}" type="slidenum">
              <a:rPr lang="en-US">
                <a:solidFill>
                  <a:prstClr val="black">
                    <a:tint val="75000"/>
                  </a:prstClr>
                </a:solidFill>
                <a:latin typeface="Calibri"/>
              </a:rPr>
              <a:pPr defTabSz="914400"/>
              <a:t>16</a:t>
            </a:fld>
            <a:endParaRPr lang="en-US" dirty="0">
              <a:solidFill>
                <a:prstClr val="black">
                  <a:tint val="75000"/>
                </a:prstClr>
              </a:solidFill>
              <a:latin typeface="Calibri"/>
            </a:endParaRPr>
          </a:p>
        </p:txBody>
      </p:sp>
      <p:pic>
        <p:nvPicPr>
          <p:cNvPr id="9" name="Picture 8">
            <a:extLst>
              <a:ext uri="{FF2B5EF4-FFF2-40B4-BE49-F238E27FC236}">
                <a16:creationId xmlns:a16="http://schemas.microsoft.com/office/drawing/2014/main" id="{36D6FE37-5ED4-4666-82F7-8B1128B82083}"/>
              </a:ext>
            </a:extLst>
          </p:cNvPr>
          <p:cNvPicPr>
            <a:picLocks noChangeAspect="1"/>
          </p:cNvPicPr>
          <p:nvPr/>
        </p:nvPicPr>
        <p:blipFill>
          <a:blip r:embed="rId2"/>
          <a:stretch>
            <a:fillRect/>
          </a:stretch>
        </p:blipFill>
        <p:spPr>
          <a:xfrm>
            <a:off x="5441259" y="3200400"/>
            <a:ext cx="4996912" cy="2688308"/>
          </a:xfrm>
          <a:prstGeom prst="rect">
            <a:avLst/>
          </a:prstGeom>
        </p:spPr>
      </p:pic>
      <p:sp>
        <p:nvSpPr>
          <p:cNvPr id="10" name="Content Placeholder 2">
            <a:extLst>
              <a:ext uri="{FF2B5EF4-FFF2-40B4-BE49-F238E27FC236}">
                <a16:creationId xmlns:a16="http://schemas.microsoft.com/office/drawing/2014/main" id="{3F9CFABD-5156-41E6-B51A-325F35B98FF0}"/>
              </a:ext>
            </a:extLst>
          </p:cNvPr>
          <p:cNvSpPr txBox="1">
            <a:spLocks/>
          </p:cNvSpPr>
          <p:nvPr/>
        </p:nvSpPr>
        <p:spPr>
          <a:xfrm>
            <a:off x="1986117" y="3276600"/>
            <a:ext cx="3536259" cy="2438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SzPct val="75000"/>
              <a:buFont typeface="Wingdings" panose="05000000000000000000" pitchFamily="2" charset="2"/>
              <a:buChar char="q"/>
              <a:defRPr sz="3200" kern="1200">
                <a:ln>
                  <a:noFill/>
                </a:ln>
                <a:solidFill>
                  <a:srgbClr val="007A63"/>
                </a:solidFill>
                <a:latin typeface="+mn-lt"/>
                <a:ea typeface="+mn-ea"/>
                <a:cs typeface="+mn-cs"/>
              </a:defRPr>
            </a:lvl1pPr>
            <a:lvl2pPr marL="742950" indent="-285750" algn="l" defTabSz="914400" rtl="0" eaLnBrk="1" latinLnBrk="0" hangingPunct="1">
              <a:spcBef>
                <a:spcPct val="20000"/>
              </a:spcBef>
              <a:buSzPct val="75000"/>
              <a:buFont typeface="Wingdings" panose="05000000000000000000" pitchFamily="2" charset="2"/>
              <a:buChar char="q"/>
              <a:defRPr sz="2800" kern="1200">
                <a:solidFill>
                  <a:schemeClr val="tx1"/>
                </a:solidFill>
                <a:latin typeface="+mn-lt"/>
                <a:ea typeface="+mn-ea"/>
                <a:cs typeface="+mn-cs"/>
              </a:defRPr>
            </a:lvl2pPr>
            <a:lvl3pPr marL="1143000" indent="-228600" algn="l" defTabSz="914400" rtl="0" eaLnBrk="1" latinLnBrk="0" hangingPunct="1">
              <a:spcBef>
                <a:spcPct val="20000"/>
              </a:spcBef>
              <a:buSzPct val="75000"/>
              <a:buFont typeface="Wingdings" panose="05000000000000000000" pitchFamily="2" charset="2"/>
              <a:buChar char="q"/>
              <a:defRPr sz="2400" kern="1200">
                <a:solidFill>
                  <a:srgbClr val="00A283"/>
                </a:solidFill>
                <a:latin typeface="+mn-lt"/>
                <a:ea typeface="+mn-ea"/>
                <a:cs typeface="+mn-cs"/>
              </a:defRPr>
            </a:lvl3pPr>
            <a:lvl4pPr marL="1600200" indent="-228600" algn="l" defTabSz="914400" rtl="0" eaLnBrk="1" latinLnBrk="0" hangingPunct="1">
              <a:spcBef>
                <a:spcPct val="20000"/>
              </a:spcBef>
              <a:buSzPct val="75000"/>
              <a:buFont typeface="Wingdings" panose="05000000000000000000" pitchFamily="2" charset="2"/>
              <a:buChar char="q"/>
              <a:defRPr sz="2000" kern="1200">
                <a:solidFill>
                  <a:schemeClr val="tx1"/>
                </a:solidFill>
                <a:latin typeface="+mn-lt"/>
                <a:ea typeface="+mn-ea"/>
                <a:cs typeface="+mn-cs"/>
              </a:defRPr>
            </a:lvl4pPr>
            <a:lvl5pPr marL="2057400" indent="-228600" algn="l" defTabSz="914400" rtl="0" eaLnBrk="1" latinLnBrk="0" hangingPunct="1">
              <a:spcBef>
                <a:spcPct val="20000"/>
              </a:spcBef>
              <a:buSzPct val="75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Calibri"/>
              </a:rPr>
              <a:t>Flood of new renewables generate lots of electricity but can’t be counted on in any given hour</a:t>
            </a:r>
          </a:p>
          <a:p>
            <a:endParaRPr lang="en-US" dirty="0">
              <a:latin typeface="Calibri"/>
            </a:endParaRPr>
          </a:p>
        </p:txBody>
      </p:sp>
      <p:sp>
        <p:nvSpPr>
          <p:cNvPr id="11" name="TextBox 10">
            <a:extLst>
              <a:ext uri="{FF2B5EF4-FFF2-40B4-BE49-F238E27FC236}">
                <a16:creationId xmlns:a16="http://schemas.microsoft.com/office/drawing/2014/main" id="{B96B0741-9F70-48E4-9315-81DB8B445AAB}"/>
              </a:ext>
            </a:extLst>
          </p:cNvPr>
          <p:cNvSpPr txBox="1"/>
          <p:nvPr/>
        </p:nvSpPr>
        <p:spPr>
          <a:xfrm>
            <a:off x="8651158" y="5757903"/>
            <a:ext cx="2362200" cy="261610"/>
          </a:xfrm>
          <a:prstGeom prst="rect">
            <a:avLst/>
          </a:prstGeom>
          <a:noFill/>
        </p:spPr>
        <p:txBody>
          <a:bodyPr wrap="square" rtlCol="0">
            <a:spAutoFit/>
          </a:bodyPr>
          <a:lstStyle/>
          <a:p>
            <a:pPr defTabSz="914400"/>
            <a:r>
              <a:rPr lang="en-US" sz="1050" dirty="0">
                <a:solidFill>
                  <a:prstClr val="white">
                    <a:lumMod val="50000"/>
                  </a:prstClr>
                </a:solidFill>
                <a:latin typeface="Calibri"/>
              </a:rPr>
              <a:t>NW Power Pool</a:t>
            </a:r>
          </a:p>
        </p:txBody>
      </p:sp>
      <p:sp>
        <p:nvSpPr>
          <p:cNvPr id="8" name="Slide Number Placeholder 3">
            <a:extLst>
              <a:ext uri="{FF2B5EF4-FFF2-40B4-BE49-F238E27FC236}">
                <a16:creationId xmlns:a16="http://schemas.microsoft.com/office/drawing/2014/main" id="{1A5672D9-B231-4BFA-B631-23E05BCD2CE5}"/>
              </a:ext>
            </a:extLst>
          </p:cNvPr>
          <p:cNvSpPr txBox="1">
            <a:spLocks/>
          </p:cNvSpPr>
          <p:nvPr/>
        </p:nvSpPr>
        <p:spPr>
          <a:xfrm>
            <a:off x="5029200" y="6356351"/>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E0CDC2-7623-40BA-92AA-3AEA83728BD2}" type="slidenum">
              <a:rPr lang="en-US">
                <a:solidFill>
                  <a:prstClr val="black">
                    <a:tint val="75000"/>
                  </a:prstClr>
                </a:solidFill>
                <a:latin typeface="Calibri"/>
              </a:rPr>
              <a:pPr/>
              <a:t>16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45035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PUD System Peaks &amp; TOD Design</a:t>
            </a:r>
          </a:p>
        </p:txBody>
      </p:sp>
      <p:sp>
        <p:nvSpPr>
          <p:cNvPr id="11" name="Content Placeholder 10">
            <a:extLst>
              <a:ext uri="{FF2B5EF4-FFF2-40B4-BE49-F238E27FC236}">
                <a16:creationId xmlns:a16="http://schemas.microsoft.com/office/drawing/2014/main" id="{15AEAACC-ECA1-497A-8CA8-B99DA94A1395}"/>
              </a:ext>
            </a:extLst>
          </p:cNvPr>
          <p:cNvSpPr>
            <a:spLocks noGrp="1"/>
          </p:cNvSpPr>
          <p:nvPr>
            <p:ph idx="1"/>
          </p:nvPr>
        </p:nvSpPr>
        <p:spPr>
          <a:xfrm>
            <a:off x="1828800" y="1600201"/>
            <a:ext cx="3445372" cy="4343400"/>
          </a:xfrm>
        </p:spPr>
        <p:txBody>
          <a:bodyPr>
            <a:noAutofit/>
          </a:bodyPr>
          <a:lstStyle/>
          <a:p>
            <a:r>
              <a:rPr lang="en-US" sz="2400" dirty="0"/>
              <a:t>District Perspective:</a:t>
            </a:r>
          </a:p>
          <a:p>
            <a:pPr lvl="1"/>
            <a:r>
              <a:rPr lang="en-US" sz="2000" dirty="0"/>
              <a:t>District Peak Loads have occurred in Nov – Dec over the last 20 years.</a:t>
            </a:r>
          </a:p>
          <a:p>
            <a:pPr lvl="1"/>
            <a:r>
              <a:rPr lang="en-US" sz="2000" dirty="0"/>
              <a:t>Peaks occur during specific hours of the day</a:t>
            </a:r>
          </a:p>
          <a:p>
            <a:pPr lvl="1"/>
            <a:r>
              <a:rPr lang="en-US" sz="2000" dirty="0"/>
              <a:t>Peaking Costs (capacity costs) require generation and distribution assets for a very short duration, but are costly </a:t>
            </a:r>
            <a:r>
              <a:rPr lang="en-US" sz="1400" dirty="0"/>
              <a:t>(</a:t>
            </a:r>
            <a:r>
              <a:rPr lang="en-US" sz="1400" b="1" dirty="0"/>
              <a:t>$100K/MW-year for peaking capacity)</a:t>
            </a:r>
            <a:endParaRPr lang="en-US" sz="1400" dirty="0"/>
          </a:p>
        </p:txBody>
      </p:sp>
      <p:sp>
        <p:nvSpPr>
          <p:cNvPr id="4" name="Slide Number Placeholder 3"/>
          <p:cNvSpPr>
            <a:spLocks noGrp="1"/>
          </p:cNvSpPr>
          <p:nvPr>
            <p:ph type="sldNum" sz="quarter" idx="12"/>
          </p:nvPr>
        </p:nvSpPr>
        <p:spPr/>
        <p:txBody>
          <a:bodyPr/>
          <a:lstStyle/>
          <a:p>
            <a:pPr defTabSz="914400"/>
            <a:fld id="{B5E0CDC2-7623-40BA-92AA-3AEA83728BD2}" type="slidenum">
              <a:rPr lang="en-US">
                <a:solidFill>
                  <a:prstClr val="black">
                    <a:tint val="75000"/>
                  </a:prstClr>
                </a:solidFill>
                <a:latin typeface="Calibri"/>
              </a:rPr>
              <a:pPr defTabSz="914400"/>
              <a:t>17</a:t>
            </a:fld>
            <a:endParaRPr lang="en-US">
              <a:solidFill>
                <a:prstClr val="black">
                  <a:tint val="75000"/>
                </a:prstClr>
              </a:solidFill>
              <a:latin typeface="Calibri"/>
            </a:endParaRPr>
          </a:p>
        </p:txBody>
      </p:sp>
      <p:sp>
        <p:nvSpPr>
          <p:cNvPr id="17" name="Slide Number Placeholder 3">
            <a:extLst>
              <a:ext uri="{FF2B5EF4-FFF2-40B4-BE49-F238E27FC236}">
                <a16:creationId xmlns:a16="http://schemas.microsoft.com/office/drawing/2014/main" id="{67E8DAC7-FA80-49BD-A2AB-BBE97ED29AA4}"/>
              </a:ext>
            </a:extLst>
          </p:cNvPr>
          <p:cNvSpPr txBox="1">
            <a:spLocks/>
          </p:cNvSpPr>
          <p:nvPr/>
        </p:nvSpPr>
        <p:spPr>
          <a:xfrm>
            <a:off x="5029200" y="6356351"/>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E0CDC2-7623-40BA-92AA-3AEA83728BD2}" type="slidenum">
              <a:rPr lang="en-US">
                <a:solidFill>
                  <a:prstClr val="black">
                    <a:tint val="75000"/>
                  </a:prstClr>
                </a:solidFill>
                <a:latin typeface="Calibri"/>
              </a:rPr>
              <a:pPr/>
              <a:t>17</a:t>
            </a:fld>
            <a:endParaRPr lang="en-US" dirty="0">
              <a:solidFill>
                <a:prstClr val="black">
                  <a:tint val="75000"/>
                </a:prstClr>
              </a:solidFill>
              <a:latin typeface="Calibri"/>
            </a:endParaRPr>
          </a:p>
        </p:txBody>
      </p:sp>
      <p:pic>
        <p:nvPicPr>
          <p:cNvPr id="10" name="Picture 9">
            <a:extLst>
              <a:ext uri="{FF2B5EF4-FFF2-40B4-BE49-F238E27FC236}">
                <a16:creationId xmlns:a16="http://schemas.microsoft.com/office/drawing/2014/main" id="{69FB4EBF-B068-42AF-88B1-E51E62B9EEDB}"/>
              </a:ext>
            </a:extLst>
          </p:cNvPr>
          <p:cNvPicPr>
            <a:picLocks noChangeAspect="1"/>
          </p:cNvPicPr>
          <p:nvPr/>
        </p:nvPicPr>
        <p:blipFill rotWithShape="1">
          <a:blip r:embed="rId2"/>
          <a:srcRect l="1821"/>
          <a:stretch/>
        </p:blipFill>
        <p:spPr>
          <a:xfrm>
            <a:off x="5505223" y="1593834"/>
            <a:ext cx="4658394" cy="379583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10DC6C78-37E7-4BD2-935D-FEA6D3A5F71C}"/>
              </a:ext>
            </a:extLst>
          </p:cNvPr>
          <p:cNvPicPr>
            <a:picLocks noChangeAspect="1"/>
          </p:cNvPicPr>
          <p:nvPr/>
        </p:nvPicPr>
        <p:blipFill rotWithShape="1">
          <a:blip r:embed="rId3"/>
          <a:srcRect l="1821"/>
          <a:stretch/>
        </p:blipFill>
        <p:spPr>
          <a:xfrm>
            <a:off x="5564283" y="1592470"/>
            <a:ext cx="4658394" cy="4270309"/>
          </a:xfrm>
          <a:prstGeom prst="rect">
            <a:avLst/>
          </a:prstGeom>
          <a:ln>
            <a:noFill/>
          </a:ln>
          <a:effectLst>
            <a:outerShdw blurRad="292100" dist="139700" dir="2700000" algn="tl" rotWithShape="0">
              <a:srgbClr val="333333">
                <a:alpha val="65000"/>
              </a:srgbClr>
            </a:outerShdw>
          </a:effectLst>
        </p:spPr>
      </p:pic>
      <p:graphicFrame>
        <p:nvGraphicFramePr>
          <p:cNvPr id="7" name="Chart 6">
            <a:extLst>
              <a:ext uri="{FF2B5EF4-FFF2-40B4-BE49-F238E27FC236}">
                <a16:creationId xmlns:a16="http://schemas.microsoft.com/office/drawing/2014/main" id="{0033720B-B49F-4E1F-8615-EF0D70B1B7B4}"/>
              </a:ext>
            </a:extLst>
          </p:cNvPr>
          <p:cNvGraphicFramePr>
            <a:graphicFrameLocks/>
          </p:cNvGraphicFramePr>
          <p:nvPr>
            <p:extLst/>
          </p:nvPr>
        </p:nvGraphicFramePr>
        <p:xfrm>
          <a:off x="5478275" y="1607629"/>
          <a:ext cx="4744402" cy="4270308"/>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Group 12">
            <a:extLst>
              <a:ext uri="{FF2B5EF4-FFF2-40B4-BE49-F238E27FC236}">
                <a16:creationId xmlns:a16="http://schemas.microsoft.com/office/drawing/2014/main" id="{5F413CBF-1FBF-4EE8-845E-145C0318C8D2}"/>
              </a:ext>
            </a:extLst>
          </p:cNvPr>
          <p:cNvGrpSpPr/>
          <p:nvPr/>
        </p:nvGrpSpPr>
        <p:grpSpPr>
          <a:xfrm>
            <a:off x="5532620" y="1559405"/>
            <a:ext cx="4744402" cy="4400550"/>
            <a:chOff x="3671668" y="4296406"/>
            <a:chExt cx="4744402" cy="4400550"/>
          </a:xfrm>
        </p:grpSpPr>
        <p:graphicFrame>
          <p:nvGraphicFramePr>
            <p:cNvPr id="15" name="Chart 14">
              <a:extLst>
                <a:ext uri="{FF2B5EF4-FFF2-40B4-BE49-F238E27FC236}">
                  <a16:creationId xmlns:a16="http://schemas.microsoft.com/office/drawing/2014/main" id="{00000000-0008-0000-0000-000004000000}"/>
                </a:ext>
              </a:extLst>
            </p:cNvPr>
            <p:cNvGraphicFramePr>
              <a:graphicFrameLocks/>
            </p:cNvGraphicFramePr>
            <p:nvPr>
              <p:extLst/>
            </p:nvPr>
          </p:nvGraphicFramePr>
          <p:xfrm>
            <a:off x="3671668" y="4296406"/>
            <a:ext cx="4744402" cy="4400550"/>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6CE2A699-E57E-4558-8DBE-6AED7AB69B7B}"/>
                </a:ext>
              </a:extLst>
            </p:cNvPr>
            <p:cNvSpPr/>
            <p:nvPr/>
          </p:nvSpPr>
          <p:spPr>
            <a:xfrm>
              <a:off x="5246816" y="5317864"/>
              <a:ext cx="415662" cy="3116260"/>
            </a:xfrm>
            <a:prstGeom prst="rect">
              <a:avLst/>
            </a:prstGeom>
            <a:noFill/>
            <a:ln>
              <a:prstDash val="sysDot"/>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endParaRPr lang="en-US">
                <a:solidFill>
                  <a:prstClr val="white"/>
                </a:solidFill>
                <a:latin typeface="Calibri"/>
              </a:endParaRPr>
            </a:p>
          </p:txBody>
        </p:sp>
        <p:sp>
          <p:nvSpPr>
            <p:cNvPr id="16" name="Rectangle 15">
              <a:extLst>
                <a:ext uri="{FF2B5EF4-FFF2-40B4-BE49-F238E27FC236}">
                  <a16:creationId xmlns:a16="http://schemas.microsoft.com/office/drawing/2014/main" id="{D4FA0B37-0B91-479B-A183-0D8F1F80BB8D}"/>
                </a:ext>
              </a:extLst>
            </p:cNvPr>
            <p:cNvSpPr/>
            <p:nvPr/>
          </p:nvSpPr>
          <p:spPr>
            <a:xfrm>
              <a:off x="7015788" y="5317864"/>
              <a:ext cx="505476" cy="3116260"/>
            </a:xfrm>
            <a:prstGeom prst="rect">
              <a:avLst/>
            </a:prstGeom>
            <a:noFill/>
            <a:ln>
              <a:prstDash val="sysDot"/>
            </a:ln>
          </p:spPr>
          <p:style>
            <a:lnRef idx="2">
              <a:schemeClr val="dk1"/>
            </a:lnRef>
            <a:fillRef idx="1">
              <a:schemeClr val="lt1"/>
            </a:fillRef>
            <a:effectRef idx="0">
              <a:schemeClr val="dk1"/>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endParaRPr lang="en-US">
                <a:solidFill>
                  <a:prstClr val="white"/>
                </a:solidFill>
                <a:latin typeface="Calibri"/>
              </a:endParaRPr>
            </a:p>
          </p:txBody>
        </p:sp>
        <p:sp>
          <p:nvSpPr>
            <p:cNvPr id="3" name="TextBox 2">
              <a:extLst>
                <a:ext uri="{FF2B5EF4-FFF2-40B4-BE49-F238E27FC236}">
                  <a16:creationId xmlns:a16="http://schemas.microsoft.com/office/drawing/2014/main" id="{C0C4F145-8544-4546-A7E7-54C7ABE6C5B4}"/>
                </a:ext>
              </a:extLst>
            </p:cNvPr>
            <p:cNvSpPr txBox="1"/>
            <p:nvPr/>
          </p:nvSpPr>
          <p:spPr>
            <a:xfrm>
              <a:off x="5704016" y="5562114"/>
              <a:ext cx="1311772"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914400"/>
              <a:r>
                <a:rPr lang="en-US" sz="1200" dirty="0">
                  <a:solidFill>
                    <a:prstClr val="black"/>
                  </a:solidFill>
                  <a:latin typeface="Calibri"/>
                </a:rPr>
                <a:t>These 5 hours account for 55% of SnoPUD’s winter “peaking” energy needs</a:t>
              </a:r>
            </a:p>
          </p:txBody>
        </p:sp>
      </p:grpSp>
      <p:graphicFrame>
        <p:nvGraphicFramePr>
          <p:cNvPr id="8" name="Chart 7">
            <a:extLst>
              <a:ext uri="{FF2B5EF4-FFF2-40B4-BE49-F238E27FC236}">
                <a16:creationId xmlns:a16="http://schemas.microsoft.com/office/drawing/2014/main" id="{9924BC05-6CBA-45A2-9BFC-F52A348AD076}"/>
              </a:ext>
            </a:extLst>
          </p:cNvPr>
          <p:cNvGraphicFramePr>
            <a:graphicFrameLocks/>
          </p:cNvGraphicFramePr>
          <p:nvPr>
            <p:extLst/>
          </p:nvPr>
        </p:nvGraphicFramePr>
        <p:xfrm>
          <a:off x="5549401" y="1607627"/>
          <a:ext cx="4744402" cy="4270311"/>
        </p:xfrm>
        <a:graphic>
          <a:graphicData uri="http://schemas.openxmlformats.org/drawingml/2006/chart">
            <c:chart xmlns:c="http://schemas.openxmlformats.org/drawingml/2006/chart" xmlns:r="http://schemas.openxmlformats.org/officeDocument/2006/relationships" r:id="rId6"/>
          </a:graphicData>
        </a:graphic>
      </p:graphicFrame>
      <p:sp>
        <p:nvSpPr>
          <p:cNvPr id="9" name="Arrow: Right 8">
            <a:extLst>
              <a:ext uri="{FF2B5EF4-FFF2-40B4-BE49-F238E27FC236}">
                <a16:creationId xmlns:a16="http://schemas.microsoft.com/office/drawing/2014/main" id="{32757D17-7203-4017-88F6-76A29E782E58}"/>
              </a:ext>
            </a:extLst>
          </p:cNvPr>
          <p:cNvSpPr/>
          <p:nvPr/>
        </p:nvSpPr>
        <p:spPr>
          <a:xfrm rot="17218528">
            <a:off x="8680764" y="5399767"/>
            <a:ext cx="1408608" cy="514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r>
              <a:rPr lang="en-US" dirty="0">
                <a:solidFill>
                  <a:prstClr val="white"/>
                </a:solidFill>
                <a:latin typeface="Calibri"/>
              </a:rPr>
              <a:t>Exponential Costs</a:t>
            </a:r>
          </a:p>
        </p:txBody>
      </p:sp>
    </p:spTree>
    <p:extLst>
      <p:ext uri="{BB962C8B-B14F-4D97-AF65-F5344CB8AC3E}">
        <p14:creationId xmlns:p14="http://schemas.microsoft.com/office/powerpoint/2010/main" val="35467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par>
                          <p:cTn id="47" fill="hold">
                            <p:stCondLst>
                              <p:cond delay="1000"/>
                            </p:stCondLst>
                            <p:childTnLst>
                              <p:par>
                                <p:cTn id="48" presetID="42" presetClass="path" presetSubtype="0" accel="50000" decel="50000" fill="hold" grpId="1" nodeType="afterEffect">
                                  <p:stCondLst>
                                    <p:cond delay="1000"/>
                                  </p:stCondLst>
                                  <p:childTnLst>
                                    <p:animMotion origin="layout" path="M -2.22222E-6 1.48148E-6 L 0.01736 -0.36482 " pathEditMode="relative" rAng="0" ptsTypes="AA">
                                      <p:cBhvr>
                                        <p:cTn id="49" dur="2000" fill="hold"/>
                                        <p:tgtEl>
                                          <p:spTgt spid="9"/>
                                        </p:tgtEl>
                                        <p:attrNameLst>
                                          <p:attrName>ppt_x</p:attrName>
                                          <p:attrName>ppt_y</p:attrName>
                                        </p:attrNameLst>
                                      </p:cBhvr>
                                      <p:rCtr x="868" y="-18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8" grpId="0">
        <p:bldAsOne/>
      </p:bldGraphic>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5D4A980-00B4-45FC-9DA3-FA1A566FF659}"/>
              </a:ext>
            </a:extLst>
          </p:cNvPr>
          <p:cNvGrpSpPr/>
          <p:nvPr/>
        </p:nvGrpSpPr>
        <p:grpSpPr>
          <a:xfrm>
            <a:off x="4961402" y="1828801"/>
            <a:ext cx="5706598" cy="3302949"/>
            <a:chOff x="3437402" y="1828800"/>
            <a:chExt cx="5706598" cy="3302949"/>
          </a:xfrm>
        </p:grpSpPr>
        <p:pic>
          <p:nvPicPr>
            <p:cNvPr id="6" name="Picture 5">
              <a:extLst>
                <a:ext uri="{FF2B5EF4-FFF2-40B4-BE49-F238E27FC236}">
                  <a16:creationId xmlns:a16="http://schemas.microsoft.com/office/drawing/2014/main" id="{B73FC2A2-73EF-4307-9AA4-103C498D60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7402" y="1828800"/>
              <a:ext cx="3169817" cy="330294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FFF96F4-59F4-4572-9494-929612C00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3282" y="1828800"/>
              <a:ext cx="3160718" cy="3302949"/>
            </a:xfrm>
            <a:prstGeom prst="rect">
              <a:avLst/>
            </a:prstGeom>
            <a:ln>
              <a:noFill/>
            </a:ln>
            <a:effectLst>
              <a:outerShdw blurRad="292100" dist="139700" dir="2700000" algn="tl" rotWithShape="0">
                <a:srgbClr val="333333">
                  <a:alpha val="65000"/>
                </a:srgbClr>
              </a:outerShdw>
            </a:effectLst>
          </p:spPr>
        </p:pic>
      </p:grpSp>
      <p:sp>
        <p:nvSpPr>
          <p:cNvPr id="2" name="Title 1"/>
          <p:cNvSpPr>
            <a:spLocks noGrp="1"/>
          </p:cNvSpPr>
          <p:nvPr>
            <p:ph type="title"/>
          </p:nvPr>
        </p:nvSpPr>
        <p:spPr/>
        <p:txBody>
          <a:bodyPr>
            <a:normAutofit/>
          </a:bodyPr>
          <a:lstStyle/>
          <a:p>
            <a:r>
              <a:rPr lang="en-US" dirty="0"/>
              <a:t>TOD Load Shifting Opportunities</a:t>
            </a:r>
          </a:p>
        </p:txBody>
      </p:sp>
      <p:sp>
        <p:nvSpPr>
          <p:cNvPr id="11" name="Content Placeholder 10">
            <a:extLst>
              <a:ext uri="{FF2B5EF4-FFF2-40B4-BE49-F238E27FC236}">
                <a16:creationId xmlns:a16="http://schemas.microsoft.com/office/drawing/2014/main" id="{15AEAACC-ECA1-497A-8CA8-B99DA94A1395}"/>
              </a:ext>
            </a:extLst>
          </p:cNvPr>
          <p:cNvSpPr>
            <a:spLocks noGrp="1"/>
          </p:cNvSpPr>
          <p:nvPr>
            <p:ph idx="1"/>
          </p:nvPr>
        </p:nvSpPr>
        <p:spPr>
          <a:xfrm>
            <a:off x="1922312" y="1600201"/>
            <a:ext cx="3389508" cy="4343400"/>
          </a:xfrm>
        </p:spPr>
        <p:txBody>
          <a:bodyPr>
            <a:noAutofit/>
          </a:bodyPr>
          <a:lstStyle/>
          <a:p>
            <a:r>
              <a:rPr lang="en-US" sz="2400" dirty="0"/>
              <a:t>TOD is an Energy Price Modifier to existing Rate Schedule (Sch20):</a:t>
            </a:r>
          </a:p>
          <a:p>
            <a:pPr lvl="1"/>
            <a:r>
              <a:rPr lang="en-US" sz="2000" dirty="0"/>
              <a:t>Nights &amp; Weekends:             </a:t>
            </a:r>
            <a:r>
              <a:rPr lang="en-US" sz="2000" b="1" dirty="0"/>
              <a:t>-$0.0166 (46% of </a:t>
            </a:r>
            <a:r>
              <a:rPr lang="en-US" sz="2000" b="1" dirty="0" err="1"/>
              <a:t>hrs</a:t>
            </a:r>
            <a:r>
              <a:rPr lang="en-US" sz="2000" b="1" dirty="0"/>
              <a:t>)</a:t>
            </a:r>
          </a:p>
          <a:p>
            <a:pPr lvl="1"/>
            <a:r>
              <a:rPr lang="en-US" sz="2000" dirty="0"/>
              <a:t>Weekdays: </a:t>
            </a:r>
            <a:r>
              <a:rPr lang="en-US" sz="2000" b="1" dirty="0"/>
              <a:t>+$0.0034 (49% of hours)</a:t>
            </a:r>
          </a:p>
          <a:p>
            <a:pPr lvl="1"/>
            <a:r>
              <a:rPr lang="en-US" sz="2000" dirty="0"/>
              <a:t>Peaks: </a:t>
            </a:r>
            <a:r>
              <a:rPr lang="en-US" sz="2000" b="1" dirty="0"/>
              <a:t>+$0.1024</a:t>
            </a:r>
          </a:p>
          <a:p>
            <a:pPr marL="457200" lvl="1" indent="0">
              <a:buNone/>
            </a:pPr>
            <a:r>
              <a:rPr lang="en-US" sz="2000" b="1" dirty="0"/>
              <a:t>     (5% of hours)</a:t>
            </a:r>
          </a:p>
          <a:p>
            <a:r>
              <a:rPr lang="en-US" sz="2400" dirty="0"/>
              <a:t>Revenue-neutral based on 2018 usage</a:t>
            </a:r>
          </a:p>
          <a:p>
            <a:pPr lvl="1"/>
            <a:endParaRPr lang="en-US" sz="2000" dirty="0"/>
          </a:p>
        </p:txBody>
      </p:sp>
      <p:sp>
        <p:nvSpPr>
          <p:cNvPr id="4" name="Slide Number Placeholder 3"/>
          <p:cNvSpPr>
            <a:spLocks noGrp="1"/>
          </p:cNvSpPr>
          <p:nvPr>
            <p:ph type="sldNum" sz="quarter" idx="12"/>
          </p:nvPr>
        </p:nvSpPr>
        <p:spPr/>
        <p:txBody>
          <a:bodyPr/>
          <a:lstStyle/>
          <a:p>
            <a:pPr defTabSz="914400"/>
            <a:fld id="{B5E0CDC2-7623-40BA-92AA-3AEA83728BD2}" type="slidenum">
              <a:rPr lang="en-US">
                <a:solidFill>
                  <a:prstClr val="black">
                    <a:tint val="75000"/>
                  </a:prstClr>
                </a:solidFill>
                <a:latin typeface="Calibri"/>
              </a:rPr>
              <a:pPr defTabSz="914400"/>
              <a:t>18</a:t>
            </a:fld>
            <a:endParaRPr lang="en-US">
              <a:solidFill>
                <a:prstClr val="black">
                  <a:tint val="75000"/>
                </a:prstClr>
              </a:solidFill>
              <a:latin typeface="Calibri"/>
            </a:endParaRPr>
          </a:p>
        </p:txBody>
      </p:sp>
      <p:pic>
        <p:nvPicPr>
          <p:cNvPr id="26" name="Picture 25" descr="A screenshot of a cell phone&#10;&#10;Description automatically generated">
            <a:extLst>
              <a:ext uri="{FF2B5EF4-FFF2-40B4-BE49-F238E27FC236}">
                <a16:creationId xmlns:a16="http://schemas.microsoft.com/office/drawing/2014/main" id="{09A2B965-CA78-4631-9E45-85F05529C7A5}"/>
              </a:ext>
            </a:extLst>
          </p:cNvPr>
          <p:cNvPicPr>
            <a:picLocks noChangeAspect="1"/>
          </p:cNvPicPr>
          <p:nvPr/>
        </p:nvPicPr>
        <p:blipFill rotWithShape="1">
          <a:blip r:embed="rId4">
            <a:extLst>
              <a:ext uri="{28A0092B-C50C-407E-A947-70E740481C1C}">
                <a14:useLocalDpi xmlns:a14="http://schemas.microsoft.com/office/drawing/2010/main" val="0"/>
              </a:ext>
            </a:extLst>
          </a:blip>
          <a:srcRect l="680" t="1112" r="222" b="1555"/>
          <a:stretch/>
        </p:blipFill>
        <p:spPr>
          <a:xfrm>
            <a:off x="5390698" y="1587488"/>
            <a:ext cx="4878991" cy="4312889"/>
          </a:xfrm>
          <a:prstGeom prst="rect">
            <a:avLst/>
          </a:prstGeom>
          <a:ln w="3175">
            <a:solidFill>
              <a:schemeClr val="bg1">
                <a:lumMod val="85000"/>
              </a:schemeClr>
            </a:solidFill>
          </a:ln>
          <a:effectLst/>
        </p:spPr>
      </p:pic>
      <p:grpSp>
        <p:nvGrpSpPr>
          <p:cNvPr id="24" name="Group 23">
            <a:extLst>
              <a:ext uri="{FF2B5EF4-FFF2-40B4-BE49-F238E27FC236}">
                <a16:creationId xmlns:a16="http://schemas.microsoft.com/office/drawing/2014/main" id="{C17C1567-2359-464A-848A-94992305B534}"/>
              </a:ext>
            </a:extLst>
          </p:cNvPr>
          <p:cNvGrpSpPr/>
          <p:nvPr/>
        </p:nvGrpSpPr>
        <p:grpSpPr>
          <a:xfrm>
            <a:off x="5638801" y="1595217"/>
            <a:ext cx="4370349" cy="4290877"/>
            <a:chOff x="3172768" y="1981199"/>
            <a:chExt cx="4370349" cy="4290877"/>
          </a:xfrm>
          <a:effectLst>
            <a:outerShdw blurRad="50800" dist="38100" dir="2700000" algn="tl" rotWithShape="0">
              <a:prstClr val="black">
                <a:alpha val="40000"/>
              </a:prstClr>
            </a:outerShdw>
          </a:effectLst>
        </p:grpSpPr>
        <p:grpSp>
          <p:nvGrpSpPr>
            <p:cNvPr id="21" name="Group 20">
              <a:extLst>
                <a:ext uri="{FF2B5EF4-FFF2-40B4-BE49-F238E27FC236}">
                  <a16:creationId xmlns:a16="http://schemas.microsoft.com/office/drawing/2014/main" id="{76AD835C-228B-4BD7-8B5F-515CBBC32DA2}"/>
                </a:ext>
              </a:extLst>
            </p:cNvPr>
            <p:cNvGrpSpPr/>
            <p:nvPr/>
          </p:nvGrpSpPr>
          <p:grpSpPr>
            <a:xfrm>
              <a:off x="3172768" y="1981199"/>
              <a:ext cx="4370349" cy="4283950"/>
              <a:chOff x="3271582" y="3634269"/>
              <a:chExt cx="3206373" cy="3142986"/>
            </a:xfrm>
            <a:solidFill>
              <a:srgbClr val="3333FF"/>
            </a:solidFill>
          </p:grpSpPr>
          <p:sp>
            <p:nvSpPr>
              <p:cNvPr id="12" name="Freeform: Shape 11">
                <a:extLst>
                  <a:ext uri="{FF2B5EF4-FFF2-40B4-BE49-F238E27FC236}">
                    <a16:creationId xmlns:a16="http://schemas.microsoft.com/office/drawing/2014/main" id="{38DB60E9-4C24-4133-8C03-EB37BD11CCE7}"/>
                  </a:ext>
                </a:extLst>
              </p:cNvPr>
              <p:cNvSpPr/>
              <p:nvPr/>
            </p:nvSpPr>
            <p:spPr>
              <a:xfrm>
                <a:off x="4921896" y="3634269"/>
                <a:ext cx="1011787" cy="1162973"/>
              </a:xfrm>
              <a:custGeom>
                <a:avLst/>
                <a:gdLst>
                  <a:gd name="connsiteX0" fmla="*/ 0 w 961264"/>
                  <a:gd name="connsiteY0" fmla="*/ 418150 h 836300"/>
                  <a:gd name="connsiteX1" fmla="*/ 209075 w 961264"/>
                  <a:gd name="connsiteY1" fmla="*/ 0 h 836300"/>
                  <a:gd name="connsiteX2" fmla="*/ 752189 w 961264"/>
                  <a:gd name="connsiteY2" fmla="*/ 0 h 836300"/>
                  <a:gd name="connsiteX3" fmla="*/ 961264 w 961264"/>
                  <a:gd name="connsiteY3" fmla="*/ 418150 h 836300"/>
                  <a:gd name="connsiteX4" fmla="*/ 752189 w 961264"/>
                  <a:gd name="connsiteY4" fmla="*/ 836300 h 836300"/>
                  <a:gd name="connsiteX5" fmla="*/ 209075 w 961264"/>
                  <a:gd name="connsiteY5" fmla="*/ 836300 h 836300"/>
                  <a:gd name="connsiteX6" fmla="*/ 0 w 961264"/>
                  <a:gd name="connsiteY6" fmla="*/ 418150 h 8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264" h="836300">
                    <a:moveTo>
                      <a:pt x="480632" y="0"/>
                    </a:moveTo>
                    <a:lnTo>
                      <a:pt x="961263" y="181895"/>
                    </a:lnTo>
                    <a:lnTo>
                      <a:pt x="961263" y="654405"/>
                    </a:lnTo>
                    <a:lnTo>
                      <a:pt x="480632" y="836300"/>
                    </a:lnTo>
                    <a:lnTo>
                      <a:pt x="1" y="654405"/>
                    </a:lnTo>
                    <a:lnTo>
                      <a:pt x="1" y="181895"/>
                    </a:lnTo>
                    <a:lnTo>
                      <a:pt x="480632" y="0"/>
                    </a:lnTo>
                    <a:close/>
                  </a:path>
                </a:pathLst>
              </a:custGeom>
              <a:grpFill/>
            </p:spPr>
            <p:style>
              <a:lnRef idx="0">
                <a:schemeClr val="lt1">
                  <a:hueOff val="0"/>
                  <a:satOff val="0"/>
                  <a:lumOff val="0"/>
                  <a:alphaOff val="0"/>
                </a:schemeClr>
              </a:lnRef>
              <a:fillRef idx="3">
                <a:schemeClr val="accent3">
                  <a:shade val="50000"/>
                  <a:hueOff val="0"/>
                  <a:satOff val="0"/>
                  <a:lumOff val="0"/>
                  <a:alphaOff val="0"/>
                </a:schemeClr>
              </a:fillRef>
              <a:effectRef idx="2">
                <a:schemeClr val="accent3">
                  <a:shade val="50000"/>
                  <a:hueOff val="0"/>
                  <a:satOff val="0"/>
                  <a:lumOff val="0"/>
                  <a:alphaOff val="0"/>
                </a:schemeClr>
              </a:effectRef>
              <a:fontRef idx="minor">
                <a:schemeClr val="lt1"/>
              </a:fontRef>
            </p:style>
            <p:txBody>
              <a:bodyPr spcFirstLastPara="0" vert="horz" wrap="square" lIns="225573" tIns="245047" rIns="225573" bIns="245047" numCol="1" spcCol="1270" anchor="ctr" anchorCtr="0">
                <a:noAutofit/>
              </a:bodyPr>
              <a:lstStyle/>
              <a:p>
                <a:pPr algn="ctr" defTabSz="1111250">
                  <a:lnSpc>
                    <a:spcPct val="90000"/>
                  </a:lnSpc>
                  <a:spcBef>
                    <a:spcPct val="0"/>
                  </a:spcBef>
                  <a:spcAft>
                    <a:spcPct val="35000"/>
                  </a:spcAft>
                </a:pPr>
                <a:r>
                  <a:rPr lang="en-US" sz="1500" dirty="0">
                    <a:solidFill>
                      <a:prstClr val="white"/>
                    </a:solidFill>
                    <a:latin typeface="Calibri"/>
                  </a:rPr>
                  <a:t>Pre-cooling &amp; Post - cooling</a:t>
                </a:r>
              </a:p>
            </p:txBody>
          </p:sp>
          <p:sp>
            <p:nvSpPr>
              <p:cNvPr id="14" name="Freeform: Shape 13">
                <a:extLst>
                  <a:ext uri="{FF2B5EF4-FFF2-40B4-BE49-F238E27FC236}">
                    <a16:creationId xmlns:a16="http://schemas.microsoft.com/office/drawing/2014/main" id="{6C7F697B-8CAA-488A-950E-00BABFBE59D7}"/>
                  </a:ext>
                </a:extLst>
              </p:cNvPr>
              <p:cNvSpPr/>
              <p:nvPr/>
            </p:nvSpPr>
            <p:spPr>
              <a:xfrm>
                <a:off x="3829166" y="3634269"/>
                <a:ext cx="1011787" cy="1162973"/>
              </a:xfrm>
              <a:custGeom>
                <a:avLst/>
                <a:gdLst>
                  <a:gd name="connsiteX0" fmla="*/ 0 w 961264"/>
                  <a:gd name="connsiteY0" fmla="*/ 418150 h 836300"/>
                  <a:gd name="connsiteX1" fmla="*/ 209075 w 961264"/>
                  <a:gd name="connsiteY1" fmla="*/ 0 h 836300"/>
                  <a:gd name="connsiteX2" fmla="*/ 752189 w 961264"/>
                  <a:gd name="connsiteY2" fmla="*/ 0 h 836300"/>
                  <a:gd name="connsiteX3" fmla="*/ 961264 w 961264"/>
                  <a:gd name="connsiteY3" fmla="*/ 418150 h 836300"/>
                  <a:gd name="connsiteX4" fmla="*/ 752189 w 961264"/>
                  <a:gd name="connsiteY4" fmla="*/ 836300 h 836300"/>
                  <a:gd name="connsiteX5" fmla="*/ 209075 w 961264"/>
                  <a:gd name="connsiteY5" fmla="*/ 836300 h 836300"/>
                  <a:gd name="connsiteX6" fmla="*/ 0 w 961264"/>
                  <a:gd name="connsiteY6" fmla="*/ 418150 h 8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264" h="836300">
                    <a:moveTo>
                      <a:pt x="480632" y="0"/>
                    </a:moveTo>
                    <a:lnTo>
                      <a:pt x="961263" y="181895"/>
                    </a:lnTo>
                    <a:lnTo>
                      <a:pt x="961263" y="654405"/>
                    </a:lnTo>
                    <a:lnTo>
                      <a:pt x="480632" y="836300"/>
                    </a:lnTo>
                    <a:lnTo>
                      <a:pt x="1" y="654405"/>
                    </a:lnTo>
                    <a:lnTo>
                      <a:pt x="1" y="181895"/>
                    </a:lnTo>
                    <a:lnTo>
                      <a:pt x="480632" y="0"/>
                    </a:lnTo>
                    <a:close/>
                  </a:path>
                </a:pathLst>
              </a:custGeom>
              <a:solidFill>
                <a:schemeClr val="tx2">
                  <a:lumMod val="75000"/>
                </a:schemeClr>
              </a:solidFill>
            </p:spPr>
            <p:style>
              <a:lnRef idx="0">
                <a:schemeClr val="lt1">
                  <a:hueOff val="0"/>
                  <a:satOff val="0"/>
                  <a:lumOff val="0"/>
                  <a:alphaOff val="0"/>
                </a:schemeClr>
              </a:lnRef>
              <a:fillRef idx="3">
                <a:schemeClr val="accent3">
                  <a:shade val="50000"/>
                  <a:hueOff val="89185"/>
                  <a:satOff val="-1423"/>
                  <a:lumOff val="13702"/>
                  <a:alphaOff val="0"/>
                </a:schemeClr>
              </a:fillRef>
              <a:effectRef idx="2">
                <a:schemeClr val="accent3">
                  <a:shade val="50000"/>
                  <a:hueOff val="89185"/>
                  <a:satOff val="-1423"/>
                  <a:lumOff val="13702"/>
                  <a:alphaOff val="0"/>
                </a:schemeClr>
              </a:effectRef>
              <a:fontRef idx="minor">
                <a:schemeClr val="lt1"/>
              </a:fontRef>
            </p:style>
            <p:txBody>
              <a:bodyPr spcFirstLastPara="0" vert="horz" wrap="square" lIns="130323" tIns="149797" rIns="130323" bIns="149797" numCol="1" spcCol="1270" anchor="ctr" anchorCtr="0">
                <a:noAutofit/>
              </a:bodyPr>
              <a:lstStyle/>
              <a:p>
                <a:pPr algn="ctr" defTabSz="1600200">
                  <a:lnSpc>
                    <a:spcPct val="90000"/>
                  </a:lnSpc>
                  <a:spcBef>
                    <a:spcPct val="0"/>
                  </a:spcBef>
                  <a:spcAft>
                    <a:spcPct val="35000"/>
                  </a:spcAft>
                </a:pPr>
                <a:r>
                  <a:rPr lang="en-US" sz="1500" dirty="0">
                    <a:solidFill>
                      <a:prstClr val="white"/>
                    </a:solidFill>
                    <a:latin typeface="Calibri"/>
                  </a:rPr>
                  <a:t>Pre-heating &amp; Post - heating</a:t>
                </a:r>
              </a:p>
            </p:txBody>
          </p:sp>
          <p:sp>
            <p:nvSpPr>
              <p:cNvPr id="15" name="Freeform: Shape 14">
                <a:extLst>
                  <a:ext uri="{FF2B5EF4-FFF2-40B4-BE49-F238E27FC236}">
                    <a16:creationId xmlns:a16="http://schemas.microsoft.com/office/drawing/2014/main" id="{E87AADD8-4033-4FED-99A0-1879D456ACAA}"/>
                  </a:ext>
                </a:extLst>
              </p:cNvPr>
              <p:cNvSpPr/>
              <p:nvPr/>
            </p:nvSpPr>
            <p:spPr>
              <a:xfrm>
                <a:off x="4373438" y="4621402"/>
                <a:ext cx="1011787" cy="1162973"/>
              </a:xfrm>
              <a:custGeom>
                <a:avLst/>
                <a:gdLst>
                  <a:gd name="connsiteX0" fmla="*/ 0 w 961264"/>
                  <a:gd name="connsiteY0" fmla="*/ 418150 h 836300"/>
                  <a:gd name="connsiteX1" fmla="*/ 209075 w 961264"/>
                  <a:gd name="connsiteY1" fmla="*/ 0 h 836300"/>
                  <a:gd name="connsiteX2" fmla="*/ 752189 w 961264"/>
                  <a:gd name="connsiteY2" fmla="*/ 0 h 836300"/>
                  <a:gd name="connsiteX3" fmla="*/ 961264 w 961264"/>
                  <a:gd name="connsiteY3" fmla="*/ 418150 h 836300"/>
                  <a:gd name="connsiteX4" fmla="*/ 752189 w 961264"/>
                  <a:gd name="connsiteY4" fmla="*/ 836300 h 836300"/>
                  <a:gd name="connsiteX5" fmla="*/ 209075 w 961264"/>
                  <a:gd name="connsiteY5" fmla="*/ 836300 h 836300"/>
                  <a:gd name="connsiteX6" fmla="*/ 0 w 961264"/>
                  <a:gd name="connsiteY6" fmla="*/ 418150 h 8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264" h="836300">
                    <a:moveTo>
                      <a:pt x="480632" y="0"/>
                    </a:moveTo>
                    <a:lnTo>
                      <a:pt x="961263" y="181895"/>
                    </a:lnTo>
                    <a:lnTo>
                      <a:pt x="961263" y="654405"/>
                    </a:lnTo>
                    <a:lnTo>
                      <a:pt x="480632" y="836300"/>
                    </a:lnTo>
                    <a:lnTo>
                      <a:pt x="1" y="654405"/>
                    </a:lnTo>
                    <a:lnTo>
                      <a:pt x="1" y="181895"/>
                    </a:lnTo>
                    <a:lnTo>
                      <a:pt x="480632" y="0"/>
                    </a:lnTo>
                    <a:close/>
                  </a:path>
                </a:pathLst>
              </a:custGeom>
              <a:solidFill>
                <a:schemeClr val="tx2">
                  <a:lumMod val="75000"/>
                </a:schemeClr>
              </a:solidFill>
            </p:spPr>
            <p:style>
              <a:lnRef idx="0">
                <a:schemeClr val="lt1">
                  <a:hueOff val="0"/>
                  <a:satOff val="0"/>
                  <a:lumOff val="0"/>
                  <a:alphaOff val="0"/>
                </a:schemeClr>
              </a:lnRef>
              <a:fillRef idx="3">
                <a:schemeClr val="accent3">
                  <a:shade val="50000"/>
                  <a:hueOff val="178371"/>
                  <a:satOff val="-2846"/>
                  <a:lumOff val="27405"/>
                  <a:alphaOff val="0"/>
                </a:schemeClr>
              </a:fillRef>
              <a:effectRef idx="2">
                <a:schemeClr val="accent3">
                  <a:shade val="50000"/>
                  <a:hueOff val="178371"/>
                  <a:satOff val="-2846"/>
                  <a:lumOff val="27405"/>
                  <a:alphaOff val="0"/>
                </a:schemeClr>
              </a:effectRef>
              <a:fontRef idx="minor">
                <a:schemeClr val="lt1"/>
              </a:fontRef>
            </p:style>
            <p:txBody>
              <a:bodyPr spcFirstLastPara="0" vert="horz" wrap="square" lIns="187473" tIns="206947" rIns="187473" bIns="206947" numCol="1" spcCol="1270" anchor="ctr" anchorCtr="0">
                <a:noAutofit/>
              </a:bodyPr>
              <a:lstStyle/>
              <a:p>
                <a:pPr algn="ctr" defTabSz="666750">
                  <a:lnSpc>
                    <a:spcPct val="90000"/>
                  </a:lnSpc>
                  <a:spcBef>
                    <a:spcPct val="0"/>
                  </a:spcBef>
                  <a:spcAft>
                    <a:spcPct val="35000"/>
                  </a:spcAft>
                </a:pPr>
                <a:r>
                  <a:rPr lang="en-US" sz="1500" dirty="0">
                    <a:solidFill>
                      <a:prstClr val="white"/>
                    </a:solidFill>
                    <a:latin typeface="Calibri"/>
                  </a:rPr>
                  <a:t>Machine / Motor / Pump Run Schedules</a:t>
                </a:r>
              </a:p>
            </p:txBody>
          </p:sp>
          <p:sp>
            <p:nvSpPr>
              <p:cNvPr id="17" name="Freeform: Shape 16">
                <a:extLst>
                  <a:ext uri="{FF2B5EF4-FFF2-40B4-BE49-F238E27FC236}">
                    <a16:creationId xmlns:a16="http://schemas.microsoft.com/office/drawing/2014/main" id="{4ACE532E-B70F-41BB-B81C-70D4A51E65F2}"/>
                  </a:ext>
                </a:extLst>
              </p:cNvPr>
              <p:cNvSpPr/>
              <p:nvPr/>
            </p:nvSpPr>
            <p:spPr>
              <a:xfrm>
                <a:off x="5466168" y="4621402"/>
                <a:ext cx="1011787" cy="1162973"/>
              </a:xfrm>
              <a:custGeom>
                <a:avLst/>
                <a:gdLst>
                  <a:gd name="connsiteX0" fmla="*/ 0 w 961264"/>
                  <a:gd name="connsiteY0" fmla="*/ 418150 h 836300"/>
                  <a:gd name="connsiteX1" fmla="*/ 209075 w 961264"/>
                  <a:gd name="connsiteY1" fmla="*/ 0 h 836300"/>
                  <a:gd name="connsiteX2" fmla="*/ 752189 w 961264"/>
                  <a:gd name="connsiteY2" fmla="*/ 0 h 836300"/>
                  <a:gd name="connsiteX3" fmla="*/ 961264 w 961264"/>
                  <a:gd name="connsiteY3" fmla="*/ 418150 h 836300"/>
                  <a:gd name="connsiteX4" fmla="*/ 752189 w 961264"/>
                  <a:gd name="connsiteY4" fmla="*/ 836300 h 836300"/>
                  <a:gd name="connsiteX5" fmla="*/ 209075 w 961264"/>
                  <a:gd name="connsiteY5" fmla="*/ 836300 h 836300"/>
                  <a:gd name="connsiteX6" fmla="*/ 0 w 961264"/>
                  <a:gd name="connsiteY6" fmla="*/ 418150 h 8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264" h="836300">
                    <a:moveTo>
                      <a:pt x="480632" y="0"/>
                    </a:moveTo>
                    <a:lnTo>
                      <a:pt x="961263" y="181895"/>
                    </a:lnTo>
                    <a:lnTo>
                      <a:pt x="961263" y="654405"/>
                    </a:lnTo>
                    <a:lnTo>
                      <a:pt x="480632" y="836300"/>
                    </a:lnTo>
                    <a:lnTo>
                      <a:pt x="1" y="654405"/>
                    </a:lnTo>
                    <a:lnTo>
                      <a:pt x="1" y="181895"/>
                    </a:lnTo>
                    <a:lnTo>
                      <a:pt x="480632" y="0"/>
                    </a:lnTo>
                    <a:close/>
                  </a:path>
                </a:pathLst>
              </a:custGeom>
              <a:grpFill/>
            </p:spPr>
            <p:style>
              <a:lnRef idx="0">
                <a:schemeClr val="lt1">
                  <a:hueOff val="0"/>
                  <a:satOff val="0"/>
                  <a:lumOff val="0"/>
                  <a:alphaOff val="0"/>
                </a:schemeClr>
              </a:lnRef>
              <a:fillRef idx="3">
                <a:schemeClr val="accent3">
                  <a:shade val="50000"/>
                  <a:hueOff val="267556"/>
                  <a:satOff val="-4269"/>
                  <a:lumOff val="41107"/>
                  <a:alphaOff val="0"/>
                </a:schemeClr>
              </a:fillRef>
              <a:effectRef idx="2">
                <a:schemeClr val="accent3">
                  <a:shade val="50000"/>
                  <a:hueOff val="267556"/>
                  <a:satOff val="-4269"/>
                  <a:lumOff val="41107"/>
                  <a:alphaOff val="0"/>
                </a:schemeClr>
              </a:effectRef>
              <a:fontRef idx="minor">
                <a:schemeClr val="lt1"/>
              </a:fontRef>
            </p:style>
            <p:txBody>
              <a:bodyPr spcFirstLastPara="0" vert="horz" wrap="square" lIns="130323" tIns="149797" rIns="130323" bIns="149797" numCol="1" spcCol="1270" anchor="ctr" anchorCtr="0">
                <a:noAutofit/>
              </a:bodyPr>
              <a:lstStyle/>
              <a:p>
                <a:pPr algn="ctr" defTabSz="1600200">
                  <a:lnSpc>
                    <a:spcPct val="90000"/>
                  </a:lnSpc>
                  <a:spcBef>
                    <a:spcPct val="0"/>
                  </a:spcBef>
                  <a:spcAft>
                    <a:spcPct val="35000"/>
                  </a:spcAft>
                </a:pPr>
                <a:r>
                  <a:rPr lang="en-US" sz="1500" dirty="0">
                    <a:solidFill>
                      <a:prstClr val="white"/>
                    </a:solidFill>
                    <a:latin typeface="Calibri"/>
                  </a:rPr>
                  <a:t>Automating Processes</a:t>
                </a:r>
              </a:p>
            </p:txBody>
          </p:sp>
          <p:sp>
            <p:nvSpPr>
              <p:cNvPr id="18" name="Freeform: Shape 17">
                <a:extLst>
                  <a:ext uri="{FF2B5EF4-FFF2-40B4-BE49-F238E27FC236}">
                    <a16:creationId xmlns:a16="http://schemas.microsoft.com/office/drawing/2014/main" id="{153E2EF5-BF06-421B-910F-E44C41C8DB38}"/>
                  </a:ext>
                </a:extLst>
              </p:cNvPr>
              <p:cNvSpPr/>
              <p:nvPr/>
            </p:nvSpPr>
            <p:spPr>
              <a:xfrm>
                <a:off x="4921896" y="5614282"/>
                <a:ext cx="1011787" cy="1162973"/>
              </a:xfrm>
              <a:custGeom>
                <a:avLst/>
                <a:gdLst>
                  <a:gd name="connsiteX0" fmla="*/ 0 w 961264"/>
                  <a:gd name="connsiteY0" fmla="*/ 418150 h 836300"/>
                  <a:gd name="connsiteX1" fmla="*/ 209075 w 961264"/>
                  <a:gd name="connsiteY1" fmla="*/ 0 h 836300"/>
                  <a:gd name="connsiteX2" fmla="*/ 752189 w 961264"/>
                  <a:gd name="connsiteY2" fmla="*/ 0 h 836300"/>
                  <a:gd name="connsiteX3" fmla="*/ 961264 w 961264"/>
                  <a:gd name="connsiteY3" fmla="*/ 418150 h 836300"/>
                  <a:gd name="connsiteX4" fmla="*/ 752189 w 961264"/>
                  <a:gd name="connsiteY4" fmla="*/ 836300 h 836300"/>
                  <a:gd name="connsiteX5" fmla="*/ 209075 w 961264"/>
                  <a:gd name="connsiteY5" fmla="*/ 836300 h 836300"/>
                  <a:gd name="connsiteX6" fmla="*/ 0 w 961264"/>
                  <a:gd name="connsiteY6" fmla="*/ 418150 h 8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264" h="836300">
                    <a:moveTo>
                      <a:pt x="480632" y="0"/>
                    </a:moveTo>
                    <a:lnTo>
                      <a:pt x="961263" y="181895"/>
                    </a:lnTo>
                    <a:lnTo>
                      <a:pt x="961263" y="654405"/>
                    </a:lnTo>
                    <a:lnTo>
                      <a:pt x="480632" y="836300"/>
                    </a:lnTo>
                    <a:lnTo>
                      <a:pt x="1" y="654405"/>
                    </a:lnTo>
                    <a:lnTo>
                      <a:pt x="1" y="181895"/>
                    </a:lnTo>
                    <a:lnTo>
                      <a:pt x="480632" y="0"/>
                    </a:lnTo>
                    <a:close/>
                  </a:path>
                </a:pathLst>
              </a:custGeom>
              <a:solidFill>
                <a:schemeClr val="tx2">
                  <a:lumMod val="75000"/>
                </a:schemeClr>
              </a:solidFill>
            </p:spPr>
            <p:style>
              <a:lnRef idx="0">
                <a:schemeClr val="lt1">
                  <a:hueOff val="0"/>
                  <a:satOff val="0"/>
                  <a:lumOff val="0"/>
                  <a:alphaOff val="0"/>
                </a:schemeClr>
              </a:lnRef>
              <a:fillRef idx="3">
                <a:schemeClr val="accent3">
                  <a:shade val="50000"/>
                  <a:hueOff val="178371"/>
                  <a:satOff val="-2846"/>
                  <a:lumOff val="27405"/>
                  <a:alphaOff val="0"/>
                </a:schemeClr>
              </a:fillRef>
              <a:effectRef idx="2">
                <a:schemeClr val="accent3">
                  <a:shade val="50000"/>
                  <a:hueOff val="178371"/>
                  <a:satOff val="-2846"/>
                  <a:lumOff val="27405"/>
                  <a:alphaOff val="0"/>
                </a:schemeClr>
              </a:effectRef>
              <a:fontRef idx="minor">
                <a:schemeClr val="lt1"/>
              </a:fontRef>
            </p:style>
            <p:txBody>
              <a:bodyPr spcFirstLastPara="0" vert="horz" wrap="square" lIns="187473" tIns="206947" rIns="187473" bIns="206947" numCol="1" spcCol="1270" anchor="ctr" anchorCtr="0">
                <a:noAutofit/>
              </a:bodyPr>
              <a:lstStyle/>
              <a:p>
                <a:pPr algn="ctr" defTabSz="666750">
                  <a:lnSpc>
                    <a:spcPct val="90000"/>
                  </a:lnSpc>
                  <a:spcBef>
                    <a:spcPct val="0"/>
                  </a:spcBef>
                  <a:spcAft>
                    <a:spcPct val="35000"/>
                  </a:spcAft>
                </a:pPr>
                <a:r>
                  <a:rPr lang="en-US" sz="1500" dirty="0">
                    <a:solidFill>
                      <a:prstClr val="white"/>
                    </a:solidFill>
                    <a:latin typeface="Calibri"/>
                  </a:rPr>
                  <a:t>Adjusting Employee Shifts</a:t>
                </a:r>
              </a:p>
            </p:txBody>
          </p:sp>
          <p:sp>
            <p:nvSpPr>
              <p:cNvPr id="20" name="Freeform: Shape 19">
                <a:extLst>
                  <a:ext uri="{FF2B5EF4-FFF2-40B4-BE49-F238E27FC236}">
                    <a16:creationId xmlns:a16="http://schemas.microsoft.com/office/drawing/2014/main" id="{F1434ED2-DFFD-4337-9C39-B9CE5898ED15}"/>
                  </a:ext>
                </a:extLst>
              </p:cNvPr>
              <p:cNvSpPr/>
              <p:nvPr/>
            </p:nvSpPr>
            <p:spPr>
              <a:xfrm>
                <a:off x="3271582" y="4629221"/>
                <a:ext cx="1011787" cy="1162973"/>
              </a:xfrm>
              <a:custGeom>
                <a:avLst/>
                <a:gdLst>
                  <a:gd name="connsiteX0" fmla="*/ 0 w 961264"/>
                  <a:gd name="connsiteY0" fmla="*/ 418150 h 836300"/>
                  <a:gd name="connsiteX1" fmla="*/ 209075 w 961264"/>
                  <a:gd name="connsiteY1" fmla="*/ 0 h 836300"/>
                  <a:gd name="connsiteX2" fmla="*/ 752189 w 961264"/>
                  <a:gd name="connsiteY2" fmla="*/ 0 h 836300"/>
                  <a:gd name="connsiteX3" fmla="*/ 961264 w 961264"/>
                  <a:gd name="connsiteY3" fmla="*/ 418150 h 836300"/>
                  <a:gd name="connsiteX4" fmla="*/ 752189 w 961264"/>
                  <a:gd name="connsiteY4" fmla="*/ 836300 h 836300"/>
                  <a:gd name="connsiteX5" fmla="*/ 209075 w 961264"/>
                  <a:gd name="connsiteY5" fmla="*/ 836300 h 836300"/>
                  <a:gd name="connsiteX6" fmla="*/ 0 w 961264"/>
                  <a:gd name="connsiteY6" fmla="*/ 418150 h 8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264" h="836300">
                    <a:moveTo>
                      <a:pt x="480632" y="0"/>
                    </a:moveTo>
                    <a:lnTo>
                      <a:pt x="961263" y="181895"/>
                    </a:lnTo>
                    <a:lnTo>
                      <a:pt x="961263" y="654405"/>
                    </a:lnTo>
                    <a:lnTo>
                      <a:pt x="480632" y="836300"/>
                    </a:lnTo>
                    <a:lnTo>
                      <a:pt x="1" y="654405"/>
                    </a:lnTo>
                    <a:lnTo>
                      <a:pt x="1" y="181895"/>
                    </a:lnTo>
                    <a:lnTo>
                      <a:pt x="480632" y="0"/>
                    </a:lnTo>
                    <a:close/>
                  </a:path>
                </a:pathLst>
              </a:custGeom>
              <a:solidFill>
                <a:srgbClr val="0070C0"/>
              </a:solidFill>
            </p:spPr>
            <p:style>
              <a:lnRef idx="0">
                <a:schemeClr val="lt1">
                  <a:hueOff val="0"/>
                  <a:satOff val="0"/>
                  <a:lumOff val="0"/>
                  <a:alphaOff val="0"/>
                </a:schemeClr>
              </a:lnRef>
              <a:fillRef idx="3">
                <a:schemeClr val="accent3">
                  <a:shade val="50000"/>
                  <a:hueOff val="89185"/>
                  <a:satOff val="-1423"/>
                  <a:lumOff val="13702"/>
                  <a:alphaOff val="0"/>
                </a:schemeClr>
              </a:fillRef>
              <a:effectRef idx="2">
                <a:schemeClr val="accent3">
                  <a:shade val="50000"/>
                  <a:hueOff val="89185"/>
                  <a:satOff val="-1423"/>
                  <a:lumOff val="13702"/>
                  <a:alphaOff val="0"/>
                </a:schemeClr>
              </a:effectRef>
              <a:fontRef idx="minor">
                <a:schemeClr val="lt1"/>
              </a:fontRef>
            </p:style>
            <p:txBody>
              <a:bodyPr spcFirstLastPara="0" vert="horz" wrap="square" lIns="130323" tIns="149797" rIns="130323" bIns="149797" numCol="1" spcCol="1270" anchor="ctr" anchorCtr="0">
                <a:noAutofit/>
              </a:bodyPr>
              <a:lstStyle/>
              <a:p>
                <a:pPr algn="ctr" defTabSz="1600200">
                  <a:lnSpc>
                    <a:spcPct val="90000"/>
                  </a:lnSpc>
                  <a:spcBef>
                    <a:spcPct val="0"/>
                  </a:spcBef>
                  <a:spcAft>
                    <a:spcPct val="35000"/>
                  </a:spcAft>
                </a:pPr>
                <a:r>
                  <a:rPr lang="en-US" sz="1500" dirty="0">
                    <a:solidFill>
                      <a:prstClr val="white"/>
                    </a:solidFill>
                    <a:latin typeface="Calibri"/>
                  </a:rPr>
                  <a:t>Timers / control equipment</a:t>
                </a:r>
              </a:p>
            </p:txBody>
          </p:sp>
        </p:grpSp>
        <p:sp>
          <p:nvSpPr>
            <p:cNvPr id="23" name="Freeform: Shape 22">
              <a:extLst>
                <a:ext uri="{FF2B5EF4-FFF2-40B4-BE49-F238E27FC236}">
                  <a16:creationId xmlns:a16="http://schemas.microsoft.com/office/drawing/2014/main" id="{A4CC4A8A-8BA7-4748-A038-262666C33189}"/>
                </a:ext>
              </a:extLst>
            </p:cNvPr>
            <p:cNvSpPr/>
            <p:nvPr/>
          </p:nvSpPr>
          <p:spPr>
            <a:xfrm>
              <a:off x="3917475" y="4686922"/>
              <a:ext cx="1379085" cy="1585154"/>
            </a:xfrm>
            <a:custGeom>
              <a:avLst/>
              <a:gdLst>
                <a:gd name="connsiteX0" fmla="*/ 0 w 961264"/>
                <a:gd name="connsiteY0" fmla="*/ 418150 h 836300"/>
                <a:gd name="connsiteX1" fmla="*/ 209075 w 961264"/>
                <a:gd name="connsiteY1" fmla="*/ 0 h 836300"/>
                <a:gd name="connsiteX2" fmla="*/ 752189 w 961264"/>
                <a:gd name="connsiteY2" fmla="*/ 0 h 836300"/>
                <a:gd name="connsiteX3" fmla="*/ 961264 w 961264"/>
                <a:gd name="connsiteY3" fmla="*/ 418150 h 836300"/>
                <a:gd name="connsiteX4" fmla="*/ 752189 w 961264"/>
                <a:gd name="connsiteY4" fmla="*/ 836300 h 836300"/>
                <a:gd name="connsiteX5" fmla="*/ 209075 w 961264"/>
                <a:gd name="connsiteY5" fmla="*/ 836300 h 836300"/>
                <a:gd name="connsiteX6" fmla="*/ 0 w 961264"/>
                <a:gd name="connsiteY6" fmla="*/ 418150 h 8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264" h="836300">
                  <a:moveTo>
                    <a:pt x="480632" y="0"/>
                  </a:moveTo>
                  <a:lnTo>
                    <a:pt x="961263" y="181895"/>
                  </a:lnTo>
                  <a:lnTo>
                    <a:pt x="961263" y="654405"/>
                  </a:lnTo>
                  <a:lnTo>
                    <a:pt x="480632" y="836300"/>
                  </a:lnTo>
                  <a:lnTo>
                    <a:pt x="1" y="654405"/>
                  </a:lnTo>
                  <a:lnTo>
                    <a:pt x="1" y="181895"/>
                  </a:lnTo>
                  <a:lnTo>
                    <a:pt x="480632" y="0"/>
                  </a:lnTo>
                  <a:close/>
                </a:path>
              </a:pathLst>
            </a:custGeom>
            <a:solidFill>
              <a:srgbClr val="0070C0"/>
            </a:solidFill>
          </p:spPr>
          <p:style>
            <a:lnRef idx="0">
              <a:schemeClr val="lt1">
                <a:hueOff val="0"/>
                <a:satOff val="0"/>
                <a:lumOff val="0"/>
                <a:alphaOff val="0"/>
              </a:schemeClr>
            </a:lnRef>
            <a:fillRef idx="3">
              <a:schemeClr val="accent3">
                <a:shade val="50000"/>
                <a:hueOff val="178371"/>
                <a:satOff val="-2846"/>
                <a:lumOff val="27405"/>
                <a:alphaOff val="0"/>
              </a:schemeClr>
            </a:fillRef>
            <a:effectRef idx="2">
              <a:schemeClr val="accent3">
                <a:shade val="50000"/>
                <a:hueOff val="178371"/>
                <a:satOff val="-2846"/>
                <a:lumOff val="27405"/>
                <a:alphaOff val="0"/>
              </a:schemeClr>
            </a:effectRef>
            <a:fontRef idx="minor">
              <a:schemeClr val="lt1"/>
            </a:fontRef>
          </p:style>
          <p:txBody>
            <a:bodyPr spcFirstLastPara="0" vert="horz" wrap="square" lIns="187473" tIns="206947" rIns="187473" bIns="206947" numCol="1" spcCol="1270" anchor="ctr" anchorCtr="0">
              <a:noAutofit/>
            </a:bodyPr>
            <a:lstStyle/>
            <a:p>
              <a:pPr algn="ctr" defTabSz="666750">
                <a:lnSpc>
                  <a:spcPct val="90000"/>
                </a:lnSpc>
                <a:spcBef>
                  <a:spcPct val="0"/>
                </a:spcBef>
                <a:spcAft>
                  <a:spcPct val="35000"/>
                </a:spcAft>
              </a:pPr>
              <a:r>
                <a:rPr lang="en-US" sz="1400" dirty="0">
                  <a:solidFill>
                    <a:prstClr val="white"/>
                  </a:solidFill>
                  <a:latin typeface="Calibri"/>
                </a:rPr>
                <a:t>Improving Energy Efficient Consumption Behaviors</a:t>
              </a:r>
            </a:p>
          </p:txBody>
        </p:sp>
      </p:grpSp>
      <p:sp>
        <p:nvSpPr>
          <p:cNvPr id="13" name="Rectangle 12">
            <a:extLst>
              <a:ext uri="{FF2B5EF4-FFF2-40B4-BE49-F238E27FC236}">
                <a16:creationId xmlns:a16="http://schemas.microsoft.com/office/drawing/2014/main" id="{CDFA6D32-C026-4B59-B0E1-65FF72A9FEA9}"/>
              </a:ext>
            </a:extLst>
          </p:cNvPr>
          <p:cNvSpPr/>
          <p:nvPr/>
        </p:nvSpPr>
        <p:spPr>
          <a:xfrm>
            <a:off x="5859916" y="2203939"/>
            <a:ext cx="1379085" cy="130861"/>
          </a:xfrm>
          <a:prstGeom prst="rect">
            <a:avLst/>
          </a:prstGeom>
          <a:solidFill>
            <a:srgbClr val="FFFF0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5" name="Rectangle 24">
            <a:extLst>
              <a:ext uri="{FF2B5EF4-FFF2-40B4-BE49-F238E27FC236}">
                <a16:creationId xmlns:a16="http://schemas.microsoft.com/office/drawing/2014/main" id="{31EA3898-9753-48A8-A81B-CA4C651B2965}"/>
              </a:ext>
            </a:extLst>
          </p:cNvPr>
          <p:cNvSpPr/>
          <p:nvPr/>
        </p:nvSpPr>
        <p:spPr>
          <a:xfrm>
            <a:off x="8458201" y="2186354"/>
            <a:ext cx="1379085" cy="130861"/>
          </a:xfrm>
          <a:prstGeom prst="rect">
            <a:avLst/>
          </a:prstGeom>
          <a:solidFill>
            <a:srgbClr val="FFFF0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2" name="Slide Number Placeholder 3">
            <a:extLst>
              <a:ext uri="{FF2B5EF4-FFF2-40B4-BE49-F238E27FC236}">
                <a16:creationId xmlns:a16="http://schemas.microsoft.com/office/drawing/2014/main" id="{E51B2044-6710-450D-83F0-22A9BD5DF91E}"/>
              </a:ext>
            </a:extLst>
          </p:cNvPr>
          <p:cNvSpPr txBox="1">
            <a:spLocks/>
          </p:cNvSpPr>
          <p:nvPr/>
        </p:nvSpPr>
        <p:spPr>
          <a:xfrm>
            <a:off x="5029200" y="6356351"/>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E0CDC2-7623-40BA-92AA-3AEA83728BD2}" type="slidenum">
              <a:rPr lang="en-US">
                <a:solidFill>
                  <a:prstClr val="black">
                    <a:tint val="75000"/>
                  </a:prstClr>
                </a:solidFill>
                <a:latin typeface="Calibri"/>
              </a:rPr>
              <a:pPr/>
              <a:t>18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591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32" presetClass="emph" presetSubtype="0" repeatCount="5000" fill="hold" grpId="0" nodeType="afterEffect">
                                  <p:stCondLst>
                                    <p:cond delay="0"/>
                                  </p:stCondLst>
                                  <p:childTnLst>
                                    <p:animRot by="120000">
                                      <p:cBhvr>
                                        <p:cTn id="13" dur="50" fill="hold">
                                          <p:stCondLst>
                                            <p:cond delay="0"/>
                                          </p:stCondLst>
                                        </p:cTn>
                                        <p:tgtEl>
                                          <p:spTgt spid="13"/>
                                        </p:tgtEl>
                                        <p:attrNameLst>
                                          <p:attrName>r</p:attrName>
                                        </p:attrNameLst>
                                      </p:cBhvr>
                                    </p:animRot>
                                    <p:animRot by="-240000">
                                      <p:cBhvr>
                                        <p:cTn id="14" dur="100" fill="hold">
                                          <p:stCondLst>
                                            <p:cond delay="100"/>
                                          </p:stCondLst>
                                        </p:cTn>
                                        <p:tgtEl>
                                          <p:spTgt spid="13"/>
                                        </p:tgtEl>
                                        <p:attrNameLst>
                                          <p:attrName>r</p:attrName>
                                        </p:attrNameLst>
                                      </p:cBhvr>
                                    </p:animRot>
                                    <p:animRot by="240000">
                                      <p:cBhvr>
                                        <p:cTn id="15" dur="100" fill="hold">
                                          <p:stCondLst>
                                            <p:cond delay="200"/>
                                          </p:stCondLst>
                                        </p:cTn>
                                        <p:tgtEl>
                                          <p:spTgt spid="13"/>
                                        </p:tgtEl>
                                        <p:attrNameLst>
                                          <p:attrName>r</p:attrName>
                                        </p:attrNameLst>
                                      </p:cBhvr>
                                    </p:animRot>
                                    <p:animRot by="-240000">
                                      <p:cBhvr>
                                        <p:cTn id="16" dur="100" fill="hold">
                                          <p:stCondLst>
                                            <p:cond delay="300"/>
                                          </p:stCondLst>
                                        </p:cTn>
                                        <p:tgtEl>
                                          <p:spTgt spid="13"/>
                                        </p:tgtEl>
                                        <p:attrNameLst>
                                          <p:attrName>r</p:attrName>
                                        </p:attrNameLst>
                                      </p:cBhvr>
                                    </p:animRot>
                                    <p:animRot by="120000">
                                      <p:cBhvr>
                                        <p:cTn id="17" dur="100" fill="hold">
                                          <p:stCondLst>
                                            <p:cond delay="400"/>
                                          </p:stCondLst>
                                        </p:cTn>
                                        <p:tgtEl>
                                          <p:spTgt spid="13"/>
                                        </p:tgtEl>
                                        <p:attrNameLst>
                                          <p:attrName>r</p:attrName>
                                        </p:attrNameLst>
                                      </p:cBhvr>
                                    </p:animRot>
                                  </p:childTnLst>
                                </p:cTn>
                              </p:par>
                              <p:par>
                                <p:cTn id="18" presetID="32" presetClass="emph" presetSubtype="0" repeatCount="3000" fill="hold" grpId="0" nodeType="withEffect">
                                  <p:stCondLst>
                                    <p:cond delay="500"/>
                                  </p:stCondLst>
                                  <p:childTnLst>
                                    <p:animRot by="120000">
                                      <p:cBhvr>
                                        <p:cTn id="19" dur="100" fill="hold">
                                          <p:stCondLst>
                                            <p:cond delay="0"/>
                                          </p:stCondLst>
                                        </p:cTn>
                                        <p:tgtEl>
                                          <p:spTgt spid="25"/>
                                        </p:tgtEl>
                                        <p:attrNameLst>
                                          <p:attrName>r</p:attrName>
                                        </p:attrNameLst>
                                      </p:cBhvr>
                                    </p:animRot>
                                    <p:animRot by="-240000">
                                      <p:cBhvr>
                                        <p:cTn id="20" dur="200" fill="hold">
                                          <p:stCondLst>
                                            <p:cond delay="200"/>
                                          </p:stCondLst>
                                        </p:cTn>
                                        <p:tgtEl>
                                          <p:spTgt spid="25"/>
                                        </p:tgtEl>
                                        <p:attrNameLst>
                                          <p:attrName>r</p:attrName>
                                        </p:attrNameLst>
                                      </p:cBhvr>
                                    </p:animRot>
                                    <p:animRot by="240000">
                                      <p:cBhvr>
                                        <p:cTn id="21" dur="200" fill="hold">
                                          <p:stCondLst>
                                            <p:cond delay="400"/>
                                          </p:stCondLst>
                                        </p:cTn>
                                        <p:tgtEl>
                                          <p:spTgt spid="25"/>
                                        </p:tgtEl>
                                        <p:attrNameLst>
                                          <p:attrName>r</p:attrName>
                                        </p:attrNameLst>
                                      </p:cBhvr>
                                    </p:animRot>
                                    <p:animRot by="-240000">
                                      <p:cBhvr>
                                        <p:cTn id="22" dur="200" fill="hold">
                                          <p:stCondLst>
                                            <p:cond delay="600"/>
                                          </p:stCondLst>
                                        </p:cTn>
                                        <p:tgtEl>
                                          <p:spTgt spid="25"/>
                                        </p:tgtEl>
                                        <p:attrNameLst>
                                          <p:attrName>r</p:attrName>
                                        </p:attrNameLst>
                                      </p:cBhvr>
                                    </p:animRot>
                                    <p:animRot by="120000">
                                      <p:cBhvr>
                                        <p:cTn id="23" dur="200" fill="hold">
                                          <p:stCondLst>
                                            <p:cond delay="800"/>
                                          </p:stCondLst>
                                        </p:cTn>
                                        <p:tgtEl>
                                          <p:spTgt spid="25"/>
                                        </p:tgtEl>
                                        <p:attrNameLst>
                                          <p:attrName>r</p:attrName>
                                        </p:attrNameLst>
                                      </p:cBhvr>
                                    </p:animRot>
                                  </p:childTnLst>
                                </p:cTn>
                              </p:par>
                            </p:childTnLst>
                          </p:cTn>
                        </p:par>
                        <p:par>
                          <p:cTn id="24" fill="hold">
                            <p:stCondLst>
                              <p:cond delay="4000"/>
                            </p:stCondLst>
                            <p:childTnLst>
                              <p:par>
                                <p:cTn id="25" presetID="10" presetClass="exit" presetSubtype="0" fill="hold" grpId="1" nodeType="after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par>
                          <p:cTn id="28" fill="hold">
                            <p:stCondLst>
                              <p:cond delay="4500"/>
                            </p:stCondLst>
                            <p:childTnLst>
                              <p:par>
                                <p:cTn id="29" presetID="10" presetClass="exit" presetSubtype="0" fill="hold" grpId="1" nodeType="after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nodeType="withEffect">
                                  <p:stCondLst>
                                    <p:cond delay="5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par>
                                <p:cTn id="45" presetID="10" presetClass="entr" presetSubtype="0" fill="hold" nodeType="withEffect">
                                  <p:stCondLst>
                                    <p:cond delay="75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25" grpId="0" animBg="1"/>
      <p:bldP spid="25" grpId="1" animBg="1"/>
      <p:bldP spid="25"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294A87-3B64-482F-B31B-B78A8B9C440F}"/>
              </a:ext>
            </a:extLst>
          </p:cNvPr>
          <p:cNvSpPr>
            <a:spLocks noGrp="1"/>
          </p:cNvSpPr>
          <p:nvPr>
            <p:ph type="sldNum" sz="quarter" idx="12"/>
          </p:nvPr>
        </p:nvSpPr>
        <p:spPr/>
        <p:txBody>
          <a:bodyPr/>
          <a:lstStyle/>
          <a:p>
            <a:pPr defTabSz="914400"/>
            <a:fld id="{21C7E07E-1193-43F7-8141-0CA242AD6BD2}" type="slidenum">
              <a:rPr lang="en-US">
                <a:solidFill>
                  <a:prstClr val="black">
                    <a:tint val="75000"/>
                  </a:prstClr>
                </a:solidFill>
                <a:latin typeface="Calibri"/>
              </a:rPr>
              <a:pPr defTabSz="914400"/>
              <a:t>19</a:t>
            </a:fld>
            <a:endParaRPr lang="en-US" dirty="0">
              <a:solidFill>
                <a:prstClr val="black">
                  <a:tint val="75000"/>
                </a:prstClr>
              </a:solidFill>
              <a:latin typeface="Calibri"/>
            </a:endParaRPr>
          </a:p>
        </p:txBody>
      </p:sp>
      <p:pic>
        <p:nvPicPr>
          <p:cNvPr id="3" name="Picture 2">
            <a:extLst>
              <a:ext uri="{FF2B5EF4-FFF2-40B4-BE49-F238E27FC236}">
                <a16:creationId xmlns:a16="http://schemas.microsoft.com/office/drawing/2014/main" id="{3DCD0089-C458-43DD-AE48-47443D4F8F25}"/>
              </a:ext>
            </a:extLst>
          </p:cNvPr>
          <p:cNvPicPr>
            <a:picLocks noChangeAspect="1"/>
          </p:cNvPicPr>
          <p:nvPr/>
        </p:nvPicPr>
        <p:blipFill>
          <a:blip r:embed="rId2"/>
          <a:stretch>
            <a:fillRect/>
          </a:stretch>
        </p:blipFill>
        <p:spPr>
          <a:xfrm>
            <a:off x="3161498" y="0"/>
            <a:ext cx="5869004" cy="6858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1981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accent3">
                    <a:lumMod val="40000"/>
                    <a:lumOff val="60000"/>
                  </a:schemeClr>
                </a:solidFill>
              </a:rPr>
              <a:t>Agenda</a:t>
            </a:r>
            <a:endParaRPr lang="en-US" sz="4400" dirty="0">
              <a:solidFill>
                <a:schemeClr val="accent3">
                  <a:lumMod val="40000"/>
                  <a:lumOff val="60000"/>
                </a:schemeClr>
              </a:solidFill>
            </a:endParaRPr>
          </a:p>
        </p:txBody>
      </p:sp>
      <p:sp>
        <p:nvSpPr>
          <p:cNvPr id="3" name="Rectangle 2"/>
          <p:cNvSpPr/>
          <p:nvPr/>
        </p:nvSpPr>
        <p:spPr>
          <a:xfrm>
            <a:off x="1082351" y="1479304"/>
            <a:ext cx="10775470" cy="3195747"/>
          </a:xfrm>
          <a:prstGeom prst="rect">
            <a:avLst/>
          </a:prstGeom>
        </p:spPr>
        <p:txBody>
          <a:bodyPr wrap="square">
            <a:spAutoFit/>
          </a:bodyPr>
          <a:lstStyle/>
          <a:p>
            <a:pPr marL="45720" marR="0">
              <a:spcBef>
                <a:spcPts val="600"/>
              </a:spcBef>
              <a:spcAft>
                <a:spcPts val="200"/>
              </a:spcAft>
            </a:pPr>
            <a:endParaRPr lang="en-US" sz="2400" b="1" kern="0" cap="all"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endParaRPr>
          </a:p>
          <a:p>
            <a:pPr>
              <a:spcBef>
                <a:spcPts val="1800"/>
              </a:spcBef>
              <a:spcAft>
                <a:spcPts val="800"/>
              </a:spcAft>
            </a:pPr>
            <a:r>
              <a:rPr lang="en-US" sz="2400" b="1" spc="75" dirty="0" smtClean="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Capability </a:t>
            </a:r>
            <a:r>
              <a:rPr lang="en-US" sz="2400" b="1" spc="75"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of Central Water Heating Systems | </a:t>
            </a:r>
            <a:r>
              <a:rPr lang="en-US" sz="2400" b="1" spc="75" dirty="0" smtClean="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Presenter Mark </a:t>
            </a:r>
            <a:r>
              <a:rPr lang="en-US" sz="2400" b="1" spc="75"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Frankel</a:t>
            </a:r>
          </a:p>
          <a:p>
            <a:pPr marR="0">
              <a:spcBef>
                <a:spcPts val="1800"/>
              </a:spcBef>
              <a:spcAft>
                <a:spcPts val="800"/>
              </a:spcAft>
            </a:pPr>
            <a:r>
              <a:rPr lang="en-US" sz="2400" b="1" spc="75" dirty="0" smtClean="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NW </a:t>
            </a:r>
            <a:r>
              <a:rPr lang="en-US" sz="2400" b="1" spc="75"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Utility Pilot Project| Tom </a:t>
            </a:r>
            <a:r>
              <a:rPr lang="en-US" sz="2400" b="1" spc="75" dirty="0" err="1">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Hovde</a:t>
            </a:r>
            <a:r>
              <a:rPr lang="en-US" sz="2400" b="1" spc="75"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 Snohomish PUD</a:t>
            </a:r>
          </a:p>
          <a:p>
            <a:pPr>
              <a:spcBef>
                <a:spcPts val="1800"/>
              </a:spcBef>
              <a:spcAft>
                <a:spcPts val="800"/>
              </a:spcAft>
            </a:pPr>
            <a:r>
              <a:rPr lang="en-US" sz="2400" b="1" spc="75" dirty="0" smtClean="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CA </a:t>
            </a:r>
            <a:r>
              <a:rPr lang="en-US" sz="2400" b="1" spc="75"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Utility Perspective | Owen Howlett SMUD</a:t>
            </a:r>
          </a:p>
          <a:p>
            <a:pPr>
              <a:spcBef>
                <a:spcPts val="1800"/>
              </a:spcBef>
              <a:spcAft>
                <a:spcPts val="800"/>
              </a:spcAft>
            </a:pPr>
            <a:r>
              <a:rPr lang="en-US" sz="2400" b="1" spc="75"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CEC Programs and California Policy for </a:t>
            </a:r>
            <a:r>
              <a:rPr lang="en-US" sz="2400" b="1" spc="75"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HPWH| </a:t>
            </a:r>
            <a:r>
              <a:rPr lang="en-US" sz="2400" b="1" spc="75"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Gabe </a:t>
            </a:r>
            <a:r>
              <a:rPr lang="en-US" sz="2400" b="1" spc="75"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Taylor</a:t>
            </a:r>
            <a:endParaRPr lang="en-US" sz="2400" b="1" spc="75"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052375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Structure</a:t>
            </a:r>
          </a:p>
        </p:txBody>
      </p:sp>
      <p:sp>
        <p:nvSpPr>
          <p:cNvPr id="11" name="Content Placeholder 10">
            <a:extLst>
              <a:ext uri="{FF2B5EF4-FFF2-40B4-BE49-F238E27FC236}">
                <a16:creationId xmlns:a16="http://schemas.microsoft.com/office/drawing/2014/main" id="{15AEAACC-ECA1-497A-8CA8-B99DA94A1395}"/>
              </a:ext>
            </a:extLst>
          </p:cNvPr>
          <p:cNvSpPr>
            <a:spLocks noGrp="1"/>
          </p:cNvSpPr>
          <p:nvPr>
            <p:ph idx="1"/>
          </p:nvPr>
        </p:nvSpPr>
        <p:spPr>
          <a:xfrm>
            <a:off x="1981200" y="1600201"/>
            <a:ext cx="8077200" cy="4343400"/>
          </a:xfrm>
        </p:spPr>
        <p:txBody>
          <a:bodyPr>
            <a:normAutofit/>
          </a:bodyPr>
          <a:lstStyle/>
          <a:p>
            <a:r>
              <a:rPr lang="en-US" dirty="0"/>
              <a:t>Pilot runs for 4 years - Jan 2020 – Dec 2023</a:t>
            </a:r>
          </a:p>
          <a:p>
            <a:r>
              <a:rPr lang="en-US" dirty="0"/>
              <a:t>Open to C&amp;I Customers by invitation</a:t>
            </a:r>
          </a:p>
          <a:p>
            <a:r>
              <a:rPr lang="en-US" dirty="0"/>
              <a:t>Maximum 25 participants initially</a:t>
            </a:r>
          </a:p>
          <a:p>
            <a:r>
              <a:rPr lang="en-US" dirty="0"/>
              <a:t>Access to online detailed usage data via AEI</a:t>
            </a:r>
          </a:p>
          <a:p>
            <a:r>
              <a:rPr lang="en-US" dirty="0"/>
              <a:t>Opt-In and Rate Comparison options</a:t>
            </a:r>
          </a:p>
          <a:p>
            <a:r>
              <a:rPr lang="en-US" dirty="0"/>
              <a:t>One-time “mulligan” so that customers can try Opt-In at no risk</a:t>
            </a:r>
          </a:p>
        </p:txBody>
      </p:sp>
      <p:sp>
        <p:nvSpPr>
          <p:cNvPr id="4" name="Slide Number Placeholder 3"/>
          <p:cNvSpPr>
            <a:spLocks noGrp="1"/>
          </p:cNvSpPr>
          <p:nvPr>
            <p:ph type="sldNum" sz="quarter" idx="12"/>
          </p:nvPr>
        </p:nvSpPr>
        <p:spPr/>
        <p:txBody>
          <a:bodyPr/>
          <a:lstStyle/>
          <a:p>
            <a:pPr defTabSz="914400"/>
            <a:fld id="{B5E0CDC2-7623-40BA-92AA-3AEA83728BD2}" type="slidenum">
              <a:rPr lang="en-US">
                <a:solidFill>
                  <a:prstClr val="black">
                    <a:tint val="75000"/>
                  </a:prstClr>
                </a:solidFill>
                <a:latin typeface="Calibri"/>
              </a:rPr>
              <a:pPr defTabSz="914400"/>
              <a:t>20</a:t>
            </a:fld>
            <a:endParaRPr lang="en-US">
              <a:solidFill>
                <a:prstClr val="black">
                  <a:tint val="75000"/>
                </a:prstClr>
              </a:solidFill>
              <a:latin typeface="Calibri"/>
            </a:endParaRPr>
          </a:p>
        </p:txBody>
      </p:sp>
      <p:sp>
        <p:nvSpPr>
          <p:cNvPr id="5" name="Slide Number Placeholder 3">
            <a:extLst>
              <a:ext uri="{FF2B5EF4-FFF2-40B4-BE49-F238E27FC236}">
                <a16:creationId xmlns:a16="http://schemas.microsoft.com/office/drawing/2014/main" id="{179A809F-C756-428A-93F9-C35B460F8752}"/>
              </a:ext>
            </a:extLst>
          </p:cNvPr>
          <p:cNvSpPr txBox="1">
            <a:spLocks/>
          </p:cNvSpPr>
          <p:nvPr/>
        </p:nvSpPr>
        <p:spPr>
          <a:xfrm>
            <a:off x="5029200" y="6356351"/>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E0CDC2-7623-40BA-92AA-3AEA83728BD2}" type="slidenum">
              <a:rPr lang="en-US">
                <a:solidFill>
                  <a:prstClr val="black">
                    <a:tint val="75000"/>
                  </a:prstClr>
                </a:solidFill>
                <a:latin typeface="Calibri"/>
              </a:rPr>
              <a:pPr/>
              <a:t>20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62424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C98F-7452-4600-949D-6DA0F87F053C}"/>
              </a:ext>
            </a:extLst>
          </p:cNvPr>
          <p:cNvSpPr>
            <a:spLocks noGrp="1"/>
          </p:cNvSpPr>
          <p:nvPr>
            <p:ph type="title"/>
          </p:nvPr>
        </p:nvSpPr>
        <p:spPr/>
        <p:txBody>
          <a:bodyPr>
            <a:normAutofit/>
          </a:bodyPr>
          <a:lstStyle/>
          <a:p>
            <a:r>
              <a:rPr lang="en-US" sz="3600" dirty="0"/>
              <a:t>TOD Pilot Active Participants to Date:</a:t>
            </a:r>
          </a:p>
        </p:txBody>
      </p:sp>
      <p:sp>
        <p:nvSpPr>
          <p:cNvPr id="3" name="Content Placeholder 2">
            <a:extLst>
              <a:ext uri="{FF2B5EF4-FFF2-40B4-BE49-F238E27FC236}">
                <a16:creationId xmlns:a16="http://schemas.microsoft.com/office/drawing/2014/main" id="{B69BE651-5D34-43AF-8931-D0D67B18D2F2}"/>
              </a:ext>
            </a:extLst>
          </p:cNvPr>
          <p:cNvSpPr>
            <a:spLocks noGrp="1"/>
          </p:cNvSpPr>
          <p:nvPr>
            <p:ph idx="1"/>
          </p:nvPr>
        </p:nvSpPr>
        <p:spPr>
          <a:xfrm>
            <a:off x="1905000" y="1600201"/>
            <a:ext cx="8610600" cy="4343400"/>
          </a:xfrm>
        </p:spPr>
        <p:txBody>
          <a:bodyPr>
            <a:normAutofit/>
          </a:bodyPr>
          <a:lstStyle/>
          <a:p>
            <a:r>
              <a:rPr lang="en-US" dirty="0"/>
              <a:t>King County Brightwater – Wastewater Treatment Plant (RC)</a:t>
            </a:r>
          </a:p>
          <a:p>
            <a:r>
              <a:rPr lang="en-US" dirty="0"/>
              <a:t>DaVinci – Indoor Agriculture (RC) </a:t>
            </a:r>
          </a:p>
          <a:p>
            <a:r>
              <a:rPr lang="en-US" dirty="0"/>
              <a:t>Everett Transit – Electric Bus Charging (RC)</a:t>
            </a:r>
          </a:p>
          <a:p>
            <a:r>
              <a:rPr lang="en-US" dirty="0"/>
              <a:t>Crane Eldec – Aerospace Mgr – (RC)</a:t>
            </a:r>
          </a:p>
          <a:p>
            <a:r>
              <a:rPr lang="en-US" dirty="0"/>
              <a:t>Synrad – Laser </a:t>
            </a:r>
            <a:r>
              <a:rPr lang="en-US" dirty="0" err="1"/>
              <a:t>Mfgr</a:t>
            </a:r>
            <a:r>
              <a:rPr lang="en-US" dirty="0"/>
              <a:t> – (RC) </a:t>
            </a:r>
          </a:p>
          <a:p>
            <a:r>
              <a:rPr lang="en-US" dirty="0"/>
              <a:t>Safran – Aerospace </a:t>
            </a:r>
            <a:r>
              <a:rPr lang="en-US" dirty="0" err="1"/>
              <a:t>Mfgr</a:t>
            </a:r>
            <a:r>
              <a:rPr lang="en-US" dirty="0"/>
              <a:t> – (RC now </a:t>
            </a:r>
            <a:r>
              <a:rPr lang="en-US" dirty="0" err="1"/>
              <a:t>Opt</a:t>
            </a:r>
            <a:r>
              <a:rPr lang="en-US" dirty="0"/>
              <a:t>- In) </a:t>
            </a:r>
          </a:p>
        </p:txBody>
      </p:sp>
      <p:sp>
        <p:nvSpPr>
          <p:cNvPr id="4" name="Slide Number Placeholder 3">
            <a:extLst>
              <a:ext uri="{FF2B5EF4-FFF2-40B4-BE49-F238E27FC236}">
                <a16:creationId xmlns:a16="http://schemas.microsoft.com/office/drawing/2014/main" id="{44DE3070-7268-4946-8543-6F3C2A805771}"/>
              </a:ext>
            </a:extLst>
          </p:cNvPr>
          <p:cNvSpPr>
            <a:spLocks noGrp="1"/>
          </p:cNvSpPr>
          <p:nvPr>
            <p:ph type="sldNum" sz="quarter" idx="12"/>
          </p:nvPr>
        </p:nvSpPr>
        <p:spPr/>
        <p:txBody>
          <a:bodyPr/>
          <a:lstStyle/>
          <a:p>
            <a:pPr defTabSz="914400"/>
            <a:fld id="{B5E0CDC2-7623-40BA-92AA-3AEA83728BD2}" type="slidenum">
              <a:rPr lang="en-US">
                <a:solidFill>
                  <a:prstClr val="black">
                    <a:tint val="75000"/>
                  </a:prstClr>
                </a:solidFill>
                <a:latin typeface="Calibri"/>
              </a:rPr>
              <a:pPr defTabSz="914400"/>
              <a:t>21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57956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28ED75-523C-4CFB-A885-DE727212FF9E}"/>
              </a:ext>
            </a:extLst>
          </p:cNvPr>
          <p:cNvSpPr>
            <a:spLocks noGrp="1"/>
          </p:cNvSpPr>
          <p:nvPr>
            <p:ph type="sldNum" sz="quarter" idx="12"/>
          </p:nvPr>
        </p:nvSpPr>
        <p:spPr/>
        <p:txBody>
          <a:bodyPr/>
          <a:lstStyle/>
          <a:p>
            <a:pPr defTabSz="914400"/>
            <a:fld id="{B5E0CDC2-7623-40BA-92AA-3AEA83728BD2}" type="slidenum">
              <a:rPr lang="en-US">
                <a:solidFill>
                  <a:prstClr val="black">
                    <a:tint val="75000"/>
                  </a:prstClr>
                </a:solidFill>
                <a:latin typeface="Calibri"/>
              </a:rPr>
              <a:pPr defTabSz="914400"/>
              <a:t>22</a:t>
            </a:fld>
            <a:endParaRPr lang="en-US" dirty="0">
              <a:solidFill>
                <a:prstClr val="black">
                  <a:tint val="75000"/>
                </a:prstClr>
              </a:solidFill>
              <a:latin typeface="Calibri"/>
            </a:endParaRPr>
          </a:p>
        </p:txBody>
      </p:sp>
      <p:pic>
        <p:nvPicPr>
          <p:cNvPr id="5" name="Picture 4">
            <a:extLst>
              <a:ext uri="{FF2B5EF4-FFF2-40B4-BE49-F238E27FC236}">
                <a16:creationId xmlns:a16="http://schemas.microsoft.com/office/drawing/2014/main" id="{21696A0C-8653-41C1-8EB4-85211EE2888E}"/>
              </a:ext>
            </a:extLst>
          </p:cNvPr>
          <p:cNvPicPr>
            <a:picLocks noChangeAspect="1"/>
          </p:cNvPicPr>
          <p:nvPr/>
        </p:nvPicPr>
        <p:blipFill>
          <a:blip r:embed="rId2"/>
          <a:stretch>
            <a:fillRect/>
          </a:stretch>
        </p:blipFill>
        <p:spPr>
          <a:xfrm>
            <a:off x="1553378" y="-163539"/>
            <a:ext cx="8886022" cy="6911588"/>
          </a:xfrm>
          <a:prstGeom prst="rect">
            <a:avLst/>
          </a:prstGeom>
        </p:spPr>
      </p:pic>
      <p:sp>
        <p:nvSpPr>
          <p:cNvPr id="3" name="TextBox 2">
            <a:extLst>
              <a:ext uri="{FF2B5EF4-FFF2-40B4-BE49-F238E27FC236}">
                <a16:creationId xmlns:a16="http://schemas.microsoft.com/office/drawing/2014/main" id="{411A5093-97D9-4131-A1E7-20FD066B89A6}"/>
              </a:ext>
            </a:extLst>
          </p:cNvPr>
          <p:cNvSpPr txBox="1"/>
          <p:nvPr/>
        </p:nvSpPr>
        <p:spPr>
          <a:xfrm>
            <a:off x="1905000" y="76200"/>
            <a:ext cx="2514600" cy="369332"/>
          </a:xfrm>
          <a:prstGeom prst="rect">
            <a:avLst/>
          </a:prstGeom>
          <a:solidFill>
            <a:schemeClr val="accent2"/>
          </a:solidFill>
        </p:spPr>
        <p:txBody>
          <a:bodyPr wrap="square" rtlCol="0">
            <a:spAutoFit/>
          </a:bodyPr>
          <a:lstStyle/>
          <a:p>
            <a:pPr defTabSz="914400"/>
            <a:endParaRPr lang="en-US" dirty="0">
              <a:solidFill>
                <a:prstClr val="black"/>
              </a:solidFill>
              <a:latin typeface="Calibri"/>
            </a:endParaRPr>
          </a:p>
        </p:txBody>
      </p:sp>
    </p:spTree>
    <p:extLst>
      <p:ext uri="{BB962C8B-B14F-4D97-AF65-F5344CB8AC3E}">
        <p14:creationId xmlns:p14="http://schemas.microsoft.com/office/powerpoint/2010/main" val="1758111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19F36B-F5D9-4E0F-B405-08E8C595DCCD}"/>
              </a:ext>
            </a:extLst>
          </p:cNvPr>
          <p:cNvSpPr>
            <a:spLocks noGrp="1"/>
          </p:cNvSpPr>
          <p:nvPr>
            <p:ph type="sldNum" sz="quarter" idx="12"/>
          </p:nvPr>
        </p:nvSpPr>
        <p:spPr/>
        <p:txBody>
          <a:bodyPr/>
          <a:lstStyle/>
          <a:p>
            <a:pPr defTabSz="914400"/>
            <a:fld id="{21C7E07E-1193-43F7-8141-0CA242AD6BD2}" type="slidenum">
              <a:rPr lang="en-US">
                <a:solidFill>
                  <a:prstClr val="black">
                    <a:tint val="75000"/>
                  </a:prstClr>
                </a:solidFill>
                <a:latin typeface="Calibri"/>
              </a:rPr>
              <a:pPr defTabSz="914400"/>
              <a:t>23</a:t>
            </a:fld>
            <a:endParaRPr lang="en-US" dirty="0">
              <a:solidFill>
                <a:prstClr val="black">
                  <a:tint val="75000"/>
                </a:prstClr>
              </a:solidFill>
              <a:latin typeface="Calibri"/>
            </a:endParaRPr>
          </a:p>
        </p:txBody>
      </p:sp>
      <p:pic>
        <p:nvPicPr>
          <p:cNvPr id="3" name="Picture 2">
            <a:extLst>
              <a:ext uri="{FF2B5EF4-FFF2-40B4-BE49-F238E27FC236}">
                <a16:creationId xmlns:a16="http://schemas.microsoft.com/office/drawing/2014/main" id="{E9961DF0-82BB-41E0-905D-EEB1AB02FEB0}"/>
              </a:ext>
            </a:extLst>
          </p:cNvPr>
          <p:cNvPicPr>
            <a:picLocks noChangeAspect="1"/>
          </p:cNvPicPr>
          <p:nvPr/>
        </p:nvPicPr>
        <p:blipFill>
          <a:blip r:embed="rId2"/>
          <a:stretch>
            <a:fillRect/>
          </a:stretch>
        </p:blipFill>
        <p:spPr>
          <a:xfrm>
            <a:off x="3184654" y="0"/>
            <a:ext cx="5822692" cy="6858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1219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id="{6681CC0D-B912-4523-9697-BA8C77E278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336"/>
          <a:stretch/>
        </p:blipFill>
        <p:spPr>
          <a:xfrm>
            <a:off x="6477001" y="1672895"/>
            <a:ext cx="4028801" cy="351221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2" name="Title 1"/>
          <p:cNvSpPr>
            <a:spLocks noGrp="1"/>
          </p:cNvSpPr>
          <p:nvPr>
            <p:ph type="ctrTitle"/>
          </p:nvPr>
        </p:nvSpPr>
        <p:spPr/>
        <p:txBody>
          <a:bodyPr>
            <a:normAutofit fontScale="90000"/>
          </a:bodyPr>
          <a:lstStyle/>
          <a:p>
            <a:pPr algn="l"/>
            <a:r>
              <a:rPr lang="en-US" sz="4000" dirty="0"/>
              <a:t>Questions?</a:t>
            </a:r>
            <a:br>
              <a:rPr lang="en-US" sz="4000" dirty="0"/>
            </a:br>
            <a:r>
              <a:rPr lang="en-US" sz="4000" dirty="0"/>
              <a:t/>
            </a:r>
            <a:br>
              <a:rPr lang="en-US" sz="4000" dirty="0"/>
            </a:br>
            <a:endParaRPr lang="en-US" sz="2200" dirty="0"/>
          </a:p>
        </p:txBody>
      </p:sp>
      <p:pic>
        <p:nvPicPr>
          <p:cNvPr id="3" name="Picture 2">
            <a:extLst>
              <a:ext uri="{FF2B5EF4-FFF2-40B4-BE49-F238E27FC236}">
                <a16:creationId xmlns:a16="http://schemas.microsoft.com/office/drawing/2014/main" id="{FB05E97C-AE3F-4DDC-BC5D-1B79CA439C66}"/>
              </a:ext>
            </a:extLst>
          </p:cNvPr>
          <p:cNvPicPr>
            <a:picLocks noChangeAspect="1"/>
          </p:cNvPicPr>
          <p:nvPr/>
        </p:nvPicPr>
        <p:blipFill>
          <a:blip r:embed="rId3"/>
          <a:stretch>
            <a:fillRect/>
          </a:stretch>
        </p:blipFill>
        <p:spPr>
          <a:xfrm>
            <a:off x="2133600" y="3200400"/>
            <a:ext cx="4495800" cy="1219200"/>
          </a:xfrm>
          <a:prstGeom prst="rect">
            <a:avLst/>
          </a:prstGeom>
        </p:spPr>
      </p:pic>
      <p:sp>
        <p:nvSpPr>
          <p:cNvPr id="4" name="Slide Number Placeholder 3"/>
          <p:cNvSpPr>
            <a:spLocks noGrp="1"/>
          </p:cNvSpPr>
          <p:nvPr>
            <p:ph type="sldNum" sz="quarter" idx="12"/>
          </p:nvPr>
        </p:nvSpPr>
        <p:spPr/>
        <p:txBody>
          <a:bodyPr/>
          <a:lstStyle/>
          <a:p>
            <a:pPr algn="ctr" defTabSz="914400"/>
            <a:fld id="{B5E0CDC2-7623-40BA-92AA-3AEA83728BD2}" type="slidenum">
              <a:rPr lang="en-US">
                <a:solidFill>
                  <a:prstClr val="black">
                    <a:tint val="75000"/>
                  </a:prstClr>
                </a:solidFill>
                <a:latin typeface="Calibri"/>
              </a:rPr>
              <a:pPr algn="ctr" defTabSz="914400"/>
              <a:t>24</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AC5A6BD7-2073-4353-AB72-9895F8B28F2B}"/>
              </a:ext>
            </a:extLst>
          </p:cNvPr>
          <p:cNvSpPr/>
          <p:nvPr/>
        </p:nvSpPr>
        <p:spPr>
          <a:xfrm>
            <a:off x="2590800" y="3982996"/>
            <a:ext cx="3352800" cy="369332"/>
          </a:xfrm>
          <a:prstGeom prst="rect">
            <a:avLst/>
          </a:prstGeom>
        </p:spPr>
        <p:txBody>
          <a:bodyPr wrap="square">
            <a:spAutoFit/>
          </a:bodyPr>
          <a:lstStyle/>
          <a:p>
            <a:pPr defTabSz="914400"/>
            <a:r>
              <a:rPr lang="en-US" dirty="0">
                <a:solidFill>
                  <a:prstClr val="black"/>
                </a:solidFill>
                <a:latin typeface="Calibri"/>
              </a:rPr>
              <a:t>tbhovde@snopud.com</a:t>
            </a:r>
          </a:p>
        </p:txBody>
      </p:sp>
    </p:spTree>
    <p:extLst>
      <p:ext uri="{BB962C8B-B14F-4D97-AF65-F5344CB8AC3E}">
        <p14:creationId xmlns:p14="http://schemas.microsoft.com/office/powerpoint/2010/main" val="3627708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75184"/>
            <a:ext cx="10464800" cy="1676400"/>
          </a:xfrm>
        </p:spPr>
        <p:txBody>
          <a:bodyPr/>
          <a:lstStyle/>
          <a:p>
            <a:r>
              <a:rPr lang="en-US" dirty="0" smtClean="0">
                <a:solidFill>
                  <a:schemeClr val="accent3"/>
                </a:solidFill>
              </a:rPr>
              <a:t>Owen Howlett - SMUD</a:t>
            </a:r>
            <a:endParaRPr lang="en-US" dirty="0">
              <a:solidFill>
                <a:schemeClr val="accent3"/>
              </a:solidFill>
            </a:endParaRPr>
          </a:p>
        </p:txBody>
      </p:sp>
      <p:sp>
        <p:nvSpPr>
          <p:cNvPr id="5" name="Subtitle 4"/>
          <p:cNvSpPr>
            <a:spLocks noGrp="1"/>
          </p:cNvSpPr>
          <p:nvPr>
            <p:ph type="subTitle" idx="1"/>
          </p:nvPr>
        </p:nvSpPr>
        <p:spPr/>
        <p:txBody>
          <a:bodyPr/>
          <a:lstStyle/>
          <a:p>
            <a:r>
              <a:rPr lang="en-US" dirty="0">
                <a:latin typeface="Segoe UI"/>
                <a:ea typeface="ＭＳ Ｐゴシック"/>
                <a:cs typeface="Segoe UI"/>
                <a:hlinkClick r:id="rId2"/>
              </a:rPr>
              <a:t>Owen.howlett@smud.org</a:t>
            </a:r>
            <a:endParaRPr lang="en-US" dirty="0"/>
          </a:p>
          <a:p>
            <a:r>
              <a:rPr lang="en-US" dirty="0">
                <a:latin typeface="Segoe UI"/>
                <a:ea typeface="ＭＳ Ｐゴシック"/>
                <a:cs typeface="Segoe UI"/>
              </a:rPr>
              <a:t>c. (916) 233 9636</a:t>
            </a:r>
            <a:endParaRPr lang="en-US" dirty="0"/>
          </a:p>
        </p:txBody>
      </p:sp>
    </p:spTree>
    <p:extLst>
      <p:ext uri="{BB962C8B-B14F-4D97-AF65-F5344CB8AC3E}">
        <p14:creationId xmlns:p14="http://schemas.microsoft.com/office/powerpoint/2010/main" val="17095879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SMUD Drivers</a:t>
            </a:r>
          </a:p>
        </p:txBody>
      </p:sp>
      <p:sp>
        <p:nvSpPr>
          <p:cNvPr id="3" name="Rectangle 2"/>
          <p:cNvSpPr/>
          <p:nvPr/>
        </p:nvSpPr>
        <p:spPr>
          <a:xfrm>
            <a:off x="649705" y="693636"/>
            <a:ext cx="10972800" cy="3108543"/>
          </a:xfrm>
          <a:prstGeom prst="rect">
            <a:avLst/>
          </a:prstGeom>
        </p:spPr>
        <p:txBody>
          <a:bodyPr wrap="square" anchor="t">
            <a:spAutoFit/>
          </a:bodyPr>
          <a:lstStyle/>
          <a:p>
            <a:pPr marL="742950" marR="0" lvl="1" indent="-285750">
              <a:spcBef>
                <a:spcPts val="0"/>
              </a:spcBef>
              <a:spcAft>
                <a:spcPts val="0"/>
              </a:spcAft>
              <a:buSzPts val="1000"/>
              <a:buFont typeface="Courier New" panose="02070309020205020404" pitchFamily="49" charset="0"/>
              <a:buChar char="o"/>
              <a:tabLst>
                <a:tab pos="914400" algn="l"/>
              </a:tabLst>
            </a:pPr>
            <a:endParaRPr lang="en-US" sz="2800"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endParaRPr>
          </a:p>
          <a:p>
            <a:pPr marL="742950" marR="0" lvl="1" indent="-285750">
              <a:spcBef>
                <a:spcPts val="0"/>
              </a:spcBef>
              <a:spcAft>
                <a:spcPts val="0"/>
              </a:spcAft>
              <a:buSzPts val="1000"/>
              <a:buFont typeface="Arial" panose="020B0604020202020204" pitchFamily="34" charset="0"/>
              <a:buChar char="•"/>
              <a:tabLst>
                <a:tab pos="914400" algn="l"/>
              </a:tabLst>
            </a:pPr>
            <a:r>
              <a:rPr lang="en-US" sz="2400"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SMUD System</a:t>
            </a:r>
          </a:p>
          <a:p>
            <a:pPr marL="1200150" lvl="2" indent="-285750">
              <a:buSzPts val="1000"/>
              <a:buFont typeface="Arial" panose="020B0604020202020204" pitchFamily="34" charset="0"/>
              <a:buChar char="•"/>
              <a:tabLst>
                <a:tab pos="914400" algn="l"/>
              </a:tabLst>
            </a:pPr>
            <a:r>
              <a:rPr lang="en-US" sz="2400"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Summer peaking utility eventually winter peak too</a:t>
            </a:r>
          </a:p>
          <a:p>
            <a:pPr marL="742950" lvl="1" indent="-285750">
              <a:buSzPts val="1000"/>
              <a:buFont typeface="Arial" panose="020B0604020202020204" pitchFamily="34" charset="0"/>
              <a:buChar char="•"/>
              <a:tabLst>
                <a:tab pos="914400" algn="l"/>
              </a:tabLst>
            </a:pPr>
            <a:r>
              <a:rPr lang="en-US" sz="2400" dirty="0">
                <a:solidFill>
                  <a:schemeClr val="accent3">
                    <a:lumMod val="40000"/>
                    <a:lumOff val="60000"/>
                  </a:schemeClr>
                </a:solidFill>
                <a:latin typeface="Segoe UI"/>
                <a:ea typeface="Times New Roman" panose="02020603050405020304" pitchFamily="18" charset="0"/>
                <a:cs typeface="Segoe UI"/>
              </a:rPr>
              <a:t>Published TOU rates are an approximation to real time price of power and/or marginal GHGs, and</a:t>
            </a:r>
            <a:r>
              <a:rPr lang="en-US" sz="2400">
                <a:solidFill>
                  <a:schemeClr val="accent3">
                    <a:lumMod val="40000"/>
                    <a:lumOff val="60000"/>
                  </a:schemeClr>
                </a:solidFill>
                <a:latin typeface="Segoe UI"/>
                <a:ea typeface="Times New Roman" panose="02020603050405020304" pitchFamily="18" charset="0"/>
                <a:cs typeface="Segoe UI"/>
              </a:rPr>
              <a:t> are responsive to other issues such as NEM, so they are not necessarily a good approximation of any one thing.  </a:t>
            </a:r>
            <a:endParaRPr lang="en-US" sz="240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endParaRPr>
          </a:p>
          <a:p>
            <a:pPr marL="742950" lvl="1" indent="-285750">
              <a:buSzPts val="1000"/>
              <a:buFont typeface="Arial" panose="020B0604020202020204" pitchFamily="34" charset="0"/>
              <a:buChar char="•"/>
              <a:tabLst>
                <a:tab pos="914400" algn="l"/>
              </a:tabLst>
            </a:pPr>
            <a:r>
              <a:rPr lang="en-US" sz="2400">
                <a:solidFill>
                  <a:schemeClr val="accent3">
                    <a:lumMod val="40000"/>
                    <a:lumOff val="60000"/>
                  </a:schemeClr>
                </a:solidFill>
                <a:latin typeface="Segoe UI"/>
                <a:ea typeface="Calibri" panose="020F0502020204030204" pitchFamily="34" charset="0"/>
                <a:cs typeface="Segoe UI"/>
              </a:rPr>
              <a:t>Published rate structures have to be simple enough to be memorable.</a:t>
            </a:r>
            <a:endParaRPr lang="en-US" sz="2400" dirty="0">
              <a:solidFill>
                <a:schemeClr val="accent3">
                  <a:lumMod val="40000"/>
                  <a:lumOff val="60000"/>
                </a:schemeClr>
              </a:solidFill>
              <a:latin typeface="Segoe UI" panose="020B0502040204020203" pitchFamily="34" charset="0"/>
              <a:ea typeface="Calibri" panose="020F0502020204030204" pitchFamily="34" charset="0"/>
              <a:cs typeface="Segoe UI" panose="020B0502040204020203" pitchFamily="34" charset="0"/>
            </a:endParaRPr>
          </a:p>
          <a:p>
            <a:pPr marL="1200150" lvl="2" indent="-285750">
              <a:buSzPts val="1000"/>
              <a:buFont typeface="Arial" panose="020B0604020202020204" pitchFamily="34" charset="0"/>
              <a:buChar char="•"/>
              <a:tabLst>
                <a:tab pos="914400" algn="l"/>
              </a:tabLst>
            </a:pPr>
            <a:endParaRPr lang="en-US" sz="2400" dirty="0">
              <a:solidFill>
                <a:schemeClr val="accent3">
                  <a:lumMod val="40000"/>
                  <a:lumOff val="60000"/>
                </a:schemeClr>
              </a:solidFill>
              <a:latin typeface="Segoe UI" panose="020B0502040204020203" pitchFamily="34" charset="0"/>
              <a:ea typeface="Calibri" panose="020F0502020204030204" pitchFamily="34" charset="0"/>
              <a:cs typeface="Segoe UI" panose="020B0502040204020203" pitchFamily="34" charset="0"/>
            </a:endParaRPr>
          </a:p>
        </p:txBody>
      </p:sp>
      <p:pic>
        <p:nvPicPr>
          <p:cNvPr id="4" name="Picture 4">
            <a:extLst>
              <a:ext uri="{FF2B5EF4-FFF2-40B4-BE49-F238E27FC236}">
                <a16:creationId xmlns:a16="http://schemas.microsoft.com/office/drawing/2014/main" id="{C144EA80-BB02-4F87-802F-61F184B95BCD}"/>
              </a:ext>
            </a:extLst>
          </p:cNvPr>
          <p:cNvPicPr>
            <a:picLocks noChangeAspect="1"/>
          </p:cNvPicPr>
          <p:nvPr/>
        </p:nvPicPr>
        <p:blipFill rotWithShape="1">
          <a:blip r:embed="rId2"/>
          <a:srcRect l="18403" t="19355" r="17361" b="25161"/>
          <a:stretch/>
        </p:blipFill>
        <p:spPr>
          <a:xfrm>
            <a:off x="1238250" y="3461562"/>
            <a:ext cx="6581779" cy="3096489"/>
          </a:xfrm>
          <a:prstGeom prst="rect">
            <a:avLst/>
          </a:prstGeom>
        </p:spPr>
      </p:pic>
      <p:sp>
        <p:nvSpPr>
          <p:cNvPr id="5" name="Rectangle 4">
            <a:extLst>
              <a:ext uri="{FF2B5EF4-FFF2-40B4-BE49-F238E27FC236}">
                <a16:creationId xmlns:a16="http://schemas.microsoft.com/office/drawing/2014/main" id="{BA243468-F0D7-49AE-A9F2-BBACE52C2A51}"/>
              </a:ext>
            </a:extLst>
          </p:cNvPr>
          <p:cNvSpPr/>
          <p:nvPr/>
        </p:nvSpPr>
        <p:spPr>
          <a:xfrm>
            <a:off x="8355430" y="4484586"/>
            <a:ext cx="3429000" cy="2369880"/>
          </a:xfrm>
          <a:prstGeom prst="rect">
            <a:avLst/>
          </a:prstGeom>
        </p:spPr>
        <p:txBody>
          <a:bodyPr wrap="square" anchor="t">
            <a:spAutoFit/>
          </a:bodyPr>
          <a:lstStyle/>
          <a:p>
            <a:pPr marL="742950" marR="0" lvl="1" indent="-285750">
              <a:spcBef>
                <a:spcPts val="0"/>
              </a:spcBef>
              <a:spcAft>
                <a:spcPts val="0"/>
              </a:spcAft>
              <a:buSzPts val="1000"/>
              <a:buFont typeface="Courier New" panose="02070309020205020404" pitchFamily="49" charset="0"/>
              <a:buChar char="o"/>
              <a:tabLst>
                <a:tab pos="914400" algn="l"/>
              </a:tabLst>
            </a:pPr>
            <a:endParaRPr lang="en-US"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endParaRPr>
          </a:p>
          <a:p>
            <a:pPr lvl="1">
              <a:buSzPts val="1000"/>
              <a:tabLst>
                <a:tab pos="914400" algn="l"/>
              </a:tabLst>
            </a:pPr>
            <a:r>
              <a:rPr lang="en-US" sz="1600" dirty="0">
                <a:latin typeface="Segoe UI"/>
                <a:ea typeface="Times New Roman" panose="02020603050405020304" pitchFamily="18" charset="0"/>
                <a:cs typeface="Segoe UI"/>
              </a:rPr>
              <a:t>Source: Energy and Environmental Economics (E3), </a:t>
            </a:r>
            <a:r>
              <a:rPr lang="en-US" sz="1600" dirty="0">
                <a:ea typeface="+mn-lt"/>
                <a:cs typeface="+mn-lt"/>
              </a:rPr>
              <a:t>2019. </a:t>
            </a:r>
            <a:r>
              <a:rPr lang="en-US" sz="1600" i="1" dirty="0">
                <a:ea typeface="+mn-lt"/>
                <a:cs typeface="+mn-lt"/>
              </a:rPr>
              <a:t>Residential Building Electrification in California Consumer economics, greenhouse gases and grid </a:t>
            </a:r>
            <a:r>
              <a:rPr lang="en-US" sz="1600" i="1">
                <a:ea typeface="+mn-lt"/>
                <a:cs typeface="+mn-lt"/>
              </a:rPr>
              <a:t>impacts</a:t>
            </a:r>
            <a:r>
              <a:rPr lang="en-US" sz="1600">
                <a:ea typeface="+mn-lt"/>
                <a:cs typeface="+mn-lt"/>
              </a:rPr>
              <a:t>.</a:t>
            </a:r>
          </a:p>
          <a:p>
            <a:pPr marL="1200150" lvl="2" indent="-285750">
              <a:buSzPts val="1000"/>
              <a:buFont typeface="Arial" panose="020B0604020202020204" pitchFamily="34" charset="0"/>
              <a:buChar char="•"/>
              <a:tabLst>
                <a:tab pos="914400" algn="l"/>
              </a:tabLst>
            </a:pPr>
            <a:endParaRPr lang="en-US" sz="1600" dirty="0">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1346994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226C-8393-4606-948E-4DCE4AD72FE8}"/>
              </a:ext>
            </a:extLst>
          </p:cNvPr>
          <p:cNvSpPr>
            <a:spLocks noGrp="1"/>
          </p:cNvSpPr>
          <p:nvPr>
            <p:ph type="title"/>
          </p:nvPr>
        </p:nvSpPr>
        <p:spPr/>
        <p:txBody>
          <a:bodyPr/>
          <a:lstStyle/>
          <a:p>
            <a:r>
              <a:rPr lang="en-US">
                <a:latin typeface="Segoe UI Semibold"/>
                <a:cs typeface="Segoe UI Semibold"/>
              </a:rPr>
              <a:t>Central Water Heater Control Taxonomy</a:t>
            </a:r>
            <a:endParaRPr lang="en-US"/>
          </a:p>
        </p:txBody>
      </p:sp>
      <p:graphicFrame>
        <p:nvGraphicFramePr>
          <p:cNvPr id="3" name="Table 3">
            <a:extLst>
              <a:ext uri="{FF2B5EF4-FFF2-40B4-BE49-F238E27FC236}">
                <a16:creationId xmlns:a16="http://schemas.microsoft.com/office/drawing/2014/main" id="{0A7CF7F5-C93F-4240-B5B9-37E36AE1B76F}"/>
              </a:ext>
            </a:extLst>
          </p:cNvPr>
          <p:cNvGraphicFramePr>
            <a:graphicFrameLocks noGrp="1"/>
          </p:cNvGraphicFramePr>
          <p:nvPr>
            <p:extLst/>
          </p:nvPr>
        </p:nvGraphicFramePr>
        <p:xfrm>
          <a:off x="676275" y="1276350"/>
          <a:ext cx="10940969" cy="5086358"/>
        </p:xfrm>
        <a:graphic>
          <a:graphicData uri="http://schemas.openxmlformats.org/drawingml/2006/table">
            <a:tbl>
              <a:tblPr firstRow="1" bandRow="1">
                <a:tableStyleId>{F5AB1C69-6EDB-4FF4-983F-18BD219EF322}</a:tableStyleId>
              </a:tblPr>
              <a:tblGrid>
                <a:gridCol w="2188195">
                  <a:extLst>
                    <a:ext uri="{9D8B030D-6E8A-4147-A177-3AD203B41FA5}">
                      <a16:colId xmlns:a16="http://schemas.microsoft.com/office/drawing/2014/main" val="3402652423"/>
                    </a:ext>
                  </a:extLst>
                </a:gridCol>
                <a:gridCol w="1809748">
                  <a:extLst>
                    <a:ext uri="{9D8B030D-6E8A-4147-A177-3AD203B41FA5}">
                      <a16:colId xmlns:a16="http://schemas.microsoft.com/office/drawing/2014/main" val="832189622"/>
                    </a:ext>
                  </a:extLst>
                </a:gridCol>
                <a:gridCol w="1771650">
                  <a:extLst>
                    <a:ext uri="{9D8B030D-6E8A-4147-A177-3AD203B41FA5}">
                      <a16:colId xmlns:a16="http://schemas.microsoft.com/office/drawing/2014/main" val="2031295846"/>
                    </a:ext>
                  </a:extLst>
                </a:gridCol>
                <a:gridCol w="1581149">
                  <a:extLst>
                    <a:ext uri="{9D8B030D-6E8A-4147-A177-3AD203B41FA5}">
                      <a16:colId xmlns:a16="http://schemas.microsoft.com/office/drawing/2014/main" val="519241116"/>
                    </a:ext>
                  </a:extLst>
                </a:gridCol>
                <a:gridCol w="3590227">
                  <a:extLst>
                    <a:ext uri="{9D8B030D-6E8A-4147-A177-3AD203B41FA5}">
                      <a16:colId xmlns:a16="http://schemas.microsoft.com/office/drawing/2014/main" val="3621151638"/>
                    </a:ext>
                  </a:extLst>
                </a:gridCol>
              </a:tblGrid>
              <a:tr h="1071362">
                <a:tc>
                  <a:txBody>
                    <a:bodyPr/>
                    <a:lstStyle/>
                    <a:p>
                      <a:endParaRPr lang="en-US"/>
                    </a:p>
                  </a:txBody>
                  <a:tcPr/>
                </a:tc>
                <a:tc>
                  <a:txBody>
                    <a:bodyPr/>
                    <a:lstStyle/>
                    <a:p>
                      <a:r>
                        <a:rPr lang="en-US" dirty="0"/>
                        <a:t>Load control </a:t>
                      </a:r>
                      <a:r>
                        <a:rPr lang="en-US"/>
                        <a:t>signal</a:t>
                      </a:r>
                      <a:endParaRPr lang="en-US" dirty="0"/>
                    </a:p>
                  </a:txBody>
                  <a:tcPr/>
                </a:tc>
                <a:tc>
                  <a:txBody>
                    <a:bodyPr/>
                    <a:lstStyle/>
                    <a:p>
                      <a:pPr lvl="0">
                        <a:buNone/>
                      </a:pPr>
                      <a:r>
                        <a:rPr lang="en-US"/>
                        <a:t>Value to utility / society</a:t>
                      </a:r>
                    </a:p>
                  </a:txBody>
                  <a:tcPr/>
                </a:tc>
                <a:tc>
                  <a:txBody>
                    <a:bodyPr/>
                    <a:lstStyle/>
                    <a:p>
                      <a:pPr lvl="0">
                        <a:buNone/>
                      </a:pPr>
                      <a:r>
                        <a:rPr lang="en-US"/>
                        <a:t>Value to customer</a:t>
                      </a:r>
                    </a:p>
                  </a:txBody>
                  <a:tcPr/>
                </a:tc>
                <a:tc>
                  <a:txBody>
                    <a:bodyPr/>
                    <a:lstStyle/>
                    <a:p>
                      <a:r>
                        <a:rPr lang="en-US"/>
                        <a:t>Implementation issues</a:t>
                      </a:r>
                    </a:p>
                  </a:txBody>
                  <a:tcPr/>
                </a:tc>
                <a:extLst>
                  <a:ext uri="{0D108BD9-81ED-4DB2-BD59-A6C34878D82A}">
                    <a16:rowId xmlns:a16="http://schemas.microsoft.com/office/drawing/2014/main" val="705315283"/>
                  </a:ext>
                </a:extLst>
              </a:tr>
              <a:tr h="1913886">
                <a:tc>
                  <a:txBody>
                    <a:bodyPr/>
                    <a:lstStyle/>
                    <a:p>
                      <a:pPr lvl="0" algn="l">
                        <a:lnSpc>
                          <a:spcPct val="100000"/>
                        </a:lnSpc>
                        <a:spcBef>
                          <a:spcPts val="0"/>
                        </a:spcBef>
                        <a:spcAft>
                          <a:spcPts val="0"/>
                        </a:spcAft>
                        <a:buNone/>
                      </a:pPr>
                      <a:r>
                        <a:rPr lang="en-US" sz="1800" b="1" u="sng" strike="noStrike" noProof="0">
                          <a:solidFill>
                            <a:schemeClr val="accent2">
                              <a:lumMod val="75000"/>
                            </a:schemeClr>
                          </a:solidFill>
                        </a:rPr>
                        <a:t>L</a:t>
                      </a:r>
                      <a:r>
                        <a:rPr lang="en-US" sz="1800" b="1" u="none" strike="noStrike" noProof="0">
                          <a:solidFill>
                            <a:schemeClr val="accent2">
                              <a:lumMod val="75000"/>
                            </a:schemeClr>
                          </a:solidFill>
                        </a:rPr>
                        <a:t>oad controlled </a:t>
                      </a:r>
                      <a:r>
                        <a:rPr lang="en-US" sz="1800" b="1" i="0" u="none" strike="noStrike" noProof="0">
                          <a:solidFill>
                            <a:schemeClr val="accent2">
                              <a:lumMod val="75000"/>
                            </a:schemeClr>
                          </a:solidFill>
                          <a:latin typeface="Arial"/>
                        </a:rPr>
                        <a:t>directly </a:t>
                      </a:r>
                      <a:r>
                        <a:rPr lang="en-US" sz="1800" b="1" u="none" strike="noStrike" noProof="0">
                          <a:solidFill>
                            <a:schemeClr val="accent2">
                              <a:lumMod val="75000"/>
                            </a:schemeClr>
                          </a:solidFill>
                        </a:rPr>
                        <a:t>by the </a:t>
                      </a:r>
                      <a:r>
                        <a:rPr lang="en-US" sz="1800" b="1" u="none" strike="noStrike" noProof="0" dirty="0">
                          <a:solidFill>
                            <a:schemeClr val="accent2">
                              <a:lumMod val="75000"/>
                            </a:schemeClr>
                          </a:solidFill>
                        </a:rPr>
                        <a:t>utility or third-party </a:t>
                      </a:r>
                      <a:r>
                        <a:rPr lang="en-US" sz="1800" b="1" u="none" strike="noStrike" noProof="0">
                          <a:solidFill>
                            <a:schemeClr val="accent2">
                              <a:lumMod val="75000"/>
                            </a:schemeClr>
                          </a:solidFill>
                        </a:rPr>
                        <a:t>implementers </a:t>
                      </a:r>
                    </a:p>
                  </a:txBody>
                  <a:tcPr/>
                </a:tc>
                <a:tc>
                  <a:txBody>
                    <a:bodyPr/>
                    <a:lstStyle/>
                    <a:p>
                      <a:pPr lvl="0">
                        <a:buNone/>
                      </a:pPr>
                      <a:r>
                        <a:rPr lang="en-US" sz="1800" b="0" i="0" u="none" strike="noStrike" noProof="0">
                          <a:solidFill>
                            <a:schemeClr val="accent2">
                              <a:lumMod val="75000"/>
                            </a:schemeClr>
                          </a:solidFill>
                          <a:latin typeface="Arial"/>
                        </a:rPr>
                        <a:t>Real time prices </a:t>
                      </a:r>
                      <a:r>
                        <a:rPr lang="en-US" sz="1800" b="0" i="0" u="none" strike="noStrike" noProof="0" dirty="0">
                          <a:solidFill>
                            <a:schemeClr val="accent2">
                              <a:lumMod val="75000"/>
                            </a:schemeClr>
                          </a:solidFill>
                          <a:latin typeface="Arial"/>
                        </a:rPr>
                        <a:t>and/or marginal GHG signal </a:t>
                      </a:r>
                      <a:r>
                        <a:rPr lang="en-US" sz="1800" b="0" i="0" u="none" strike="noStrike" noProof="0">
                          <a:solidFill>
                            <a:schemeClr val="accent2">
                              <a:lumMod val="75000"/>
                            </a:schemeClr>
                          </a:solidFill>
                          <a:latin typeface="Arial"/>
                        </a:rPr>
                        <a:t>from the utility  </a:t>
                      </a:r>
                      <a:endParaRPr lang="en-US" dirty="0">
                        <a:solidFill>
                          <a:schemeClr val="accent2">
                            <a:lumMod val="75000"/>
                          </a:schemeClr>
                        </a:solidFill>
                      </a:endParaRPr>
                    </a:p>
                  </a:txBody>
                  <a:tcPr/>
                </a:tc>
                <a:tc>
                  <a:txBody>
                    <a:bodyPr/>
                    <a:lstStyle/>
                    <a:p>
                      <a:r>
                        <a:rPr lang="en-US">
                          <a:solidFill>
                            <a:schemeClr val="accent2">
                              <a:lumMod val="75000"/>
                            </a:schemeClr>
                          </a:solidFill>
                        </a:rPr>
                        <a:t>$$$ if utility </a:t>
                      </a:r>
                      <a:r>
                        <a:rPr lang="en-US" dirty="0">
                          <a:solidFill>
                            <a:schemeClr val="accent2">
                              <a:lumMod val="75000"/>
                            </a:schemeClr>
                          </a:solidFill>
                        </a:rPr>
                        <a:t>ignores </a:t>
                      </a:r>
                      <a:r>
                        <a:rPr lang="en-US">
                          <a:solidFill>
                            <a:schemeClr val="accent2">
                              <a:lumMod val="75000"/>
                            </a:schemeClr>
                          </a:solidFill>
                        </a:rPr>
                        <a:t>comfort...</a:t>
                      </a:r>
                      <a:endParaRPr lang="en-US" dirty="0">
                        <a:solidFill>
                          <a:schemeClr val="accent2">
                            <a:lumMod val="75000"/>
                          </a:schemeClr>
                        </a:solidFill>
                      </a:endParaRPr>
                    </a:p>
                    <a:p>
                      <a:pPr lvl="0">
                        <a:buNone/>
                      </a:pPr>
                      <a:endParaRPr lang="en-US" dirty="0">
                        <a:solidFill>
                          <a:schemeClr val="accent2">
                            <a:lumMod val="75000"/>
                          </a:schemeClr>
                        </a:solidFill>
                      </a:endParaRPr>
                    </a:p>
                    <a:p>
                      <a:pPr lvl="0">
                        <a:buNone/>
                      </a:pPr>
                      <a:r>
                        <a:rPr lang="en-US">
                          <a:solidFill>
                            <a:schemeClr val="accent2">
                              <a:lumMod val="75000"/>
                            </a:schemeClr>
                          </a:solidFill>
                        </a:rPr>
                        <a:t>$$ if it doesn't</a:t>
                      </a:r>
                      <a:endParaRPr lang="en-US" dirty="0">
                        <a:solidFill>
                          <a:schemeClr val="accent2">
                            <a:lumMod val="75000"/>
                          </a:schemeClr>
                        </a:solidFill>
                      </a:endParaRPr>
                    </a:p>
                  </a:txBody>
                  <a:tcPr/>
                </a:tc>
                <a:tc>
                  <a:txBody>
                    <a:bodyPr/>
                    <a:lstStyle/>
                    <a:p>
                      <a:r>
                        <a:rPr lang="en-US">
                          <a:solidFill>
                            <a:schemeClr val="accent2">
                              <a:lumMod val="75000"/>
                            </a:schemeClr>
                          </a:solidFill>
                        </a:rPr>
                        <a:t>Depends on how much the utility passes through...</a:t>
                      </a:r>
                      <a:endParaRPr lang="en-US" dirty="0">
                        <a:solidFill>
                          <a:schemeClr val="accent2">
                            <a:lumMod val="75000"/>
                          </a:schemeClr>
                        </a:solidFill>
                      </a:endParaRPr>
                    </a:p>
                  </a:txBody>
                  <a:tcPr/>
                </a:tc>
                <a:tc>
                  <a:txBody>
                    <a:bodyPr/>
                    <a:lstStyle/>
                    <a:p>
                      <a:r>
                        <a:rPr lang="en-US" dirty="0">
                          <a:solidFill>
                            <a:schemeClr val="accent2">
                              <a:lumMod val="75000"/>
                            </a:schemeClr>
                          </a:solidFill>
                        </a:rPr>
                        <a:t>Third-party control perhaps most likely, to minimize cost and </a:t>
                      </a:r>
                      <a:r>
                        <a:rPr lang="en-US">
                          <a:solidFill>
                            <a:schemeClr val="accent2">
                              <a:lumMod val="75000"/>
                            </a:schemeClr>
                          </a:solidFill>
                        </a:rPr>
                        <a:t>direct complaints to utility</a:t>
                      </a:r>
                    </a:p>
                    <a:p>
                      <a:pPr lvl="0">
                        <a:buNone/>
                      </a:pPr>
                      <a:endParaRPr lang="en-US" dirty="0">
                        <a:solidFill>
                          <a:schemeClr val="accent2">
                            <a:lumMod val="75000"/>
                          </a:schemeClr>
                        </a:solidFill>
                      </a:endParaRPr>
                    </a:p>
                    <a:p>
                      <a:pPr lvl="0">
                        <a:buNone/>
                      </a:pPr>
                      <a:r>
                        <a:rPr lang="en-US">
                          <a:solidFill>
                            <a:schemeClr val="accent2">
                              <a:lumMod val="75000"/>
                            </a:schemeClr>
                          </a:solidFill>
                        </a:rPr>
                        <a:t>Hard to implement before occupancy</a:t>
                      </a:r>
                      <a:endParaRPr lang="en-US" dirty="0">
                        <a:solidFill>
                          <a:schemeClr val="accent2">
                            <a:lumMod val="75000"/>
                          </a:schemeClr>
                        </a:solidFill>
                      </a:endParaRPr>
                    </a:p>
                  </a:txBody>
                  <a:tcPr/>
                </a:tc>
                <a:extLst>
                  <a:ext uri="{0D108BD9-81ED-4DB2-BD59-A6C34878D82A}">
                    <a16:rowId xmlns:a16="http://schemas.microsoft.com/office/drawing/2014/main" val="1041146992"/>
                  </a:ext>
                </a:extLst>
              </a:tr>
              <a:tr h="2101110">
                <a:tc>
                  <a:txBody>
                    <a:bodyPr/>
                    <a:lstStyle/>
                    <a:p>
                      <a:pPr lvl="0">
                        <a:buNone/>
                      </a:pPr>
                      <a:r>
                        <a:rPr lang="en-US" sz="1800" b="1" i="0" u="none" strike="noStrike" noProof="0">
                          <a:solidFill>
                            <a:schemeClr val="accent2">
                              <a:lumMod val="75000"/>
                            </a:schemeClr>
                          </a:solidFill>
                          <a:latin typeface="Segoe UI"/>
                        </a:rPr>
                        <a:t>Load controlled by </a:t>
                      </a:r>
                      <a:r>
                        <a:rPr lang="en-US" sz="1800" b="1" i="0" u="none" strike="noStrike" noProof="0" dirty="0">
                          <a:solidFill>
                            <a:schemeClr val="accent2">
                              <a:lumMod val="75000"/>
                            </a:schemeClr>
                          </a:solidFill>
                          <a:latin typeface="Segoe UI"/>
                        </a:rPr>
                        <a:t>the device itself using onboard logic</a:t>
                      </a:r>
                      <a:endParaRPr lang="en-US" b="1">
                        <a:solidFill>
                          <a:schemeClr val="accent2">
                            <a:lumMod val="75000"/>
                          </a:schemeClr>
                        </a:solidFill>
                      </a:endParaRPr>
                    </a:p>
                  </a:txBody>
                  <a:tcPr/>
                </a:tc>
                <a:tc>
                  <a:txBody>
                    <a:bodyPr/>
                    <a:lstStyle/>
                    <a:p>
                      <a:pPr lvl="0">
                        <a:buNone/>
                      </a:pPr>
                      <a:r>
                        <a:rPr lang="en-US" sz="1800" b="0" i="0" u="none" strike="noStrike" noProof="0">
                          <a:solidFill>
                            <a:schemeClr val="accent2">
                              <a:lumMod val="75000"/>
                            </a:schemeClr>
                          </a:solidFill>
                          <a:latin typeface="Segoe UI"/>
                        </a:rPr>
                        <a:t>Pre-published</a:t>
                      </a:r>
                      <a:r>
                        <a:rPr lang="en-US" sz="1800" b="0" i="0" u="none" strike="noStrike" noProof="0" dirty="0">
                          <a:solidFill>
                            <a:srgbClr val="306DA6"/>
                          </a:solidFill>
                          <a:latin typeface="Segoe UI"/>
                        </a:rPr>
                        <a:t/>
                      </a:r>
                      <a:br>
                        <a:rPr lang="en-US" sz="1800" b="0" i="0" u="none" strike="noStrike" noProof="0" dirty="0">
                          <a:solidFill>
                            <a:srgbClr val="306DA6"/>
                          </a:solidFill>
                          <a:latin typeface="Segoe UI"/>
                        </a:rPr>
                      </a:br>
                      <a:r>
                        <a:rPr lang="en-US" sz="1800" b="0" i="0" u="none" strike="noStrike" noProof="0">
                          <a:solidFill>
                            <a:schemeClr val="accent2">
                              <a:lumMod val="75000"/>
                            </a:schemeClr>
                          </a:solidFill>
                          <a:latin typeface="Segoe UI"/>
                        </a:rPr>
                        <a:t>time-of-use</a:t>
                      </a:r>
                      <a:r>
                        <a:rPr lang="en-US" sz="1800" b="0" i="0" u="none" strike="noStrike" noProof="0" dirty="0">
                          <a:solidFill>
                            <a:srgbClr val="306DA6"/>
                          </a:solidFill>
                          <a:latin typeface="Segoe UI"/>
                        </a:rPr>
                        <a:t/>
                      </a:r>
                      <a:br>
                        <a:rPr lang="en-US" sz="1800" b="0" i="0" u="none" strike="noStrike" noProof="0" dirty="0">
                          <a:solidFill>
                            <a:srgbClr val="306DA6"/>
                          </a:solidFill>
                          <a:latin typeface="Segoe UI"/>
                        </a:rPr>
                      </a:br>
                      <a:r>
                        <a:rPr lang="en-US" sz="1800" b="0" i="0" u="none" strike="noStrike" noProof="0">
                          <a:solidFill>
                            <a:schemeClr val="accent2">
                              <a:lumMod val="75000"/>
                            </a:schemeClr>
                          </a:solidFill>
                          <a:latin typeface="Segoe UI"/>
                        </a:rPr>
                        <a:t>rates </a:t>
                      </a:r>
                      <a:r>
                        <a:rPr lang="en-US" sz="1800" b="0" i="0" u="none" strike="noStrike" noProof="0" dirty="0">
                          <a:solidFill>
                            <a:schemeClr val="accent2">
                              <a:lumMod val="75000"/>
                            </a:schemeClr>
                          </a:solidFill>
                          <a:latin typeface="Segoe UI"/>
                        </a:rPr>
                        <a:t>from the utility</a:t>
                      </a:r>
                      <a:endParaRPr lang="en-US" dirty="0">
                        <a:solidFill>
                          <a:schemeClr val="accent2">
                            <a:lumMod val="75000"/>
                          </a:schemeClr>
                        </a:solidFill>
                      </a:endParaRPr>
                    </a:p>
                  </a:txBody>
                  <a:tcPr/>
                </a:tc>
                <a:tc>
                  <a:txBody>
                    <a:bodyPr/>
                    <a:lstStyle/>
                    <a:p>
                      <a:r>
                        <a:rPr lang="en-US">
                          <a:solidFill>
                            <a:schemeClr val="accent2">
                              <a:lumMod val="75000"/>
                            </a:schemeClr>
                          </a:solidFill>
                        </a:rPr>
                        <a:t>$</a:t>
                      </a:r>
                      <a:endParaRPr lang="en-US" dirty="0">
                        <a:solidFill>
                          <a:schemeClr val="accent2">
                            <a:lumMod val="75000"/>
                          </a:schemeClr>
                        </a:solidFill>
                      </a:endParaRPr>
                    </a:p>
                  </a:txBody>
                  <a:tcPr/>
                </a:tc>
                <a:tc>
                  <a:txBody>
                    <a:bodyPr/>
                    <a:lstStyle/>
                    <a:p>
                      <a:r>
                        <a:rPr lang="en-US">
                          <a:solidFill>
                            <a:schemeClr val="accent2">
                              <a:lumMod val="75000"/>
                            </a:schemeClr>
                          </a:solidFill>
                        </a:rPr>
                        <a:t>$$</a:t>
                      </a:r>
                      <a:endParaRPr lang="en-US" dirty="0">
                        <a:solidFill>
                          <a:schemeClr val="accent2">
                            <a:lumMod val="75000"/>
                          </a:schemeClr>
                        </a:solidFill>
                      </a:endParaRPr>
                    </a:p>
                  </a:txBody>
                  <a:tcPr/>
                </a:tc>
                <a:tc>
                  <a:txBody>
                    <a:bodyPr/>
                    <a:lstStyle/>
                    <a:p>
                      <a:r>
                        <a:rPr lang="en-US">
                          <a:solidFill>
                            <a:schemeClr val="accent2">
                              <a:lumMod val="75000"/>
                            </a:schemeClr>
                          </a:solidFill>
                        </a:rPr>
                        <a:t>Less expensive to implement</a:t>
                      </a:r>
                      <a:endParaRPr lang="en-US" dirty="0">
                        <a:solidFill>
                          <a:schemeClr val="accent2">
                            <a:lumMod val="75000"/>
                          </a:schemeClr>
                        </a:solidFill>
                      </a:endParaRPr>
                    </a:p>
                    <a:p>
                      <a:pPr lvl="0">
                        <a:buNone/>
                      </a:pPr>
                      <a:endParaRPr lang="en-US" dirty="0">
                        <a:solidFill>
                          <a:schemeClr val="accent2">
                            <a:lumMod val="75000"/>
                          </a:schemeClr>
                        </a:solidFill>
                      </a:endParaRPr>
                    </a:p>
                    <a:p>
                      <a:pPr lvl="0">
                        <a:buNone/>
                      </a:pPr>
                      <a:r>
                        <a:rPr lang="en-US">
                          <a:solidFill>
                            <a:schemeClr val="accent2">
                              <a:lumMod val="75000"/>
                            </a:schemeClr>
                          </a:solidFill>
                        </a:rPr>
                        <a:t>Load could be highly mismatched with GHGs, for intermittent utilities</a:t>
                      </a:r>
                      <a:endParaRPr lang="en-US" dirty="0">
                        <a:solidFill>
                          <a:schemeClr val="accent2">
                            <a:lumMod val="75000"/>
                          </a:schemeClr>
                        </a:solidFill>
                      </a:endParaRPr>
                    </a:p>
                  </a:txBody>
                  <a:tcPr/>
                </a:tc>
                <a:extLst>
                  <a:ext uri="{0D108BD9-81ED-4DB2-BD59-A6C34878D82A}">
                    <a16:rowId xmlns:a16="http://schemas.microsoft.com/office/drawing/2014/main" val="2333902973"/>
                  </a:ext>
                </a:extLst>
              </a:tr>
            </a:tbl>
          </a:graphicData>
        </a:graphic>
      </p:graphicFrame>
      <p:sp>
        <p:nvSpPr>
          <p:cNvPr id="5" name="Title 1">
            <a:extLst>
              <a:ext uri="{FF2B5EF4-FFF2-40B4-BE49-F238E27FC236}">
                <a16:creationId xmlns:a16="http://schemas.microsoft.com/office/drawing/2014/main" id="{3BF5E115-E225-4C42-B08F-5DE6B25F2924}"/>
              </a:ext>
            </a:extLst>
          </p:cNvPr>
          <p:cNvSpPr txBox="1">
            <a:spLocks/>
          </p:cNvSpPr>
          <p:nvPr/>
        </p:nvSpPr>
        <p:spPr>
          <a:xfrm>
            <a:off x="574675" y="6422326"/>
            <a:ext cx="11785600" cy="436046"/>
          </a:xfrm>
          <a:prstGeom prst="rect">
            <a:avLst/>
          </a:prstGeom>
        </p:spPr>
        <p:txBody>
          <a:bodyPr anchor="ctr"/>
          <a:lstStyle>
            <a:lvl1pPr algn="ctr" defTabSz="914400" rtl="0" eaLnBrk="1" fontAlgn="base" latinLnBrk="0" hangingPunct="1">
              <a:lnSpc>
                <a:spcPct val="90000"/>
              </a:lnSpc>
              <a:spcBef>
                <a:spcPct val="0"/>
              </a:spcBef>
              <a:spcAft>
                <a:spcPct val="0"/>
              </a:spcAft>
              <a:buNone/>
              <a:defRPr lang="en-US" sz="3600" b="1" kern="1200" baseline="0" dirty="0">
                <a:solidFill>
                  <a:schemeClr val="tx1"/>
                </a:solidFill>
                <a:latin typeface="Segoe UI Semibold" panose="020B0702040204020203" pitchFamily="34" charset="0"/>
                <a:ea typeface="+mj-ea"/>
                <a:cs typeface="Segoe UI Semibold" panose="020B0702040204020203" pitchFamily="34" charset="0"/>
              </a:defRPr>
            </a:lvl1pPr>
            <a:lvl2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2pPr>
            <a:lvl3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3pPr>
            <a:lvl4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4pPr>
            <a:lvl5pPr algn="ctr" rtl="0" eaLnBrk="1" fontAlgn="base" hangingPunct="1">
              <a:lnSpc>
                <a:spcPct val="90000"/>
              </a:lnSpc>
              <a:spcBef>
                <a:spcPct val="0"/>
              </a:spcBef>
              <a:spcAft>
                <a:spcPct val="0"/>
              </a:spcAft>
              <a:defRPr sz="3600" b="1">
                <a:solidFill>
                  <a:schemeClr val="tx1"/>
                </a:solidFill>
                <a:latin typeface="Helvetica Neue LT Std 87 Heavy " panose="020B0606030502030204" pitchFamily="34" charset="77"/>
                <a:ea typeface="ＭＳ Ｐゴシック" pitchFamily="-110" charset="-128"/>
                <a:cs typeface="ＭＳ Ｐゴシック" pitchFamily="-110" charset="-128"/>
              </a:defRPr>
            </a:lvl5pPr>
            <a:lvl6pPr marL="457200" algn="l" rtl="0" eaLnBrk="1" fontAlgn="base" hangingPunct="1">
              <a:lnSpc>
                <a:spcPct val="90000"/>
              </a:lnSpc>
              <a:spcBef>
                <a:spcPct val="0"/>
              </a:spcBef>
              <a:spcAft>
                <a:spcPct val="0"/>
              </a:spcAft>
              <a:defRPr sz="2800" b="1">
                <a:solidFill>
                  <a:schemeClr val="accent2"/>
                </a:solidFill>
                <a:latin typeface="Arial" charset="0"/>
              </a:defRPr>
            </a:lvl6pPr>
            <a:lvl7pPr marL="914400" algn="l" rtl="0" eaLnBrk="1" fontAlgn="base" hangingPunct="1">
              <a:lnSpc>
                <a:spcPct val="90000"/>
              </a:lnSpc>
              <a:spcBef>
                <a:spcPct val="0"/>
              </a:spcBef>
              <a:spcAft>
                <a:spcPct val="0"/>
              </a:spcAft>
              <a:defRPr sz="2800" b="1">
                <a:solidFill>
                  <a:schemeClr val="accent2"/>
                </a:solidFill>
                <a:latin typeface="Arial" charset="0"/>
              </a:defRPr>
            </a:lvl7pPr>
            <a:lvl8pPr marL="1371600" algn="l" rtl="0" eaLnBrk="1" fontAlgn="base" hangingPunct="1">
              <a:lnSpc>
                <a:spcPct val="90000"/>
              </a:lnSpc>
              <a:spcBef>
                <a:spcPct val="0"/>
              </a:spcBef>
              <a:spcAft>
                <a:spcPct val="0"/>
              </a:spcAft>
              <a:defRPr sz="2800" b="1">
                <a:solidFill>
                  <a:schemeClr val="accent2"/>
                </a:solidFill>
                <a:latin typeface="Arial" charset="0"/>
              </a:defRPr>
            </a:lvl8pPr>
            <a:lvl9pPr marL="1828800" algn="l" rtl="0" eaLnBrk="1" fontAlgn="base" hangingPunct="1">
              <a:lnSpc>
                <a:spcPct val="90000"/>
              </a:lnSpc>
              <a:spcBef>
                <a:spcPct val="0"/>
              </a:spcBef>
              <a:spcAft>
                <a:spcPct val="0"/>
              </a:spcAft>
              <a:defRPr sz="2800" b="1">
                <a:solidFill>
                  <a:schemeClr val="accent2"/>
                </a:solidFill>
                <a:latin typeface="Arial" charset="0"/>
              </a:defRPr>
            </a:lvl9pPr>
          </a:lstStyle>
          <a:p>
            <a:pPr algn="l"/>
            <a:r>
              <a:rPr lang="en-US" sz="1600">
                <a:latin typeface="Segoe UI Semibold"/>
                <a:cs typeface="Segoe UI Semibold"/>
              </a:rPr>
              <a:t>See: Ecotope, 2018, </a:t>
            </a:r>
            <a:r>
              <a:rPr lang="en-US" sz="1600" b="0" i="1">
                <a:latin typeface="Segoe UI Semibold"/>
                <a:cs typeface="Segoe UI Semibold"/>
              </a:rPr>
              <a:t>Heat Pump Water Heater Electric Load Shifting: A Modeling Study</a:t>
            </a:r>
            <a:endParaRPr lang="en-US" sz="1600" i="1"/>
          </a:p>
        </p:txBody>
      </p:sp>
    </p:spTree>
    <p:extLst>
      <p:ext uri="{BB962C8B-B14F-4D97-AF65-F5344CB8AC3E}">
        <p14:creationId xmlns:p14="http://schemas.microsoft.com/office/powerpoint/2010/main" val="149378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312719"/>
            <a:ext cx="11785600" cy="655121"/>
          </a:xfrm>
        </p:spPr>
        <p:txBody>
          <a:bodyPr/>
          <a:lstStyle/>
          <a:p>
            <a:r>
              <a:rPr lang="en-US" sz="4800" dirty="0">
                <a:solidFill>
                  <a:schemeClr val="accent3">
                    <a:lumMod val="40000"/>
                    <a:lumOff val="60000"/>
                  </a:schemeClr>
                </a:solidFill>
              </a:rPr>
              <a:t>Policy Requirements</a:t>
            </a:r>
          </a:p>
        </p:txBody>
      </p:sp>
      <p:sp>
        <p:nvSpPr>
          <p:cNvPr id="3" name="Rectangle 2"/>
          <p:cNvSpPr/>
          <p:nvPr/>
        </p:nvSpPr>
        <p:spPr>
          <a:xfrm>
            <a:off x="700134" y="2107333"/>
            <a:ext cx="10791731" cy="3046988"/>
          </a:xfrm>
          <a:prstGeom prst="rect">
            <a:avLst/>
          </a:prstGeom>
        </p:spPr>
        <p:txBody>
          <a:bodyPr wrap="square" anchor="t">
            <a:spAutoFit/>
          </a:bodyPr>
          <a:lstStyle/>
          <a:p>
            <a:pPr marL="742950" lvl="1" indent="-285750">
              <a:buSzPts val="1000"/>
              <a:buFont typeface="Arial" panose="020B0604020202020204" pitchFamily="34" charset="0"/>
              <a:buChar char="•"/>
              <a:tabLst>
                <a:tab pos="914400" algn="l"/>
              </a:tabLst>
            </a:pPr>
            <a:r>
              <a:rPr lang="en-US" sz="2400" dirty="0">
                <a:solidFill>
                  <a:schemeClr val="accent3">
                    <a:lumMod val="40000"/>
                    <a:lumOff val="60000"/>
                  </a:schemeClr>
                </a:solidFill>
                <a:latin typeface="Segoe UI"/>
                <a:ea typeface="Times New Roman" panose="02020603050405020304" pitchFamily="18" charset="0"/>
                <a:cs typeface="Segoe UI"/>
              </a:rPr>
              <a:t>Eventually, building code should require heat pump water heating in new and existing buildings except in cases when it's technically infeasible </a:t>
            </a:r>
            <a:endParaRPr lang="en-US" dirty="0"/>
          </a:p>
          <a:p>
            <a:pPr marL="1200150" marR="0" lvl="2" indent="-285750">
              <a:spcBef>
                <a:spcPts val="0"/>
              </a:spcBef>
              <a:spcAft>
                <a:spcPts val="0"/>
              </a:spcAft>
              <a:buSzPts val="1000"/>
              <a:buFont typeface="Arial" panose="020B0604020202020204" pitchFamily="34" charset="0"/>
              <a:buChar char="•"/>
              <a:tabLst>
                <a:tab pos="914400" algn="l"/>
              </a:tabLst>
            </a:pPr>
            <a:r>
              <a:rPr lang="en-US" sz="2400"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So we need data collection and research *now* to prepare for this, i.e., to find out when it's infeasible, and whether/how those hurdles can be overcome </a:t>
            </a:r>
          </a:p>
          <a:p>
            <a:pPr marL="1200150" marR="0" lvl="2" indent="-285750">
              <a:spcBef>
                <a:spcPts val="0"/>
              </a:spcBef>
              <a:spcAft>
                <a:spcPts val="0"/>
              </a:spcAft>
              <a:buSzPts val="1000"/>
              <a:buFont typeface="Arial" panose="020B0604020202020204" pitchFamily="34" charset="0"/>
              <a:buChar char="•"/>
              <a:tabLst>
                <a:tab pos="914400" algn="l"/>
              </a:tabLst>
            </a:pPr>
            <a:r>
              <a:rPr lang="en-US" sz="2400" dirty="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Many of those hurdles will be due to local building practices and local climate, but others may be universal, so coordinated research at the state and maybe national level would help</a:t>
            </a:r>
            <a:endParaRPr lang="en-US" sz="2400" dirty="0">
              <a:solidFill>
                <a:schemeClr val="accent3">
                  <a:lumMod val="40000"/>
                  <a:lumOff val="60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342335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284727"/>
            <a:ext cx="11785600" cy="655121"/>
          </a:xfrm>
        </p:spPr>
        <p:txBody>
          <a:bodyPr/>
          <a:lstStyle/>
          <a:p>
            <a:r>
              <a:rPr lang="en-US" sz="4800" dirty="0" smtClean="0">
                <a:solidFill>
                  <a:schemeClr val="accent3">
                    <a:lumMod val="40000"/>
                    <a:lumOff val="60000"/>
                  </a:schemeClr>
                </a:solidFill>
              </a:rPr>
              <a:t>Manufacturer Guidance</a:t>
            </a:r>
            <a:endParaRPr lang="en-US" sz="4800" dirty="0">
              <a:solidFill>
                <a:schemeClr val="accent3">
                  <a:lumMod val="40000"/>
                  <a:lumOff val="60000"/>
                </a:schemeClr>
              </a:solidFill>
            </a:endParaRPr>
          </a:p>
        </p:txBody>
      </p:sp>
      <p:sp>
        <p:nvSpPr>
          <p:cNvPr id="4" name="Rectangle 3"/>
          <p:cNvSpPr/>
          <p:nvPr/>
        </p:nvSpPr>
        <p:spPr>
          <a:xfrm>
            <a:off x="903837" y="2424147"/>
            <a:ext cx="10384325" cy="3046988"/>
          </a:xfrm>
          <a:prstGeom prst="rect">
            <a:avLst/>
          </a:prstGeom>
        </p:spPr>
        <p:txBody>
          <a:bodyPr wrap="square">
            <a:spAutoFit/>
          </a:bodyPr>
          <a:lstStyle/>
          <a:p>
            <a:r>
              <a:rPr lang="en-US" sz="3200" dirty="0">
                <a:solidFill>
                  <a:schemeClr val="accent3">
                    <a:lumMod val="40000"/>
                    <a:lumOff val="60000"/>
                  </a:schemeClr>
                </a:solidFill>
                <a:latin typeface="Segoe UI"/>
                <a:ea typeface="Times New Roman" panose="02020603050405020304" pitchFamily="18" charset="0"/>
                <a:cs typeface="Segoe UI"/>
              </a:rPr>
              <a:t>See the AWHI report 2020!  But we already know that we need....</a:t>
            </a:r>
            <a:endParaRPr lang="en-US" sz="3200" dirty="0">
              <a:solidFill>
                <a:schemeClr val="accent3">
                  <a:lumMod val="40000"/>
                  <a:lumOff val="60000"/>
                </a:schemeClr>
              </a:solidFill>
            </a:endParaRPr>
          </a:p>
          <a:p>
            <a:pPr marL="800100" lvl="1" indent="-342900">
              <a:buFont typeface="Arial" panose="020B0604020202020204" pitchFamily="34" charset="0"/>
              <a:buChar char="•"/>
            </a:pPr>
            <a:r>
              <a:rPr lang="en-US" sz="3200" dirty="0" smtClean="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Provide</a:t>
            </a:r>
            <a:r>
              <a:rPr lang="en-US" sz="3200" dirty="0" smtClean="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 c</a:t>
            </a:r>
            <a:r>
              <a:rPr lang="en-US" sz="3200" dirty="0" smtClean="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lear signals</a:t>
            </a:r>
          </a:p>
          <a:p>
            <a:pPr marL="800100" lvl="1" indent="-342900">
              <a:buFont typeface="Arial" panose="020B0604020202020204" pitchFamily="34" charset="0"/>
              <a:buChar char="•"/>
            </a:pPr>
            <a:r>
              <a:rPr lang="en-US" sz="3200" dirty="0" smtClean="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Advocate for products with low GWP refrigerants</a:t>
            </a:r>
          </a:p>
          <a:p>
            <a:pPr marL="800100" lvl="1" indent="-342900">
              <a:buFont typeface="Arial" panose="020B0604020202020204" pitchFamily="34" charset="0"/>
              <a:buChar char="•"/>
            </a:pPr>
            <a:r>
              <a:rPr lang="en-US" sz="3200" dirty="0" smtClean="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rPr>
              <a:t>Develop load shift calculators and design guidance based on the system size and capacity</a:t>
            </a:r>
            <a:endParaRPr lang="en-US" sz="3200" dirty="0" smtClean="0">
              <a:solidFill>
                <a:schemeClr val="accent3">
                  <a:lumMod val="40000"/>
                  <a:lumOff val="60000"/>
                </a:schemeClr>
              </a:solidFill>
              <a:latin typeface="Segoe UI" panose="020B0502040204020203"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456081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45827D-A879-4345-A5C0-1DB1887A467F}"/>
              </a:ext>
            </a:extLst>
          </p:cNvPr>
          <p:cNvSpPr/>
          <p:nvPr/>
        </p:nvSpPr>
        <p:spPr>
          <a:xfrm>
            <a:off x="0" y="0"/>
            <a:ext cx="12192000" cy="2361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98D54C8B-426F-4609-858C-6D75D08F7751}"/>
              </a:ext>
            </a:extLst>
          </p:cNvPr>
          <p:cNvSpPr>
            <a:spLocks noGrp="1"/>
          </p:cNvSpPr>
          <p:nvPr>
            <p:ph type="title"/>
          </p:nvPr>
        </p:nvSpPr>
        <p:spPr>
          <a:xfrm>
            <a:off x="100668" y="2695123"/>
            <a:ext cx="11971090" cy="1956929"/>
          </a:xfrm>
        </p:spPr>
        <p:txBody>
          <a:bodyPr anchor="t">
            <a:normAutofit/>
          </a:bodyPr>
          <a:lstStyle/>
          <a:p>
            <a:pPr algn="r"/>
            <a:r>
              <a:rPr lang="en-US" b="1" dirty="0">
                <a:latin typeface="Segoe UI" panose="020B0502040204020203" pitchFamily="34" charset="0"/>
                <a:cs typeface="Segoe UI" panose="020B0502040204020203" pitchFamily="34" charset="0"/>
              </a:rPr>
              <a:t>Grid Integration for CHPWH</a:t>
            </a:r>
            <a:br>
              <a:rPr lang="en-US" b="1" dirty="0">
                <a:latin typeface="Segoe UI" panose="020B0502040204020203" pitchFamily="34" charset="0"/>
                <a:cs typeface="Segoe UI" panose="020B0502040204020203" pitchFamily="34" charset="0"/>
              </a:rPr>
            </a:br>
            <a:endParaRPr lang="en-US" sz="4800" b="1" dirty="0">
              <a:latin typeface="Segoe UI" panose="020B0502040204020203" pitchFamily="34" charset="0"/>
              <a:cs typeface="Segoe UI" panose="020B0502040204020203" pitchFamily="34" charset="0"/>
            </a:endParaRPr>
          </a:p>
        </p:txBody>
      </p:sp>
      <p:pic>
        <p:nvPicPr>
          <p:cNvPr id="4" name="Content Placeholder 3">
            <a:extLst>
              <a:ext uri="{FF2B5EF4-FFF2-40B4-BE49-F238E27FC236}">
                <a16:creationId xmlns:a16="http://schemas.microsoft.com/office/drawing/2014/main" id="{52F6E114-5BEA-4BB9-AFFC-B252C3A286A7}"/>
              </a:ext>
            </a:extLst>
          </p:cNvPr>
          <p:cNvPicPr>
            <a:picLocks noGrp="1" noChangeAspect="1"/>
          </p:cNvPicPr>
          <p:nvPr>
            <p:ph idx="1"/>
          </p:nvPr>
        </p:nvPicPr>
        <p:blipFill>
          <a:blip r:embed="rId3" cstate="email">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a:off x="916146" y="303762"/>
            <a:ext cx="2202815" cy="1762252"/>
          </a:xfrm>
          <a:prstGeom prst="rect">
            <a:avLst/>
          </a:prstGeom>
        </p:spPr>
      </p:pic>
      <p:sp>
        <p:nvSpPr>
          <p:cNvPr id="5" name="TextBox 4">
            <a:extLst>
              <a:ext uri="{FF2B5EF4-FFF2-40B4-BE49-F238E27FC236}">
                <a16:creationId xmlns:a16="http://schemas.microsoft.com/office/drawing/2014/main" id="{B5E90C28-9B4D-47F8-81A1-6D4EF50C984A}"/>
              </a:ext>
            </a:extLst>
          </p:cNvPr>
          <p:cNvSpPr txBox="1"/>
          <p:nvPr/>
        </p:nvSpPr>
        <p:spPr>
          <a:xfrm>
            <a:off x="916146" y="5139641"/>
            <a:ext cx="11059138"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Mark Frankel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en-US" sz="32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Director of Technology and Innovation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Ecotope</a:t>
            </a:r>
            <a:endParaRPr kumimoji="0" lang="en-US" sz="3600" b="1"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6" name="Straight Connector 5">
            <a:extLst>
              <a:ext uri="{FF2B5EF4-FFF2-40B4-BE49-F238E27FC236}">
                <a16:creationId xmlns:a16="http://schemas.microsoft.com/office/drawing/2014/main" id="{406B7D94-4FA3-4D3B-9966-BA94A8F3B327}"/>
              </a:ext>
            </a:extLst>
          </p:cNvPr>
          <p:cNvCxnSpPr>
            <a:cxnSpLocks/>
          </p:cNvCxnSpPr>
          <p:nvPr/>
        </p:nvCxnSpPr>
        <p:spPr>
          <a:xfrm>
            <a:off x="297809" y="4891811"/>
            <a:ext cx="1167747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652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75184"/>
            <a:ext cx="10464800" cy="1676400"/>
          </a:xfrm>
        </p:spPr>
        <p:txBody>
          <a:bodyPr/>
          <a:lstStyle/>
          <a:p>
            <a:r>
              <a:rPr lang="en-US" dirty="0" smtClean="0">
                <a:solidFill>
                  <a:schemeClr val="accent3"/>
                </a:solidFill>
              </a:rPr>
              <a:t>Gabe Taylor- CEC</a:t>
            </a:r>
            <a:endParaRPr lang="en-US" dirty="0">
              <a:solidFill>
                <a:schemeClr val="accent3"/>
              </a:solidFill>
            </a:endParaRPr>
          </a:p>
        </p:txBody>
      </p:sp>
      <p:sp>
        <p:nvSpPr>
          <p:cNvPr id="5" name="Subtitle 4"/>
          <p:cNvSpPr>
            <a:spLocks noGrp="1"/>
          </p:cNvSpPr>
          <p:nvPr>
            <p:ph type="subTitle" idx="1"/>
          </p:nvPr>
        </p:nvSpPr>
        <p:spPr/>
        <p:txBody>
          <a:bodyPr>
            <a:normAutofit/>
          </a:bodyPr>
          <a:lstStyle/>
          <a:p>
            <a:r>
              <a:rPr lang="en-US" sz="2800" b="1" spc="75" dirty="0">
                <a:solidFill>
                  <a:schemeClr val="accent3">
                    <a:lumMod val="40000"/>
                    <a:lumOff val="60000"/>
                  </a:schemeClr>
                </a:solidFill>
                <a:ea typeface="Times New Roman" panose="02020603050405020304" pitchFamily="18" charset="0"/>
              </a:rPr>
              <a:t>CEC Programs and California Policy for HPWH</a:t>
            </a:r>
            <a:endParaRPr lang="en-US" sz="2800" dirty="0"/>
          </a:p>
        </p:txBody>
      </p:sp>
    </p:spTree>
    <p:extLst>
      <p:ext uri="{BB962C8B-B14F-4D97-AF65-F5344CB8AC3E}">
        <p14:creationId xmlns:p14="http://schemas.microsoft.com/office/powerpoint/2010/main" val="273657417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15616" y="1872958"/>
            <a:ext cx="9853127" cy="2509319"/>
          </a:xfrm>
        </p:spPr>
        <p:txBody>
          <a:bodyPr>
            <a:noAutofit/>
          </a:bodyPr>
          <a:lstStyle/>
          <a:p>
            <a:pPr marL="342900" lvl="0" indent="-342900" algn="l">
              <a:buFont typeface="Arial" panose="020B0604020202020204" pitchFamily="34" charset="0"/>
              <a:buChar char="•"/>
            </a:pPr>
            <a:r>
              <a:rPr lang="en-US" sz="3600" dirty="0">
                <a:solidFill>
                  <a:schemeClr val="accent3">
                    <a:lumMod val="40000"/>
                    <a:lumOff val="60000"/>
                  </a:schemeClr>
                </a:solidFill>
              </a:rPr>
              <a:t>Load Management Standards</a:t>
            </a:r>
            <a:endParaRPr lang="en-US" sz="3200" dirty="0">
              <a:solidFill>
                <a:schemeClr val="accent3">
                  <a:lumMod val="40000"/>
                  <a:lumOff val="60000"/>
                </a:schemeClr>
              </a:solidFill>
            </a:endParaRPr>
          </a:p>
          <a:p>
            <a:pPr marL="342900" lvl="0" indent="-342900" algn="l">
              <a:buFont typeface="Arial" panose="020B0604020202020204" pitchFamily="34" charset="0"/>
              <a:buChar char="•"/>
            </a:pPr>
            <a:r>
              <a:rPr lang="en-US" sz="3600" dirty="0">
                <a:solidFill>
                  <a:schemeClr val="accent3">
                    <a:lumMod val="40000"/>
                    <a:lumOff val="60000"/>
                  </a:schemeClr>
                </a:solidFill>
              </a:rPr>
              <a:t>Building </a:t>
            </a:r>
            <a:r>
              <a:rPr lang="en-US" sz="3600" dirty="0" err="1">
                <a:solidFill>
                  <a:schemeClr val="accent3">
                    <a:lumMod val="40000"/>
                    <a:lumOff val="60000"/>
                  </a:schemeClr>
                </a:solidFill>
              </a:rPr>
              <a:t>Decarbonization</a:t>
            </a:r>
            <a:r>
              <a:rPr lang="en-US" sz="3600" dirty="0">
                <a:solidFill>
                  <a:schemeClr val="accent3">
                    <a:lumMod val="40000"/>
                    <a:lumOff val="60000"/>
                  </a:schemeClr>
                </a:solidFill>
              </a:rPr>
              <a:t> Assessment</a:t>
            </a:r>
            <a:endParaRPr lang="en-US" sz="3200" dirty="0">
              <a:solidFill>
                <a:schemeClr val="accent3">
                  <a:lumMod val="40000"/>
                  <a:lumOff val="60000"/>
                </a:schemeClr>
              </a:solidFill>
            </a:endParaRPr>
          </a:p>
          <a:p>
            <a:pPr marL="342900" lvl="0" indent="-342900" algn="l">
              <a:buFont typeface="Arial" panose="020B0604020202020204" pitchFamily="34" charset="0"/>
              <a:buChar char="•"/>
            </a:pPr>
            <a:r>
              <a:rPr lang="en-US" sz="3600" dirty="0">
                <a:solidFill>
                  <a:schemeClr val="accent3">
                    <a:lumMod val="40000"/>
                    <a:lumOff val="60000"/>
                  </a:schemeClr>
                </a:solidFill>
              </a:rPr>
              <a:t>Updated Building Energy Standards (JA-13)</a:t>
            </a:r>
            <a:endParaRPr lang="en-US" sz="3200" dirty="0">
              <a:solidFill>
                <a:schemeClr val="accent3">
                  <a:lumMod val="40000"/>
                  <a:lumOff val="60000"/>
                </a:schemeClr>
              </a:solidFill>
            </a:endParaRPr>
          </a:p>
          <a:p>
            <a:pPr marL="342900" lvl="0" indent="-342900" algn="l">
              <a:buFont typeface="Arial" panose="020B0604020202020204" pitchFamily="34" charset="0"/>
              <a:buChar char="•"/>
            </a:pPr>
            <a:r>
              <a:rPr lang="en-US" sz="3600" dirty="0">
                <a:solidFill>
                  <a:schemeClr val="accent3">
                    <a:lumMod val="40000"/>
                    <a:lumOff val="60000"/>
                  </a:schemeClr>
                </a:solidFill>
              </a:rPr>
              <a:t>Optimization, not Demand Response</a:t>
            </a:r>
            <a:endParaRPr lang="en-US" sz="3200" dirty="0">
              <a:solidFill>
                <a:schemeClr val="accent3">
                  <a:lumMod val="40000"/>
                  <a:lumOff val="60000"/>
                </a:schemeClr>
              </a:solidFill>
            </a:endParaRPr>
          </a:p>
          <a:p>
            <a:pPr marL="800100" lvl="1" indent="-342900" algn="l">
              <a:buFont typeface="Arial" panose="020B0604020202020204" pitchFamily="34" charset="0"/>
              <a:buChar char="•"/>
            </a:pPr>
            <a:r>
              <a:rPr lang="en-US" sz="3600" dirty="0">
                <a:solidFill>
                  <a:schemeClr val="accent3">
                    <a:lumMod val="40000"/>
                    <a:lumOff val="60000"/>
                  </a:schemeClr>
                </a:solidFill>
                <a:latin typeface="Segoe UI" panose="020B0502040204020203" pitchFamily="34" charset="0"/>
                <a:cs typeface="Segoe UI" panose="020B0502040204020203" pitchFamily="34" charset="0"/>
              </a:rPr>
              <a:t>Manufacturer Coordination with Utilities</a:t>
            </a:r>
            <a:endParaRPr lang="en-US" sz="3200" dirty="0">
              <a:solidFill>
                <a:schemeClr val="accent3">
                  <a:lumMod val="40000"/>
                  <a:lumOff val="60000"/>
                </a:schemeClr>
              </a:solidFill>
              <a:latin typeface="Segoe UI" panose="020B0502040204020203" pitchFamily="34" charset="0"/>
              <a:cs typeface="Segoe UI" panose="020B0502040204020203" pitchFamily="34" charset="0"/>
            </a:endParaRPr>
          </a:p>
          <a:p>
            <a:pPr marL="800100" lvl="1" indent="-342900" algn="l">
              <a:buFont typeface="Arial" panose="020B0604020202020204" pitchFamily="34" charset="0"/>
              <a:buChar char="•"/>
            </a:pPr>
            <a:r>
              <a:rPr lang="en-US" sz="3600" dirty="0">
                <a:solidFill>
                  <a:schemeClr val="accent3">
                    <a:lumMod val="40000"/>
                    <a:lumOff val="60000"/>
                  </a:schemeClr>
                </a:solidFill>
                <a:latin typeface="Segoe UI" panose="020B0502040204020203" pitchFamily="34" charset="0"/>
                <a:cs typeface="Segoe UI" panose="020B0502040204020203" pitchFamily="34" charset="0"/>
              </a:rPr>
              <a:t>Grid Value</a:t>
            </a:r>
            <a:endParaRPr lang="en-US" sz="3200" dirty="0">
              <a:solidFill>
                <a:schemeClr val="accent3">
                  <a:lumMod val="40000"/>
                  <a:lumOff val="6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568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971B785-3497-475F-BA2F-BD10C7F0DE7C}"/>
              </a:ext>
            </a:extLst>
          </p:cNvPr>
          <p:cNvGrpSpPr/>
          <p:nvPr/>
        </p:nvGrpSpPr>
        <p:grpSpPr>
          <a:xfrm>
            <a:off x="0" y="1"/>
            <a:ext cx="12192000" cy="1374272"/>
            <a:chOff x="0" y="1"/>
            <a:chExt cx="12192000" cy="1374272"/>
          </a:xfrm>
        </p:grpSpPr>
        <p:sp>
          <p:nvSpPr>
            <p:cNvPr id="18" name="Rectangle 17">
              <a:extLst>
                <a:ext uri="{FF2B5EF4-FFF2-40B4-BE49-F238E27FC236}">
                  <a16:creationId xmlns:a16="http://schemas.microsoft.com/office/drawing/2014/main" id="{5E1408A4-4425-40DD-9E52-F317672A4D34}"/>
                </a:ext>
              </a:extLst>
            </p:cNvPr>
            <p:cNvSpPr/>
            <p:nvPr/>
          </p:nvSpPr>
          <p:spPr>
            <a:xfrm>
              <a:off x="0" y="1"/>
              <a:ext cx="12192000" cy="1374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Content Placeholder 3">
              <a:extLst>
                <a:ext uri="{FF2B5EF4-FFF2-40B4-BE49-F238E27FC236}">
                  <a16:creationId xmlns:a16="http://schemas.microsoft.com/office/drawing/2014/main" id="{9F973037-6A3F-497C-BBC4-8A90376BB6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9856" y="122690"/>
              <a:ext cx="1334655" cy="1067724"/>
            </a:xfrm>
            <a:prstGeom prst="rect">
              <a:avLst/>
            </a:prstGeom>
          </p:spPr>
        </p:pic>
      </p:grpSp>
      <p:sp>
        <p:nvSpPr>
          <p:cNvPr id="2" name="Title 1"/>
          <p:cNvSpPr>
            <a:spLocks noGrp="1"/>
          </p:cNvSpPr>
          <p:nvPr>
            <p:ph type="title"/>
          </p:nvPr>
        </p:nvSpPr>
        <p:spPr>
          <a:xfrm>
            <a:off x="838200" y="365126"/>
            <a:ext cx="10515600" cy="614512"/>
          </a:xfrm>
        </p:spPr>
        <p:txBody>
          <a:bodyPr vert="horz" lIns="91440" tIns="45720" rIns="91440" bIns="45720" rtlCol="0" anchor="ctr">
            <a:normAutofit fontScale="90000"/>
          </a:bodyPr>
          <a:lstStyle/>
          <a:p>
            <a:r>
              <a:rPr lang="en-US" dirty="0">
                <a:solidFill>
                  <a:schemeClr val="accent3">
                    <a:lumMod val="50000"/>
                  </a:schemeClr>
                </a:solidFill>
                <a:latin typeface="Arial Black" panose="020B0A04020102020204" pitchFamily="34" charset="0"/>
              </a:rPr>
              <a:t>Grid and Decarbonization Context</a:t>
            </a:r>
          </a:p>
        </p:txBody>
      </p:sp>
      <p:pic>
        <p:nvPicPr>
          <p:cNvPr id="33" name="Picture 32"/>
          <p:cNvPicPr>
            <a:picLocks noChangeAspect="1"/>
          </p:cNvPicPr>
          <p:nvPr/>
        </p:nvPicPr>
        <p:blipFill>
          <a:blip r:embed="rId4"/>
          <a:stretch>
            <a:fillRect/>
          </a:stretch>
        </p:blipFill>
        <p:spPr>
          <a:xfrm>
            <a:off x="2010581" y="1775528"/>
            <a:ext cx="7634682" cy="4878363"/>
          </a:xfrm>
          <a:prstGeom prst="rect">
            <a:avLst/>
          </a:prstGeom>
        </p:spPr>
      </p:pic>
      <p:cxnSp>
        <p:nvCxnSpPr>
          <p:cNvPr id="6" name="Straight Connector 5"/>
          <p:cNvCxnSpPr/>
          <p:nvPr/>
        </p:nvCxnSpPr>
        <p:spPr>
          <a:xfrm flipH="1" flipV="1">
            <a:off x="5837348" y="1661432"/>
            <a:ext cx="13345" cy="15872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6301819" y="4564007"/>
            <a:ext cx="1027521" cy="1224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H="1">
            <a:off x="3323547" y="4095946"/>
            <a:ext cx="1851768" cy="3273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54420" y="4180266"/>
            <a:ext cx="1595073" cy="383741"/>
          </a:xfrm>
          <a:prstGeom prst="rect">
            <a:avLst/>
          </a:prstGeom>
          <a:noFill/>
        </p:spPr>
        <p:txBody>
          <a:bodyPr wrap="none" rtlCol="0">
            <a:spAutoFit/>
          </a:bodyPr>
          <a:lstStyle>
            <a:defPPr>
              <a:defRPr lang="en-US"/>
            </a:defPPr>
            <a:lvl1pPr>
              <a:defRPr sz="1400" b="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Electricity 28%</a:t>
            </a:r>
          </a:p>
        </p:txBody>
      </p:sp>
      <p:sp>
        <p:nvSpPr>
          <p:cNvPr id="27" name="TextBox 26"/>
          <p:cNvSpPr txBox="1"/>
          <p:nvPr/>
        </p:nvSpPr>
        <p:spPr>
          <a:xfrm>
            <a:off x="6727400" y="1887511"/>
            <a:ext cx="1796931" cy="3837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Combustion 11%</a:t>
            </a:r>
          </a:p>
        </p:txBody>
      </p:sp>
      <p:sp>
        <p:nvSpPr>
          <p:cNvPr id="28" name="TextBox 27"/>
          <p:cNvSpPr txBox="1"/>
          <p:nvPr/>
        </p:nvSpPr>
        <p:spPr>
          <a:xfrm>
            <a:off x="1204232" y="2021820"/>
            <a:ext cx="2823610" cy="4988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Transportation 28%</a:t>
            </a:r>
          </a:p>
        </p:txBody>
      </p:sp>
      <p:sp>
        <p:nvSpPr>
          <p:cNvPr id="29" name="TextBox 28"/>
          <p:cNvSpPr txBox="1"/>
          <p:nvPr/>
        </p:nvSpPr>
        <p:spPr>
          <a:xfrm>
            <a:off x="2251708" y="5289183"/>
            <a:ext cx="1967538" cy="4988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Industry 33%</a:t>
            </a:r>
          </a:p>
        </p:txBody>
      </p:sp>
      <p:sp>
        <p:nvSpPr>
          <p:cNvPr id="30" name="TextBox 29"/>
          <p:cNvSpPr txBox="1"/>
          <p:nvPr/>
        </p:nvSpPr>
        <p:spPr>
          <a:xfrm>
            <a:off x="8356000" y="2788190"/>
            <a:ext cx="2073875" cy="4988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Buildings 39%</a:t>
            </a:r>
          </a:p>
        </p:txBody>
      </p:sp>
      <p:sp>
        <p:nvSpPr>
          <p:cNvPr id="42" name="Pie 41"/>
          <p:cNvSpPr/>
          <p:nvPr/>
        </p:nvSpPr>
        <p:spPr>
          <a:xfrm rot="18427864">
            <a:off x="4818679" y="2894856"/>
            <a:ext cx="2154037" cy="2113527"/>
          </a:xfrm>
          <a:prstGeom prst="pie">
            <a:avLst>
              <a:gd name="adj1" fmla="val 0"/>
              <a:gd name="adj2" fmla="val 8872743"/>
            </a:avLst>
          </a:prstGeom>
          <a:pattFill prst="pct80">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Pie 42"/>
          <p:cNvSpPr/>
          <p:nvPr/>
        </p:nvSpPr>
        <p:spPr>
          <a:xfrm rot="9581886">
            <a:off x="4814110" y="2912913"/>
            <a:ext cx="2159112" cy="2108560"/>
          </a:xfrm>
          <a:prstGeom prst="pie">
            <a:avLst>
              <a:gd name="adj1" fmla="val 6424224"/>
              <a:gd name="adj2" fmla="val 8872743"/>
            </a:avLst>
          </a:prstGeom>
          <a:pattFill prst="pct30">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Pie 44"/>
          <p:cNvSpPr/>
          <p:nvPr/>
        </p:nvSpPr>
        <p:spPr>
          <a:xfrm rot="9581886">
            <a:off x="4814112" y="2912911"/>
            <a:ext cx="2159112" cy="2108560"/>
          </a:xfrm>
          <a:prstGeom prst="pie">
            <a:avLst>
              <a:gd name="adj1" fmla="val 1670017"/>
              <a:gd name="adj2" fmla="val 6399255"/>
            </a:avLst>
          </a:prstGeom>
          <a:pattFill prst="pct25">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Pie 45"/>
          <p:cNvSpPr/>
          <p:nvPr/>
        </p:nvSpPr>
        <p:spPr>
          <a:xfrm rot="18460570">
            <a:off x="4816646" y="2905466"/>
            <a:ext cx="2154037" cy="2113527"/>
          </a:xfrm>
          <a:prstGeom prst="pie">
            <a:avLst>
              <a:gd name="adj1" fmla="val 5648044"/>
              <a:gd name="adj2" fmla="val 8872743"/>
            </a:avLst>
          </a:prstGeom>
          <a:pattFill prst="pct80">
            <a:fgClr>
              <a:srgbClr val="7030A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0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circle(in)">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1000" fill="hold"/>
                                        <p:tgtEl>
                                          <p:spTgt spid="43"/>
                                        </p:tgtEl>
                                        <p:attrNameLst>
                                          <p:attrName>ppt_w</p:attrName>
                                        </p:attrNameLst>
                                      </p:cBhvr>
                                      <p:tavLst>
                                        <p:tav tm="0">
                                          <p:val>
                                            <p:fltVal val="0"/>
                                          </p:val>
                                        </p:tav>
                                        <p:tav tm="100000">
                                          <p:val>
                                            <p:strVal val="#ppt_w"/>
                                          </p:val>
                                        </p:tav>
                                      </p:tavLst>
                                    </p:anim>
                                    <p:anim calcmode="lin" valueType="num">
                                      <p:cBhvr>
                                        <p:cTn id="21" dur="1000" fill="hold"/>
                                        <p:tgtEl>
                                          <p:spTgt spid="43"/>
                                        </p:tgtEl>
                                        <p:attrNameLst>
                                          <p:attrName>ppt_h</p:attrName>
                                        </p:attrNameLst>
                                      </p:cBhvr>
                                      <p:tavLst>
                                        <p:tav tm="0">
                                          <p:val>
                                            <p:fltVal val="0"/>
                                          </p:val>
                                        </p:tav>
                                        <p:tav tm="100000">
                                          <p:val>
                                            <p:strVal val="#ppt_h"/>
                                          </p:val>
                                        </p:tav>
                                      </p:tavLst>
                                    </p:anim>
                                    <p:anim calcmode="lin" valueType="num">
                                      <p:cBhvr>
                                        <p:cTn id="22" dur="1000" fill="hold"/>
                                        <p:tgtEl>
                                          <p:spTgt spid="43"/>
                                        </p:tgtEl>
                                        <p:attrNameLst>
                                          <p:attrName>style.rotation</p:attrName>
                                        </p:attrNameLst>
                                      </p:cBhvr>
                                      <p:tavLst>
                                        <p:tav tm="0">
                                          <p:val>
                                            <p:fltVal val="90"/>
                                          </p:val>
                                        </p:tav>
                                        <p:tav tm="100000">
                                          <p:val>
                                            <p:fltVal val="0"/>
                                          </p:val>
                                        </p:tav>
                                      </p:tavLst>
                                    </p:anim>
                                    <p:animEffect transition="in" filter="fade">
                                      <p:cBhvr>
                                        <p:cTn id="23" dur="10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000" fill="hold"/>
                                        <p:tgtEl>
                                          <p:spTgt spid="45"/>
                                        </p:tgtEl>
                                        <p:attrNameLst>
                                          <p:attrName>ppt_w</p:attrName>
                                        </p:attrNameLst>
                                      </p:cBhvr>
                                      <p:tavLst>
                                        <p:tav tm="0">
                                          <p:val>
                                            <p:fltVal val="0"/>
                                          </p:val>
                                        </p:tav>
                                        <p:tav tm="100000">
                                          <p:val>
                                            <p:strVal val="#ppt_w"/>
                                          </p:val>
                                        </p:tav>
                                      </p:tavLst>
                                    </p:anim>
                                    <p:anim calcmode="lin" valueType="num">
                                      <p:cBhvr>
                                        <p:cTn id="29" dur="1000" fill="hold"/>
                                        <p:tgtEl>
                                          <p:spTgt spid="45"/>
                                        </p:tgtEl>
                                        <p:attrNameLst>
                                          <p:attrName>ppt_h</p:attrName>
                                        </p:attrNameLst>
                                      </p:cBhvr>
                                      <p:tavLst>
                                        <p:tav tm="0">
                                          <p:val>
                                            <p:fltVal val="0"/>
                                          </p:val>
                                        </p:tav>
                                        <p:tav tm="100000">
                                          <p:val>
                                            <p:strVal val="#ppt_h"/>
                                          </p:val>
                                        </p:tav>
                                      </p:tavLst>
                                    </p:anim>
                                    <p:anim calcmode="lin" valueType="num">
                                      <p:cBhvr>
                                        <p:cTn id="30" dur="1000" fill="hold"/>
                                        <p:tgtEl>
                                          <p:spTgt spid="45"/>
                                        </p:tgtEl>
                                        <p:attrNameLst>
                                          <p:attrName>style.rotation</p:attrName>
                                        </p:attrNameLst>
                                      </p:cBhvr>
                                      <p:tavLst>
                                        <p:tav tm="0">
                                          <p:val>
                                            <p:fltVal val="90"/>
                                          </p:val>
                                        </p:tav>
                                        <p:tav tm="100000">
                                          <p:val>
                                            <p:fltVal val="0"/>
                                          </p:val>
                                        </p:tav>
                                      </p:tavLst>
                                    </p:anim>
                                    <p:animEffect transition="in" filter="fade">
                                      <p:cBhvr>
                                        <p:cTn id="3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DEBADD5-BC27-4019-99AD-9EE48E991C7B}"/>
              </a:ext>
            </a:extLst>
          </p:cNvPr>
          <p:cNvGrpSpPr/>
          <p:nvPr/>
        </p:nvGrpSpPr>
        <p:grpSpPr>
          <a:xfrm>
            <a:off x="0" y="1"/>
            <a:ext cx="12192000" cy="1374272"/>
            <a:chOff x="0" y="1"/>
            <a:chExt cx="12192000" cy="1374272"/>
          </a:xfrm>
        </p:grpSpPr>
        <p:sp>
          <p:nvSpPr>
            <p:cNvPr id="16" name="Rectangle 15">
              <a:extLst>
                <a:ext uri="{FF2B5EF4-FFF2-40B4-BE49-F238E27FC236}">
                  <a16:creationId xmlns:a16="http://schemas.microsoft.com/office/drawing/2014/main" id="{E17365A0-5685-4F33-BBCC-45AC5B13B2BE}"/>
                </a:ext>
              </a:extLst>
            </p:cNvPr>
            <p:cNvSpPr/>
            <p:nvPr/>
          </p:nvSpPr>
          <p:spPr>
            <a:xfrm>
              <a:off x="0" y="1"/>
              <a:ext cx="12192000" cy="1374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Content Placeholder 3">
              <a:extLst>
                <a:ext uri="{FF2B5EF4-FFF2-40B4-BE49-F238E27FC236}">
                  <a16:creationId xmlns:a16="http://schemas.microsoft.com/office/drawing/2014/main" id="{72802D28-3C76-441B-B720-40DFBE961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856" y="122690"/>
              <a:ext cx="1334655" cy="1067724"/>
            </a:xfrm>
            <a:prstGeom prst="rect">
              <a:avLst/>
            </a:prstGeom>
          </p:spPr>
        </p:pic>
      </p:grpSp>
      <p:grpSp>
        <p:nvGrpSpPr>
          <p:cNvPr id="2" name="Group 1">
            <a:extLst>
              <a:ext uri="{FF2B5EF4-FFF2-40B4-BE49-F238E27FC236}">
                <a16:creationId xmlns:a16="http://schemas.microsoft.com/office/drawing/2014/main" id="{D3B1339B-B205-4AB4-81BD-378DEAB7BF24}"/>
              </a:ext>
            </a:extLst>
          </p:cNvPr>
          <p:cNvGrpSpPr/>
          <p:nvPr/>
        </p:nvGrpSpPr>
        <p:grpSpPr>
          <a:xfrm>
            <a:off x="114651" y="1492638"/>
            <a:ext cx="11887200" cy="4823354"/>
            <a:chOff x="152398" y="1333254"/>
            <a:chExt cx="11887200" cy="4823354"/>
          </a:xfrm>
        </p:grpSpPr>
        <p:pic>
          <p:nvPicPr>
            <p:cNvPr id="5" name="Picture 4"/>
            <p:cNvPicPr>
              <a:picLocks noChangeAspect="1"/>
            </p:cNvPicPr>
            <p:nvPr/>
          </p:nvPicPr>
          <p:blipFill rotWithShape="1">
            <a:blip r:embed="rId5">
              <a:extLst>
                <a:ext uri="{28A0092B-C50C-407E-A947-70E740481C1C}">
                  <a14:useLocalDpi xmlns:a14="http://schemas.microsoft.com/office/drawing/2010/main"/>
                </a:ext>
              </a:extLst>
            </a:blip>
            <a:srcRect l="-50" t="51068" r="50" b="-38"/>
            <a:stretch/>
          </p:blipFill>
          <p:spPr>
            <a:xfrm>
              <a:off x="152398" y="1333254"/>
              <a:ext cx="11887200" cy="4657032"/>
            </a:xfrm>
            <a:prstGeom prst="rect">
              <a:avLst/>
            </a:prstGeom>
          </p:spPr>
        </p:pic>
        <p:cxnSp>
          <p:nvCxnSpPr>
            <p:cNvPr id="3" name="Straight Connector 2"/>
            <p:cNvCxnSpPr/>
            <p:nvPr/>
          </p:nvCxnSpPr>
          <p:spPr>
            <a:xfrm>
              <a:off x="3071299" y="1916624"/>
              <a:ext cx="25831" cy="421037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672381" y="1916624"/>
              <a:ext cx="25831" cy="421037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44864" y="1920173"/>
              <a:ext cx="25831" cy="421037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527749" y="1930807"/>
              <a:ext cx="25831" cy="421037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73E1E1-A7E2-429D-B152-901E823A0A9B}"/>
                </a:ext>
              </a:extLst>
            </p:cNvPr>
            <p:cNvSpPr txBox="1"/>
            <p:nvPr/>
          </p:nvSpPr>
          <p:spPr>
            <a:xfrm>
              <a:off x="729904" y="5756498"/>
              <a:ext cx="20811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Winter</a:t>
              </a:r>
            </a:p>
          </p:txBody>
        </p:sp>
        <p:sp>
          <p:nvSpPr>
            <p:cNvPr id="11" name="TextBox 10">
              <a:extLst>
                <a:ext uri="{FF2B5EF4-FFF2-40B4-BE49-F238E27FC236}">
                  <a16:creationId xmlns:a16="http://schemas.microsoft.com/office/drawing/2014/main" id="{759E9156-1E86-4A92-804F-2966AA2B2F79}"/>
                </a:ext>
              </a:extLst>
            </p:cNvPr>
            <p:cNvSpPr txBox="1"/>
            <p:nvPr/>
          </p:nvSpPr>
          <p:spPr>
            <a:xfrm>
              <a:off x="3491914" y="5756498"/>
              <a:ext cx="20811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Spring</a:t>
              </a:r>
            </a:p>
          </p:txBody>
        </p:sp>
        <p:sp>
          <p:nvSpPr>
            <p:cNvPr id="12" name="TextBox 11">
              <a:extLst>
                <a:ext uri="{FF2B5EF4-FFF2-40B4-BE49-F238E27FC236}">
                  <a16:creationId xmlns:a16="http://schemas.microsoft.com/office/drawing/2014/main" id="{E6C132CD-B313-429F-926A-68B0D15E2759}"/>
                </a:ext>
              </a:extLst>
            </p:cNvPr>
            <p:cNvSpPr txBox="1"/>
            <p:nvPr/>
          </p:nvSpPr>
          <p:spPr>
            <a:xfrm>
              <a:off x="6595070" y="5756498"/>
              <a:ext cx="20811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Summer</a:t>
              </a:r>
            </a:p>
          </p:txBody>
        </p:sp>
        <p:sp>
          <p:nvSpPr>
            <p:cNvPr id="13" name="TextBox 12">
              <a:extLst>
                <a:ext uri="{FF2B5EF4-FFF2-40B4-BE49-F238E27FC236}">
                  <a16:creationId xmlns:a16="http://schemas.microsoft.com/office/drawing/2014/main" id="{02ADACAD-92BC-4A91-982F-9468E6E40B28}"/>
                </a:ext>
              </a:extLst>
            </p:cNvPr>
            <p:cNvSpPr txBox="1"/>
            <p:nvPr/>
          </p:nvSpPr>
          <p:spPr>
            <a:xfrm>
              <a:off x="9313624" y="5756498"/>
              <a:ext cx="20811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Fall</a:t>
              </a:r>
            </a:p>
          </p:txBody>
        </p:sp>
      </p:grpSp>
      <p:sp>
        <p:nvSpPr>
          <p:cNvPr id="14" name="Title 1">
            <a:extLst>
              <a:ext uri="{FF2B5EF4-FFF2-40B4-BE49-F238E27FC236}">
                <a16:creationId xmlns:a16="http://schemas.microsoft.com/office/drawing/2014/main" id="{60869AF9-4260-4A82-8B78-20F7611DDBED}"/>
              </a:ext>
            </a:extLst>
          </p:cNvPr>
          <p:cNvSpPr txBox="1">
            <a:spLocks/>
          </p:cNvSpPr>
          <p:nvPr/>
        </p:nvSpPr>
        <p:spPr>
          <a:xfrm>
            <a:off x="85060" y="145385"/>
            <a:ext cx="11954538" cy="10677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A5A5A5">
                    <a:lumMod val="50000"/>
                  </a:srgbClr>
                </a:solidFill>
                <a:effectLst/>
                <a:uLnTx/>
                <a:uFillTx/>
                <a:latin typeface="Arial Black" panose="020B0A04020102020204" pitchFamily="34" charset="0"/>
                <a:ea typeface="+mj-ea"/>
                <a:cs typeface="Arial" panose="020B0604020202020204" pitchFamily="34" charset="0"/>
              </a:rPr>
              <a:t>Grid Peaks Based on Time of Use</a:t>
            </a:r>
          </a:p>
        </p:txBody>
      </p:sp>
      <p:sp>
        <p:nvSpPr>
          <p:cNvPr id="18" name="TextBox 17">
            <a:extLst>
              <a:ext uri="{FF2B5EF4-FFF2-40B4-BE49-F238E27FC236}">
                <a16:creationId xmlns:a16="http://schemas.microsoft.com/office/drawing/2014/main" id="{27BADEDD-A06B-4922-A335-31C4AD29601B}"/>
              </a:ext>
            </a:extLst>
          </p:cNvPr>
          <p:cNvSpPr txBox="1"/>
          <p:nvPr/>
        </p:nvSpPr>
        <p:spPr>
          <a:xfrm>
            <a:off x="7813963" y="6288090"/>
            <a:ext cx="40931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(Carbon as  Proxy for Resource Adequacy)</a:t>
            </a:r>
          </a:p>
        </p:txBody>
      </p:sp>
    </p:spTree>
    <p:extLst>
      <p:ext uri="{BB962C8B-B14F-4D97-AF65-F5344CB8AC3E}">
        <p14:creationId xmlns:p14="http://schemas.microsoft.com/office/powerpoint/2010/main" val="36541548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AE39492-EE45-4D86-A70F-7A9490C62D37}"/>
              </a:ext>
            </a:extLst>
          </p:cNvPr>
          <p:cNvGrpSpPr/>
          <p:nvPr/>
        </p:nvGrpSpPr>
        <p:grpSpPr>
          <a:xfrm>
            <a:off x="0" y="1"/>
            <a:ext cx="12192000" cy="1374272"/>
            <a:chOff x="0" y="1"/>
            <a:chExt cx="12192000" cy="1374272"/>
          </a:xfrm>
        </p:grpSpPr>
        <p:sp>
          <p:nvSpPr>
            <p:cNvPr id="12" name="Rectangle 11">
              <a:extLst>
                <a:ext uri="{FF2B5EF4-FFF2-40B4-BE49-F238E27FC236}">
                  <a16:creationId xmlns:a16="http://schemas.microsoft.com/office/drawing/2014/main" id="{9C4D156D-43ED-451C-81B6-277AED7C63C5}"/>
                </a:ext>
              </a:extLst>
            </p:cNvPr>
            <p:cNvSpPr/>
            <p:nvPr/>
          </p:nvSpPr>
          <p:spPr>
            <a:xfrm>
              <a:off x="0" y="1"/>
              <a:ext cx="12192000" cy="1374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Content Placeholder 3">
              <a:extLst>
                <a:ext uri="{FF2B5EF4-FFF2-40B4-BE49-F238E27FC236}">
                  <a16:creationId xmlns:a16="http://schemas.microsoft.com/office/drawing/2014/main" id="{6C9BC93F-44AA-49CA-A45E-75595C4727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9856" y="122690"/>
              <a:ext cx="1334655" cy="1067724"/>
            </a:xfrm>
            <a:prstGeom prst="rect">
              <a:avLst/>
            </a:prstGeom>
          </p:spPr>
        </p:pic>
      </p:grpSp>
      <p:grpSp>
        <p:nvGrpSpPr>
          <p:cNvPr id="7" name="Group 6">
            <a:extLst>
              <a:ext uri="{FF2B5EF4-FFF2-40B4-BE49-F238E27FC236}">
                <a16:creationId xmlns:a16="http://schemas.microsoft.com/office/drawing/2014/main" id="{0A2B7B04-46D5-4697-8241-448866BA8ECF}"/>
              </a:ext>
            </a:extLst>
          </p:cNvPr>
          <p:cNvGrpSpPr/>
          <p:nvPr/>
        </p:nvGrpSpPr>
        <p:grpSpPr>
          <a:xfrm>
            <a:off x="697741" y="1404938"/>
            <a:ext cx="10972801" cy="3376247"/>
            <a:chOff x="609599" y="1690688"/>
            <a:chExt cx="10972801" cy="3376247"/>
          </a:xfrm>
        </p:grpSpPr>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9600" y="1690688"/>
              <a:ext cx="10972800" cy="3376247"/>
            </a:xfrm>
            <a:prstGeom prst="rect">
              <a:avLst/>
            </a:prstGeom>
          </p:spPr>
        </p:pic>
        <p:sp>
          <p:nvSpPr>
            <p:cNvPr id="4" name="Rectangle 3">
              <a:extLst>
                <a:ext uri="{FF2B5EF4-FFF2-40B4-BE49-F238E27FC236}">
                  <a16:creationId xmlns:a16="http://schemas.microsoft.com/office/drawing/2014/main" id="{9D88F890-025F-49A7-9C15-8C287AB97FCD}"/>
                </a:ext>
              </a:extLst>
            </p:cNvPr>
            <p:cNvSpPr/>
            <p:nvPr/>
          </p:nvSpPr>
          <p:spPr>
            <a:xfrm>
              <a:off x="609599" y="2544896"/>
              <a:ext cx="370902" cy="1509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title"/>
          </p:nvPr>
        </p:nvSpPr>
        <p:spPr>
          <a:xfrm>
            <a:off x="644538" y="11408"/>
            <a:ext cx="10515600" cy="1325563"/>
          </a:xfrm>
        </p:spPr>
        <p:txBody>
          <a:bodyPr/>
          <a:lstStyle/>
          <a:p>
            <a:pPr>
              <a:defRPr/>
            </a:pPr>
            <a:r>
              <a:rPr lang="en-US" sz="4000" dirty="0">
                <a:solidFill>
                  <a:schemeClr val="accent3">
                    <a:lumMod val="50000"/>
                  </a:schemeClr>
                </a:solidFill>
                <a:latin typeface="Arial Black" panose="020B0A04020102020204" pitchFamily="34" charset="0"/>
              </a:rPr>
              <a:t>Building Energy Load Shape</a:t>
            </a:r>
          </a:p>
        </p:txBody>
      </p:sp>
      <p:sp>
        <p:nvSpPr>
          <p:cNvPr id="6" name="TextBox 5">
            <a:extLst>
              <a:ext uri="{FF2B5EF4-FFF2-40B4-BE49-F238E27FC236}">
                <a16:creationId xmlns:a16="http://schemas.microsoft.com/office/drawing/2014/main" id="{2142BAFF-C37F-4648-B44B-DA35259206FF}"/>
              </a:ext>
            </a:extLst>
          </p:cNvPr>
          <p:cNvSpPr txBox="1"/>
          <p:nvPr/>
        </p:nvSpPr>
        <p:spPr>
          <a:xfrm>
            <a:off x="-87925" y="2921168"/>
            <a:ext cx="121336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Energy Demand (kW)</a:t>
            </a:r>
          </a:p>
        </p:txBody>
      </p:sp>
      <p:sp>
        <p:nvSpPr>
          <p:cNvPr id="8" name="Rectangle 7">
            <a:extLst>
              <a:ext uri="{FF2B5EF4-FFF2-40B4-BE49-F238E27FC236}">
                <a16:creationId xmlns:a16="http://schemas.microsoft.com/office/drawing/2014/main" id="{11CBE641-F93B-426D-B0C8-6F9060783DCC}"/>
              </a:ext>
            </a:extLst>
          </p:cNvPr>
          <p:cNvSpPr/>
          <p:nvPr/>
        </p:nvSpPr>
        <p:spPr>
          <a:xfrm>
            <a:off x="7660132" y="2272144"/>
            <a:ext cx="766618" cy="1938607"/>
          </a:xfrm>
          <a:prstGeom prst="rect">
            <a:avLst/>
          </a:prstGeom>
          <a:solidFill>
            <a:schemeClr val="accent2">
              <a:alpha val="3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1CC2404-7C56-4068-B5C9-55E239269A11}"/>
              </a:ext>
            </a:extLst>
          </p:cNvPr>
          <p:cNvSpPr/>
          <p:nvPr/>
        </p:nvSpPr>
        <p:spPr>
          <a:xfrm>
            <a:off x="10322256" y="2105891"/>
            <a:ext cx="766618" cy="2104861"/>
          </a:xfrm>
          <a:prstGeom prst="rect">
            <a:avLst/>
          </a:prstGeom>
          <a:solidFill>
            <a:schemeClr val="accent2">
              <a:alpha val="3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5BC06A-8509-4F27-85D0-BADEF33402F4}"/>
              </a:ext>
            </a:extLst>
          </p:cNvPr>
          <p:cNvSpPr/>
          <p:nvPr/>
        </p:nvSpPr>
        <p:spPr>
          <a:xfrm>
            <a:off x="1793501" y="2900217"/>
            <a:ext cx="373559" cy="1310533"/>
          </a:xfrm>
          <a:prstGeom prst="rect">
            <a:avLst/>
          </a:prstGeom>
          <a:solidFill>
            <a:schemeClr val="accent2">
              <a:alpha val="3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49D7A2CD-6D92-446F-B9F6-9D5AAB749CD8}"/>
              </a:ext>
            </a:extLst>
          </p:cNvPr>
          <p:cNvSpPr txBox="1">
            <a:spLocks/>
          </p:cNvSpPr>
          <p:nvPr/>
        </p:nvSpPr>
        <p:spPr>
          <a:xfrm>
            <a:off x="908364" y="4729537"/>
            <a:ext cx="10495055" cy="11445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 energy use in the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Winter mornings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Summer evenings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1F61DD5-43F6-41A9-8B68-6EB68987A166}"/>
              </a:ext>
            </a:extLst>
          </p:cNvPr>
          <p:cNvSpPr txBox="1"/>
          <p:nvPr/>
        </p:nvSpPr>
        <p:spPr>
          <a:xfrm>
            <a:off x="2912637" y="5955396"/>
            <a:ext cx="65430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“The New Efficiency: When Matters”</a:t>
            </a:r>
          </a:p>
        </p:txBody>
      </p:sp>
    </p:spTree>
    <p:extLst>
      <p:ext uri="{BB962C8B-B14F-4D97-AF65-F5344CB8AC3E}">
        <p14:creationId xmlns:p14="http://schemas.microsoft.com/office/powerpoint/2010/main" val="2389615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2B8415-0CF2-4705-A8BB-CF42CAE1DA2C}"/>
              </a:ext>
            </a:extLst>
          </p:cNvPr>
          <p:cNvGrpSpPr/>
          <p:nvPr/>
        </p:nvGrpSpPr>
        <p:grpSpPr>
          <a:xfrm>
            <a:off x="0" y="1"/>
            <a:ext cx="12192000" cy="1374272"/>
            <a:chOff x="0" y="1"/>
            <a:chExt cx="12192000" cy="1374272"/>
          </a:xfrm>
        </p:grpSpPr>
        <p:sp>
          <p:nvSpPr>
            <p:cNvPr id="6" name="Rectangle 5">
              <a:extLst>
                <a:ext uri="{FF2B5EF4-FFF2-40B4-BE49-F238E27FC236}">
                  <a16:creationId xmlns:a16="http://schemas.microsoft.com/office/drawing/2014/main" id="{2816DA9A-51A0-4352-A943-0C6A8B92B748}"/>
                </a:ext>
              </a:extLst>
            </p:cNvPr>
            <p:cNvSpPr/>
            <p:nvPr/>
          </p:nvSpPr>
          <p:spPr>
            <a:xfrm>
              <a:off x="0" y="1"/>
              <a:ext cx="12192000" cy="1374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a:extLst>
                <a:ext uri="{FF2B5EF4-FFF2-40B4-BE49-F238E27FC236}">
                  <a16:creationId xmlns:a16="http://schemas.microsoft.com/office/drawing/2014/main" id="{9872501C-7A30-4CA1-8CAE-0A29D13DBB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856" y="122690"/>
              <a:ext cx="1334655" cy="1067724"/>
            </a:xfrm>
            <a:prstGeom prst="rect">
              <a:avLst/>
            </a:prstGeom>
          </p:spPr>
        </p:pic>
      </p:grpSp>
      <p:sp>
        <p:nvSpPr>
          <p:cNvPr id="3" name="Title 2"/>
          <p:cNvSpPr>
            <a:spLocks noGrp="1"/>
          </p:cNvSpPr>
          <p:nvPr>
            <p:ph type="title"/>
          </p:nvPr>
        </p:nvSpPr>
        <p:spPr>
          <a:xfrm>
            <a:off x="170872" y="-6230"/>
            <a:ext cx="11136311" cy="1325563"/>
          </a:xfrm>
        </p:spPr>
        <p:txBody>
          <a:bodyPr>
            <a:normAutofit/>
          </a:bodyPr>
          <a:lstStyle/>
          <a:p>
            <a:pPr>
              <a:defRPr/>
            </a:pPr>
            <a:r>
              <a:rPr lang="en-US" sz="3600" dirty="0">
                <a:solidFill>
                  <a:schemeClr val="accent3">
                    <a:lumMod val="50000"/>
                  </a:schemeClr>
                </a:solidFill>
                <a:latin typeface="Arial Black" panose="020B0A04020102020204" pitchFamily="34" charset="0"/>
                <a:ea typeface="+mj-ea"/>
                <a:cs typeface="+mj-cs"/>
              </a:rPr>
              <a:t>Residential Loads Peak at Different Times</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14855" y="1581252"/>
            <a:ext cx="8345487" cy="5046662"/>
          </a:xfrm>
        </p:spPr>
      </p:pic>
    </p:spTree>
    <p:extLst>
      <p:ext uri="{BB962C8B-B14F-4D97-AF65-F5344CB8AC3E}">
        <p14:creationId xmlns:p14="http://schemas.microsoft.com/office/powerpoint/2010/main" val="515684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92B8415-0CF2-4705-A8BB-CF42CAE1DA2C}"/>
              </a:ext>
            </a:extLst>
          </p:cNvPr>
          <p:cNvGrpSpPr/>
          <p:nvPr/>
        </p:nvGrpSpPr>
        <p:grpSpPr>
          <a:xfrm>
            <a:off x="0" y="1"/>
            <a:ext cx="12192000" cy="1374272"/>
            <a:chOff x="0" y="1"/>
            <a:chExt cx="12192000" cy="1374272"/>
          </a:xfrm>
        </p:grpSpPr>
        <p:sp>
          <p:nvSpPr>
            <p:cNvPr id="6" name="Rectangle 5">
              <a:extLst>
                <a:ext uri="{FF2B5EF4-FFF2-40B4-BE49-F238E27FC236}">
                  <a16:creationId xmlns:a16="http://schemas.microsoft.com/office/drawing/2014/main" id="{2816DA9A-51A0-4352-A943-0C6A8B92B748}"/>
                </a:ext>
              </a:extLst>
            </p:cNvPr>
            <p:cNvSpPr/>
            <p:nvPr/>
          </p:nvSpPr>
          <p:spPr>
            <a:xfrm>
              <a:off x="0" y="1"/>
              <a:ext cx="12192000" cy="1374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3">
              <a:extLst>
                <a:ext uri="{FF2B5EF4-FFF2-40B4-BE49-F238E27FC236}">
                  <a16:creationId xmlns:a16="http://schemas.microsoft.com/office/drawing/2014/main" id="{9872501C-7A30-4CA1-8CAE-0A29D13DBB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856" y="122690"/>
              <a:ext cx="1334655" cy="1067724"/>
            </a:xfrm>
            <a:prstGeom prst="rect">
              <a:avLst/>
            </a:prstGeom>
          </p:spPr>
        </p:pic>
      </p:grpSp>
      <p:sp>
        <p:nvSpPr>
          <p:cNvPr id="3" name="Title 2"/>
          <p:cNvSpPr>
            <a:spLocks noGrp="1"/>
          </p:cNvSpPr>
          <p:nvPr>
            <p:ph type="title"/>
          </p:nvPr>
        </p:nvSpPr>
        <p:spPr>
          <a:xfrm>
            <a:off x="170872" y="-6230"/>
            <a:ext cx="11136311" cy="1325563"/>
          </a:xfrm>
        </p:spPr>
        <p:txBody>
          <a:bodyPr>
            <a:normAutofit/>
          </a:bodyPr>
          <a:lstStyle/>
          <a:p>
            <a:pPr>
              <a:defRPr/>
            </a:pPr>
            <a:r>
              <a:rPr lang="en-US" sz="3600" dirty="0">
                <a:solidFill>
                  <a:schemeClr val="accent3">
                    <a:lumMod val="50000"/>
                  </a:schemeClr>
                </a:solidFill>
                <a:latin typeface="Arial Black" panose="020B0A04020102020204" pitchFamily="34" charset="0"/>
                <a:ea typeface="+mj-ea"/>
                <a:cs typeface="+mj-cs"/>
              </a:rPr>
              <a:t>Managing DHW Load Shape</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14855" y="1581252"/>
            <a:ext cx="8345487" cy="5046662"/>
          </a:xfrm>
        </p:spPr>
      </p:pic>
      <p:grpSp>
        <p:nvGrpSpPr>
          <p:cNvPr id="11" name="Group 10">
            <a:extLst>
              <a:ext uri="{FF2B5EF4-FFF2-40B4-BE49-F238E27FC236}">
                <a16:creationId xmlns:a16="http://schemas.microsoft.com/office/drawing/2014/main" id="{BAAFB643-4E54-4919-B8EB-B81708B48BE5}"/>
              </a:ext>
            </a:extLst>
          </p:cNvPr>
          <p:cNvGrpSpPr/>
          <p:nvPr/>
        </p:nvGrpSpPr>
        <p:grpSpPr>
          <a:xfrm>
            <a:off x="3587277" y="1872761"/>
            <a:ext cx="6585439" cy="2839916"/>
            <a:chOff x="5187473" y="1863969"/>
            <a:chExt cx="6585439" cy="2839916"/>
          </a:xfrm>
        </p:grpSpPr>
        <p:sp>
          <p:nvSpPr>
            <p:cNvPr id="9" name="Rectangle 8">
              <a:extLst>
                <a:ext uri="{FF2B5EF4-FFF2-40B4-BE49-F238E27FC236}">
                  <a16:creationId xmlns:a16="http://schemas.microsoft.com/office/drawing/2014/main" id="{F5BE0380-D7CA-447F-BEEB-E9EB71033DC2}"/>
                </a:ext>
              </a:extLst>
            </p:cNvPr>
            <p:cNvSpPr/>
            <p:nvPr/>
          </p:nvSpPr>
          <p:spPr>
            <a:xfrm>
              <a:off x="5187473" y="1863969"/>
              <a:ext cx="6585439" cy="2839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reeform: Shape 1">
              <a:extLst>
                <a:ext uri="{FF2B5EF4-FFF2-40B4-BE49-F238E27FC236}">
                  <a16:creationId xmlns:a16="http://schemas.microsoft.com/office/drawing/2014/main" id="{0697E292-1869-4D18-B850-302B8BF5A8D9}"/>
                </a:ext>
              </a:extLst>
            </p:cNvPr>
            <p:cNvSpPr/>
            <p:nvPr/>
          </p:nvSpPr>
          <p:spPr>
            <a:xfrm>
              <a:off x="5380897" y="2250964"/>
              <a:ext cx="6365631" cy="2212739"/>
            </a:xfrm>
            <a:custGeom>
              <a:avLst/>
              <a:gdLst>
                <a:gd name="connsiteX0" fmla="*/ 0 w 6365631"/>
                <a:gd name="connsiteY0" fmla="*/ 2039682 h 2212739"/>
                <a:gd name="connsiteX1" fmla="*/ 448408 w 6365631"/>
                <a:gd name="connsiteY1" fmla="*/ 2197944 h 2212739"/>
                <a:gd name="connsiteX2" fmla="*/ 791308 w 6365631"/>
                <a:gd name="connsiteY2" fmla="*/ 2145190 h 2212739"/>
                <a:gd name="connsiteX3" fmla="*/ 1178169 w 6365631"/>
                <a:gd name="connsiteY3" fmla="*/ 1661613 h 2212739"/>
                <a:gd name="connsiteX4" fmla="*/ 1644162 w 6365631"/>
                <a:gd name="connsiteY4" fmla="*/ 210882 h 2212739"/>
                <a:gd name="connsiteX5" fmla="*/ 2110154 w 6365631"/>
                <a:gd name="connsiteY5" fmla="*/ 105374 h 2212739"/>
                <a:gd name="connsiteX6" fmla="*/ 3209193 w 6365631"/>
                <a:gd name="connsiteY6" fmla="*/ 1142867 h 2212739"/>
                <a:gd name="connsiteX7" fmla="*/ 4158762 w 6365631"/>
                <a:gd name="connsiteY7" fmla="*/ 1301128 h 2212739"/>
                <a:gd name="connsiteX8" fmla="*/ 4844562 w 6365631"/>
                <a:gd name="connsiteY8" fmla="*/ 606536 h 2212739"/>
                <a:gd name="connsiteX9" fmla="*/ 5416062 w 6365631"/>
                <a:gd name="connsiteY9" fmla="*/ 650498 h 2212739"/>
                <a:gd name="connsiteX10" fmla="*/ 6365631 w 6365631"/>
                <a:gd name="connsiteY10" fmla="*/ 1775913 h 221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5631" h="2212739">
                  <a:moveTo>
                    <a:pt x="0" y="2039682"/>
                  </a:moveTo>
                  <a:cubicBezTo>
                    <a:pt x="158261" y="2110020"/>
                    <a:pt x="316523" y="2180359"/>
                    <a:pt x="448408" y="2197944"/>
                  </a:cubicBezTo>
                  <a:cubicBezTo>
                    <a:pt x="580293" y="2215529"/>
                    <a:pt x="669681" y="2234578"/>
                    <a:pt x="791308" y="2145190"/>
                  </a:cubicBezTo>
                  <a:cubicBezTo>
                    <a:pt x="912935" y="2055802"/>
                    <a:pt x="1036027" y="1983998"/>
                    <a:pt x="1178169" y="1661613"/>
                  </a:cubicBezTo>
                  <a:cubicBezTo>
                    <a:pt x="1320311" y="1339228"/>
                    <a:pt x="1488831" y="470255"/>
                    <a:pt x="1644162" y="210882"/>
                  </a:cubicBezTo>
                  <a:cubicBezTo>
                    <a:pt x="1799493" y="-48491"/>
                    <a:pt x="1849316" y="-49957"/>
                    <a:pt x="2110154" y="105374"/>
                  </a:cubicBezTo>
                  <a:cubicBezTo>
                    <a:pt x="2370992" y="260705"/>
                    <a:pt x="2867758" y="943575"/>
                    <a:pt x="3209193" y="1142867"/>
                  </a:cubicBezTo>
                  <a:cubicBezTo>
                    <a:pt x="3550628" y="1342159"/>
                    <a:pt x="3886201" y="1390516"/>
                    <a:pt x="4158762" y="1301128"/>
                  </a:cubicBezTo>
                  <a:cubicBezTo>
                    <a:pt x="4431323" y="1211740"/>
                    <a:pt x="4635012" y="714974"/>
                    <a:pt x="4844562" y="606536"/>
                  </a:cubicBezTo>
                  <a:cubicBezTo>
                    <a:pt x="5054112" y="498098"/>
                    <a:pt x="5162550" y="455602"/>
                    <a:pt x="5416062" y="650498"/>
                  </a:cubicBezTo>
                  <a:cubicBezTo>
                    <a:pt x="5669574" y="845394"/>
                    <a:pt x="6214697" y="1592740"/>
                    <a:pt x="6365631" y="1775913"/>
                  </a:cubicBezTo>
                </a:path>
              </a:pathLst>
            </a:cu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Freeform: Shape 7">
            <a:extLst>
              <a:ext uri="{FF2B5EF4-FFF2-40B4-BE49-F238E27FC236}">
                <a16:creationId xmlns:a16="http://schemas.microsoft.com/office/drawing/2014/main" id="{40697C97-3D0B-41E3-9CEC-2D959EACDF8D}"/>
              </a:ext>
            </a:extLst>
          </p:cNvPr>
          <p:cNvSpPr/>
          <p:nvPr/>
        </p:nvSpPr>
        <p:spPr>
          <a:xfrm>
            <a:off x="3805293" y="2605711"/>
            <a:ext cx="6367408" cy="1953305"/>
          </a:xfrm>
          <a:custGeom>
            <a:avLst/>
            <a:gdLst>
              <a:gd name="connsiteX0" fmla="*/ 0 w 6365631"/>
              <a:gd name="connsiteY0" fmla="*/ 1624953 h 2397705"/>
              <a:gd name="connsiteX1" fmla="*/ 509954 w 6365631"/>
              <a:gd name="connsiteY1" fmla="*/ 402822 h 2397705"/>
              <a:gd name="connsiteX2" fmla="*/ 931985 w 6365631"/>
              <a:gd name="connsiteY2" fmla="*/ 103884 h 2397705"/>
              <a:gd name="connsiteX3" fmla="*/ 1336431 w 6365631"/>
              <a:gd name="connsiteY3" fmla="*/ 2029399 h 2397705"/>
              <a:gd name="connsiteX4" fmla="*/ 2083777 w 6365631"/>
              <a:gd name="connsiteY4" fmla="*/ 2222830 h 2397705"/>
              <a:gd name="connsiteX5" fmla="*/ 3138854 w 6365631"/>
              <a:gd name="connsiteY5" fmla="*/ 77507 h 2397705"/>
              <a:gd name="connsiteX6" fmla="*/ 4325815 w 6365631"/>
              <a:gd name="connsiteY6" fmla="*/ 2090945 h 2397705"/>
              <a:gd name="connsiteX7" fmla="*/ 6365631 w 6365631"/>
              <a:gd name="connsiteY7" fmla="*/ 1510653 h 2397705"/>
              <a:gd name="connsiteX0" fmla="*/ 0 w 6365631"/>
              <a:gd name="connsiteY0" fmla="*/ 1624953 h 2375841"/>
              <a:gd name="connsiteX1" fmla="*/ 509954 w 6365631"/>
              <a:gd name="connsiteY1" fmla="*/ 402822 h 2375841"/>
              <a:gd name="connsiteX2" fmla="*/ 931985 w 6365631"/>
              <a:gd name="connsiteY2" fmla="*/ 103884 h 2375841"/>
              <a:gd name="connsiteX3" fmla="*/ 1336431 w 6365631"/>
              <a:gd name="connsiteY3" fmla="*/ 2029399 h 2375841"/>
              <a:gd name="connsiteX4" fmla="*/ 2083777 w 6365631"/>
              <a:gd name="connsiteY4" fmla="*/ 2222830 h 2375841"/>
              <a:gd name="connsiteX5" fmla="*/ 3147646 w 6365631"/>
              <a:gd name="connsiteY5" fmla="*/ 376445 h 2375841"/>
              <a:gd name="connsiteX6" fmla="*/ 4325815 w 6365631"/>
              <a:gd name="connsiteY6" fmla="*/ 2090945 h 2375841"/>
              <a:gd name="connsiteX7" fmla="*/ 6365631 w 6365631"/>
              <a:gd name="connsiteY7" fmla="*/ 1510653 h 2375841"/>
              <a:gd name="connsiteX0" fmla="*/ 0 w 6374423"/>
              <a:gd name="connsiteY0" fmla="*/ 1624953 h 2375841"/>
              <a:gd name="connsiteX1" fmla="*/ 509954 w 6374423"/>
              <a:gd name="connsiteY1" fmla="*/ 402822 h 2375841"/>
              <a:gd name="connsiteX2" fmla="*/ 931985 w 6374423"/>
              <a:gd name="connsiteY2" fmla="*/ 103884 h 2375841"/>
              <a:gd name="connsiteX3" fmla="*/ 1336431 w 6374423"/>
              <a:gd name="connsiteY3" fmla="*/ 2029399 h 2375841"/>
              <a:gd name="connsiteX4" fmla="*/ 2083777 w 6374423"/>
              <a:gd name="connsiteY4" fmla="*/ 2222830 h 2375841"/>
              <a:gd name="connsiteX5" fmla="*/ 3147646 w 6374423"/>
              <a:gd name="connsiteY5" fmla="*/ 376445 h 2375841"/>
              <a:gd name="connsiteX6" fmla="*/ 4325815 w 6374423"/>
              <a:gd name="connsiteY6" fmla="*/ 2090945 h 2375841"/>
              <a:gd name="connsiteX7" fmla="*/ 6374423 w 6374423"/>
              <a:gd name="connsiteY7" fmla="*/ 1132584 h 2375841"/>
              <a:gd name="connsiteX0" fmla="*/ 0 w 6330462"/>
              <a:gd name="connsiteY0" fmla="*/ 1300441 h 2367852"/>
              <a:gd name="connsiteX1" fmla="*/ 465993 w 6330462"/>
              <a:gd name="connsiteY1" fmla="*/ 394833 h 2367852"/>
              <a:gd name="connsiteX2" fmla="*/ 888024 w 6330462"/>
              <a:gd name="connsiteY2" fmla="*/ 95895 h 2367852"/>
              <a:gd name="connsiteX3" fmla="*/ 1292470 w 6330462"/>
              <a:gd name="connsiteY3" fmla="*/ 2021410 h 2367852"/>
              <a:gd name="connsiteX4" fmla="*/ 2039816 w 6330462"/>
              <a:gd name="connsiteY4" fmla="*/ 2214841 h 2367852"/>
              <a:gd name="connsiteX5" fmla="*/ 3103685 w 6330462"/>
              <a:gd name="connsiteY5" fmla="*/ 368456 h 2367852"/>
              <a:gd name="connsiteX6" fmla="*/ 4281854 w 6330462"/>
              <a:gd name="connsiteY6" fmla="*/ 2082956 h 2367852"/>
              <a:gd name="connsiteX7" fmla="*/ 6330462 w 6330462"/>
              <a:gd name="connsiteY7" fmla="*/ 1124595 h 2367852"/>
              <a:gd name="connsiteX0" fmla="*/ 0 w 6330462"/>
              <a:gd name="connsiteY0" fmla="*/ 1213892 h 2281303"/>
              <a:gd name="connsiteX1" fmla="*/ 888024 w 6330462"/>
              <a:gd name="connsiteY1" fmla="*/ 9346 h 2281303"/>
              <a:gd name="connsiteX2" fmla="*/ 1292470 w 6330462"/>
              <a:gd name="connsiteY2" fmla="*/ 1934861 h 2281303"/>
              <a:gd name="connsiteX3" fmla="*/ 2039816 w 6330462"/>
              <a:gd name="connsiteY3" fmla="*/ 2128292 h 2281303"/>
              <a:gd name="connsiteX4" fmla="*/ 3103685 w 6330462"/>
              <a:gd name="connsiteY4" fmla="*/ 281907 h 2281303"/>
              <a:gd name="connsiteX5" fmla="*/ 4281854 w 6330462"/>
              <a:gd name="connsiteY5" fmla="*/ 1996407 h 2281303"/>
              <a:gd name="connsiteX6" fmla="*/ 6330462 w 6330462"/>
              <a:gd name="connsiteY6" fmla="*/ 1038046 h 2281303"/>
              <a:gd name="connsiteX0" fmla="*/ 0 w 6330462"/>
              <a:gd name="connsiteY0" fmla="*/ 1240060 h 2308659"/>
              <a:gd name="connsiteX1" fmla="*/ 703385 w 6330462"/>
              <a:gd name="connsiteY1" fmla="*/ 9137 h 2308659"/>
              <a:gd name="connsiteX2" fmla="*/ 1292470 w 6330462"/>
              <a:gd name="connsiteY2" fmla="*/ 1961029 h 2308659"/>
              <a:gd name="connsiteX3" fmla="*/ 2039816 w 6330462"/>
              <a:gd name="connsiteY3" fmla="*/ 2154460 h 2308659"/>
              <a:gd name="connsiteX4" fmla="*/ 3103685 w 6330462"/>
              <a:gd name="connsiteY4" fmla="*/ 308075 h 2308659"/>
              <a:gd name="connsiteX5" fmla="*/ 4281854 w 6330462"/>
              <a:gd name="connsiteY5" fmla="*/ 2022575 h 2308659"/>
              <a:gd name="connsiteX6" fmla="*/ 6330462 w 6330462"/>
              <a:gd name="connsiteY6" fmla="*/ 1064214 h 2308659"/>
              <a:gd name="connsiteX0" fmla="*/ 0 w 6330462"/>
              <a:gd name="connsiteY0" fmla="*/ 1240060 h 2288190"/>
              <a:gd name="connsiteX1" fmla="*/ 703385 w 6330462"/>
              <a:gd name="connsiteY1" fmla="*/ 9137 h 2288190"/>
              <a:gd name="connsiteX2" fmla="*/ 1292470 w 6330462"/>
              <a:gd name="connsiteY2" fmla="*/ 1961029 h 2288190"/>
              <a:gd name="connsiteX3" fmla="*/ 2039816 w 6330462"/>
              <a:gd name="connsiteY3" fmla="*/ 2154460 h 2288190"/>
              <a:gd name="connsiteX4" fmla="*/ 3429000 w 6330462"/>
              <a:gd name="connsiteY4" fmla="*/ 589429 h 2288190"/>
              <a:gd name="connsiteX5" fmla="*/ 4281854 w 6330462"/>
              <a:gd name="connsiteY5" fmla="*/ 2022575 h 2288190"/>
              <a:gd name="connsiteX6" fmla="*/ 6330462 w 6330462"/>
              <a:gd name="connsiteY6" fmla="*/ 1064214 h 2288190"/>
              <a:gd name="connsiteX0" fmla="*/ 0 w 6330462"/>
              <a:gd name="connsiteY0" fmla="*/ 1240060 h 2288190"/>
              <a:gd name="connsiteX1" fmla="*/ 703385 w 6330462"/>
              <a:gd name="connsiteY1" fmla="*/ 9137 h 2288190"/>
              <a:gd name="connsiteX2" fmla="*/ 1292470 w 6330462"/>
              <a:gd name="connsiteY2" fmla="*/ 1961029 h 2288190"/>
              <a:gd name="connsiteX3" fmla="*/ 2039816 w 6330462"/>
              <a:gd name="connsiteY3" fmla="*/ 2154460 h 2288190"/>
              <a:gd name="connsiteX4" fmla="*/ 3429000 w 6330462"/>
              <a:gd name="connsiteY4" fmla="*/ 589429 h 2288190"/>
              <a:gd name="connsiteX5" fmla="*/ 4281854 w 6330462"/>
              <a:gd name="connsiteY5" fmla="*/ 2022575 h 2288190"/>
              <a:gd name="connsiteX6" fmla="*/ 6330462 w 6330462"/>
              <a:gd name="connsiteY6" fmla="*/ 1064214 h 2288190"/>
              <a:gd name="connsiteX0" fmla="*/ 0 w 6330462"/>
              <a:gd name="connsiteY0" fmla="*/ 1240060 h 2288190"/>
              <a:gd name="connsiteX1" fmla="*/ 703385 w 6330462"/>
              <a:gd name="connsiteY1" fmla="*/ 9137 h 2288190"/>
              <a:gd name="connsiteX2" fmla="*/ 1292470 w 6330462"/>
              <a:gd name="connsiteY2" fmla="*/ 1961029 h 2288190"/>
              <a:gd name="connsiteX3" fmla="*/ 2039816 w 6330462"/>
              <a:gd name="connsiteY3" fmla="*/ 2154460 h 2288190"/>
              <a:gd name="connsiteX4" fmla="*/ 3429000 w 6330462"/>
              <a:gd name="connsiteY4" fmla="*/ 589429 h 2288190"/>
              <a:gd name="connsiteX5" fmla="*/ 4299439 w 6330462"/>
              <a:gd name="connsiteY5" fmla="*/ 2110499 h 2288190"/>
              <a:gd name="connsiteX6" fmla="*/ 6330462 w 6330462"/>
              <a:gd name="connsiteY6" fmla="*/ 1064214 h 2288190"/>
              <a:gd name="connsiteX0" fmla="*/ 0 w 6330462"/>
              <a:gd name="connsiteY0" fmla="*/ 1240060 h 2287521"/>
              <a:gd name="connsiteX1" fmla="*/ 703385 w 6330462"/>
              <a:gd name="connsiteY1" fmla="*/ 9137 h 2287521"/>
              <a:gd name="connsiteX2" fmla="*/ 1292470 w 6330462"/>
              <a:gd name="connsiteY2" fmla="*/ 1961029 h 2287521"/>
              <a:gd name="connsiteX3" fmla="*/ 2039816 w 6330462"/>
              <a:gd name="connsiteY3" fmla="*/ 2154460 h 2287521"/>
              <a:gd name="connsiteX4" fmla="*/ 3576782 w 6330462"/>
              <a:gd name="connsiteY4" fmla="*/ 598665 h 2287521"/>
              <a:gd name="connsiteX5" fmla="*/ 4299439 w 6330462"/>
              <a:gd name="connsiteY5" fmla="*/ 2110499 h 2287521"/>
              <a:gd name="connsiteX6" fmla="*/ 6330462 w 6330462"/>
              <a:gd name="connsiteY6" fmla="*/ 1064214 h 2287521"/>
              <a:gd name="connsiteX0" fmla="*/ 0 w 6330462"/>
              <a:gd name="connsiteY0" fmla="*/ 1240060 h 2287521"/>
              <a:gd name="connsiteX1" fmla="*/ 703385 w 6330462"/>
              <a:gd name="connsiteY1" fmla="*/ 9137 h 2287521"/>
              <a:gd name="connsiteX2" fmla="*/ 1292470 w 6330462"/>
              <a:gd name="connsiteY2" fmla="*/ 1961029 h 2287521"/>
              <a:gd name="connsiteX3" fmla="*/ 2039816 w 6330462"/>
              <a:gd name="connsiteY3" fmla="*/ 2154460 h 2287521"/>
              <a:gd name="connsiteX4" fmla="*/ 3576782 w 6330462"/>
              <a:gd name="connsiteY4" fmla="*/ 598665 h 2287521"/>
              <a:gd name="connsiteX5" fmla="*/ 4437984 w 6330462"/>
              <a:gd name="connsiteY5" fmla="*/ 2156681 h 2287521"/>
              <a:gd name="connsiteX6" fmla="*/ 6330462 w 6330462"/>
              <a:gd name="connsiteY6" fmla="*/ 1064214 h 2287521"/>
              <a:gd name="connsiteX0" fmla="*/ 0 w 6330462"/>
              <a:gd name="connsiteY0" fmla="*/ 1240060 h 2287521"/>
              <a:gd name="connsiteX1" fmla="*/ 703385 w 6330462"/>
              <a:gd name="connsiteY1" fmla="*/ 9137 h 2287521"/>
              <a:gd name="connsiteX2" fmla="*/ 1292470 w 6330462"/>
              <a:gd name="connsiteY2" fmla="*/ 1961029 h 2287521"/>
              <a:gd name="connsiteX3" fmla="*/ 2039816 w 6330462"/>
              <a:gd name="connsiteY3" fmla="*/ 2154460 h 2287521"/>
              <a:gd name="connsiteX4" fmla="*/ 3807691 w 6330462"/>
              <a:gd name="connsiteY4" fmla="*/ 598665 h 2287521"/>
              <a:gd name="connsiteX5" fmla="*/ 4437984 w 6330462"/>
              <a:gd name="connsiteY5" fmla="*/ 2156681 h 2287521"/>
              <a:gd name="connsiteX6" fmla="*/ 6330462 w 6330462"/>
              <a:gd name="connsiteY6" fmla="*/ 1064214 h 2287521"/>
              <a:gd name="connsiteX0" fmla="*/ 0 w 6330462"/>
              <a:gd name="connsiteY0" fmla="*/ 1212570 h 2258750"/>
              <a:gd name="connsiteX1" fmla="*/ 878876 w 6330462"/>
              <a:gd name="connsiteY1" fmla="*/ 9356 h 2258750"/>
              <a:gd name="connsiteX2" fmla="*/ 1292470 w 6330462"/>
              <a:gd name="connsiteY2" fmla="*/ 1933539 h 2258750"/>
              <a:gd name="connsiteX3" fmla="*/ 2039816 w 6330462"/>
              <a:gd name="connsiteY3" fmla="*/ 2126970 h 2258750"/>
              <a:gd name="connsiteX4" fmla="*/ 3807691 w 6330462"/>
              <a:gd name="connsiteY4" fmla="*/ 571175 h 2258750"/>
              <a:gd name="connsiteX5" fmla="*/ 4437984 w 6330462"/>
              <a:gd name="connsiteY5" fmla="*/ 2129191 h 2258750"/>
              <a:gd name="connsiteX6" fmla="*/ 6330462 w 6330462"/>
              <a:gd name="connsiteY6" fmla="*/ 1036724 h 2258750"/>
              <a:gd name="connsiteX0" fmla="*/ 0 w 6330462"/>
              <a:gd name="connsiteY0" fmla="*/ 1249227 h 2297117"/>
              <a:gd name="connsiteX1" fmla="*/ 1026658 w 6330462"/>
              <a:gd name="connsiteY1" fmla="*/ 9067 h 2297117"/>
              <a:gd name="connsiteX2" fmla="*/ 1292470 w 6330462"/>
              <a:gd name="connsiteY2" fmla="*/ 1970196 h 2297117"/>
              <a:gd name="connsiteX3" fmla="*/ 2039816 w 6330462"/>
              <a:gd name="connsiteY3" fmla="*/ 2163627 h 2297117"/>
              <a:gd name="connsiteX4" fmla="*/ 3807691 w 6330462"/>
              <a:gd name="connsiteY4" fmla="*/ 607832 h 2297117"/>
              <a:gd name="connsiteX5" fmla="*/ 4437984 w 6330462"/>
              <a:gd name="connsiteY5" fmla="*/ 2165848 h 2297117"/>
              <a:gd name="connsiteX6" fmla="*/ 6330462 w 6330462"/>
              <a:gd name="connsiteY6" fmla="*/ 1073381 h 2297117"/>
              <a:gd name="connsiteX0" fmla="*/ 0 w 6330462"/>
              <a:gd name="connsiteY0" fmla="*/ 1249227 h 2319680"/>
              <a:gd name="connsiteX1" fmla="*/ 1026658 w 6330462"/>
              <a:gd name="connsiteY1" fmla="*/ 9067 h 2319680"/>
              <a:gd name="connsiteX2" fmla="*/ 1292470 w 6330462"/>
              <a:gd name="connsiteY2" fmla="*/ 1970196 h 2319680"/>
              <a:gd name="connsiteX3" fmla="*/ 2039816 w 6330462"/>
              <a:gd name="connsiteY3" fmla="*/ 2163627 h 2319680"/>
              <a:gd name="connsiteX4" fmla="*/ 3807691 w 6330462"/>
              <a:gd name="connsiteY4" fmla="*/ 607832 h 2319680"/>
              <a:gd name="connsiteX5" fmla="*/ 4530348 w 6330462"/>
              <a:gd name="connsiteY5" fmla="*/ 2295157 h 2319680"/>
              <a:gd name="connsiteX6" fmla="*/ 6330462 w 6330462"/>
              <a:gd name="connsiteY6" fmla="*/ 1073381 h 2319680"/>
              <a:gd name="connsiteX0" fmla="*/ 0 w 6330462"/>
              <a:gd name="connsiteY0" fmla="*/ 1249227 h 2300113"/>
              <a:gd name="connsiteX1" fmla="*/ 1026658 w 6330462"/>
              <a:gd name="connsiteY1" fmla="*/ 9067 h 2300113"/>
              <a:gd name="connsiteX2" fmla="*/ 1292470 w 6330462"/>
              <a:gd name="connsiteY2" fmla="*/ 1970196 h 2300113"/>
              <a:gd name="connsiteX3" fmla="*/ 2039816 w 6330462"/>
              <a:gd name="connsiteY3" fmla="*/ 2163627 h 2300113"/>
              <a:gd name="connsiteX4" fmla="*/ 3807691 w 6330462"/>
              <a:gd name="connsiteY4" fmla="*/ 607832 h 2300113"/>
              <a:gd name="connsiteX5" fmla="*/ 4530348 w 6330462"/>
              <a:gd name="connsiteY5" fmla="*/ 2295157 h 2300113"/>
              <a:gd name="connsiteX6" fmla="*/ 6330462 w 6330462"/>
              <a:gd name="connsiteY6" fmla="*/ 1073381 h 2300113"/>
              <a:gd name="connsiteX0" fmla="*/ 0 w 6330462"/>
              <a:gd name="connsiteY0" fmla="*/ 1249227 h 2300113"/>
              <a:gd name="connsiteX1" fmla="*/ 1026658 w 6330462"/>
              <a:gd name="connsiteY1" fmla="*/ 9067 h 2300113"/>
              <a:gd name="connsiteX2" fmla="*/ 1292470 w 6330462"/>
              <a:gd name="connsiteY2" fmla="*/ 1970196 h 2300113"/>
              <a:gd name="connsiteX3" fmla="*/ 2039816 w 6330462"/>
              <a:gd name="connsiteY3" fmla="*/ 2163627 h 2300113"/>
              <a:gd name="connsiteX4" fmla="*/ 3937000 w 6330462"/>
              <a:gd name="connsiteY4" fmla="*/ 607832 h 2300113"/>
              <a:gd name="connsiteX5" fmla="*/ 4530348 w 6330462"/>
              <a:gd name="connsiteY5" fmla="*/ 2295157 h 2300113"/>
              <a:gd name="connsiteX6" fmla="*/ 6330462 w 6330462"/>
              <a:gd name="connsiteY6" fmla="*/ 1073381 h 2300113"/>
              <a:gd name="connsiteX0" fmla="*/ 0 w 6330462"/>
              <a:gd name="connsiteY0" fmla="*/ 901988 h 1952874"/>
              <a:gd name="connsiteX1" fmla="*/ 897349 w 6330462"/>
              <a:gd name="connsiteY1" fmla="*/ 12810 h 1952874"/>
              <a:gd name="connsiteX2" fmla="*/ 1292470 w 6330462"/>
              <a:gd name="connsiteY2" fmla="*/ 1622957 h 1952874"/>
              <a:gd name="connsiteX3" fmla="*/ 2039816 w 6330462"/>
              <a:gd name="connsiteY3" fmla="*/ 1816388 h 1952874"/>
              <a:gd name="connsiteX4" fmla="*/ 3937000 w 6330462"/>
              <a:gd name="connsiteY4" fmla="*/ 260593 h 1952874"/>
              <a:gd name="connsiteX5" fmla="*/ 4530348 w 6330462"/>
              <a:gd name="connsiteY5" fmla="*/ 1947918 h 1952874"/>
              <a:gd name="connsiteX6" fmla="*/ 6330462 w 6330462"/>
              <a:gd name="connsiteY6" fmla="*/ 726142 h 1952874"/>
              <a:gd name="connsiteX0" fmla="*/ 0 w 6367408"/>
              <a:gd name="connsiteY0" fmla="*/ 893183 h 1953305"/>
              <a:gd name="connsiteX1" fmla="*/ 934295 w 6367408"/>
              <a:gd name="connsiteY1" fmla="*/ 13241 h 1953305"/>
              <a:gd name="connsiteX2" fmla="*/ 1329416 w 6367408"/>
              <a:gd name="connsiteY2" fmla="*/ 1623388 h 1953305"/>
              <a:gd name="connsiteX3" fmla="*/ 2076762 w 6367408"/>
              <a:gd name="connsiteY3" fmla="*/ 1816819 h 1953305"/>
              <a:gd name="connsiteX4" fmla="*/ 3973946 w 6367408"/>
              <a:gd name="connsiteY4" fmla="*/ 261024 h 1953305"/>
              <a:gd name="connsiteX5" fmla="*/ 4567294 w 6367408"/>
              <a:gd name="connsiteY5" fmla="*/ 1948349 h 1953305"/>
              <a:gd name="connsiteX6" fmla="*/ 6367408 w 6367408"/>
              <a:gd name="connsiteY6" fmla="*/ 726573 h 195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7408" h="1953305">
                <a:moveTo>
                  <a:pt x="0" y="893183"/>
                </a:moveTo>
                <a:cubicBezTo>
                  <a:pt x="185005" y="642236"/>
                  <a:pt x="712726" y="-108460"/>
                  <a:pt x="934295" y="13241"/>
                </a:cubicBezTo>
                <a:cubicBezTo>
                  <a:pt x="1155864" y="134942"/>
                  <a:pt x="1139005" y="1322792"/>
                  <a:pt x="1329416" y="1623388"/>
                </a:cubicBezTo>
                <a:cubicBezTo>
                  <a:pt x="1519827" y="1923984"/>
                  <a:pt x="1636007" y="2043880"/>
                  <a:pt x="2076762" y="1816819"/>
                </a:cubicBezTo>
                <a:cubicBezTo>
                  <a:pt x="2517517" y="1589758"/>
                  <a:pt x="3558857" y="239102"/>
                  <a:pt x="3973946" y="261024"/>
                </a:cubicBezTo>
                <a:cubicBezTo>
                  <a:pt x="4389035" y="282946"/>
                  <a:pt x="4029498" y="1709491"/>
                  <a:pt x="4567294" y="1948349"/>
                </a:cubicBezTo>
                <a:cubicBezTo>
                  <a:pt x="5249319" y="2040313"/>
                  <a:pt x="6045024" y="823288"/>
                  <a:pt x="6367408" y="726573"/>
                </a:cubicBezTo>
              </a:path>
            </a:pathLst>
          </a:custGeom>
          <a:noFill/>
          <a:ln w="5715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F64C1C5-BBA7-4805-A712-1F7C74530AD2}"/>
              </a:ext>
            </a:extLst>
          </p:cNvPr>
          <p:cNvSpPr txBox="1"/>
          <p:nvPr/>
        </p:nvSpPr>
        <p:spPr>
          <a:xfrm>
            <a:off x="2822331" y="5758962"/>
            <a:ext cx="6646984"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Water Heating – Baseline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Water Heating – Load Shift</a:t>
            </a:r>
          </a:p>
        </p:txBody>
      </p:sp>
      <p:cxnSp>
        <p:nvCxnSpPr>
          <p:cNvPr id="15" name="Straight Connector 14">
            <a:extLst>
              <a:ext uri="{FF2B5EF4-FFF2-40B4-BE49-F238E27FC236}">
                <a16:creationId xmlns:a16="http://schemas.microsoft.com/office/drawing/2014/main" id="{AD56B233-753F-4771-A12B-BB782BF8A33C}"/>
              </a:ext>
            </a:extLst>
          </p:cNvPr>
          <p:cNvCxnSpPr/>
          <p:nvPr/>
        </p:nvCxnSpPr>
        <p:spPr>
          <a:xfrm>
            <a:off x="3050931" y="5961185"/>
            <a:ext cx="650631" cy="0"/>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35EA1F-7006-49CE-B227-FAD670445FFF}"/>
              </a:ext>
            </a:extLst>
          </p:cNvPr>
          <p:cNvCxnSpPr/>
          <p:nvPr/>
        </p:nvCxnSpPr>
        <p:spPr>
          <a:xfrm>
            <a:off x="3050931" y="6236677"/>
            <a:ext cx="650631" cy="0"/>
          </a:xfrm>
          <a:prstGeom prst="line">
            <a:avLst/>
          </a:prstGeom>
          <a:ln w="571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92211CA-3165-46A1-98AC-CAA27076F9E3}"/>
              </a:ext>
            </a:extLst>
          </p:cNvPr>
          <p:cNvSpPr/>
          <p:nvPr/>
        </p:nvSpPr>
        <p:spPr>
          <a:xfrm>
            <a:off x="5091634" y="2004646"/>
            <a:ext cx="791307" cy="2708031"/>
          </a:xfrm>
          <a:prstGeom prst="rect">
            <a:avLst/>
          </a:prstGeom>
          <a:solidFill>
            <a:schemeClr val="bg2">
              <a:lumMod val="90000"/>
              <a:alpha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90239B8-B6CE-4680-A70C-FEC82DE555A7}"/>
              </a:ext>
            </a:extLst>
          </p:cNvPr>
          <p:cNvSpPr/>
          <p:nvPr/>
        </p:nvSpPr>
        <p:spPr>
          <a:xfrm>
            <a:off x="8208908" y="2009266"/>
            <a:ext cx="791307" cy="2708031"/>
          </a:xfrm>
          <a:prstGeom prst="rect">
            <a:avLst/>
          </a:prstGeom>
          <a:solidFill>
            <a:schemeClr val="bg2">
              <a:lumMod val="90000"/>
              <a:alpha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8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AAFFA09-8A91-40B3-B2E1-46CE1A738F37}"/>
              </a:ext>
            </a:extLst>
          </p:cNvPr>
          <p:cNvGrpSpPr/>
          <p:nvPr/>
        </p:nvGrpSpPr>
        <p:grpSpPr>
          <a:xfrm>
            <a:off x="0" y="1"/>
            <a:ext cx="12192000" cy="1374272"/>
            <a:chOff x="0" y="1"/>
            <a:chExt cx="12192000" cy="1374272"/>
          </a:xfrm>
        </p:grpSpPr>
        <p:sp>
          <p:nvSpPr>
            <p:cNvPr id="9" name="Rectangle 8">
              <a:extLst>
                <a:ext uri="{FF2B5EF4-FFF2-40B4-BE49-F238E27FC236}">
                  <a16:creationId xmlns:a16="http://schemas.microsoft.com/office/drawing/2014/main" id="{763770AB-8262-483F-A624-5BA083CB658A}"/>
                </a:ext>
              </a:extLst>
            </p:cNvPr>
            <p:cNvSpPr/>
            <p:nvPr/>
          </p:nvSpPr>
          <p:spPr>
            <a:xfrm>
              <a:off x="0" y="1"/>
              <a:ext cx="12192000" cy="1374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3">
              <a:extLst>
                <a:ext uri="{FF2B5EF4-FFF2-40B4-BE49-F238E27FC236}">
                  <a16:creationId xmlns:a16="http://schemas.microsoft.com/office/drawing/2014/main" id="{EB9226EA-6263-4B62-AD36-553FB9DC5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856" y="122690"/>
              <a:ext cx="1334655" cy="1067724"/>
            </a:xfrm>
            <a:prstGeom prst="rect">
              <a:avLst/>
            </a:prstGeom>
          </p:spPr>
        </p:pic>
      </p:grpSp>
      <p:sp>
        <p:nvSpPr>
          <p:cNvPr id="13" name="Title 2">
            <a:extLst>
              <a:ext uri="{FF2B5EF4-FFF2-40B4-BE49-F238E27FC236}">
                <a16:creationId xmlns:a16="http://schemas.microsoft.com/office/drawing/2014/main" id="{B29D6B9A-59F4-45C6-AC32-8561289CA280}"/>
              </a:ext>
            </a:extLst>
          </p:cNvPr>
          <p:cNvSpPr>
            <a:spLocks noGrp="1"/>
          </p:cNvSpPr>
          <p:nvPr>
            <p:ph type="title"/>
          </p:nvPr>
        </p:nvSpPr>
        <p:spPr>
          <a:xfrm>
            <a:off x="170872" y="-6230"/>
            <a:ext cx="11136311" cy="1325563"/>
          </a:xfrm>
        </p:spPr>
        <p:txBody>
          <a:bodyPr>
            <a:normAutofit/>
          </a:bodyPr>
          <a:lstStyle/>
          <a:p>
            <a:pPr>
              <a:defRPr/>
            </a:pPr>
            <a:r>
              <a:rPr lang="en-US" sz="3600" dirty="0">
                <a:solidFill>
                  <a:schemeClr val="accent3">
                    <a:lumMod val="50000"/>
                  </a:schemeClr>
                </a:solidFill>
                <a:latin typeface="Arial Black" panose="020B0A04020102020204" pitchFamily="34" charset="0"/>
                <a:ea typeface="+mj-ea"/>
                <a:cs typeface="+mj-cs"/>
              </a:rPr>
              <a:t>How Far Ahead Can We Plan for Grid Response?</a:t>
            </a:r>
          </a:p>
        </p:txBody>
      </p:sp>
      <p:sp>
        <p:nvSpPr>
          <p:cNvPr id="2" name="TextBox 1">
            <a:extLst>
              <a:ext uri="{FF2B5EF4-FFF2-40B4-BE49-F238E27FC236}">
                <a16:creationId xmlns:a16="http://schemas.microsoft.com/office/drawing/2014/main" id="{7299B617-357C-4BF9-905A-2E346FA4C8F3}"/>
              </a:ext>
            </a:extLst>
          </p:cNvPr>
          <p:cNvSpPr txBox="1"/>
          <p:nvPr/>
        </p:nvSpPr>
        <p:spPr>
          <a:xfrm>
            <a:off x="1145310" y="1948873"/>
            <a:ext cx="3486917" cy="2800767"/>
          </a:xfrm>
          <a:prstGeom prst="rect">
            <a:avLst/>
          </a:prstGeom>
          <a:noFill/>
        </p:spPr>
        <p:txBody>
          <a:bodyPr wrap="non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Event (ADR)</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3 Hour</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6 Hour</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Day Ahead</a:t>
            </a:r>
          </a:p>
        </p:txBody>
      </p:sp>
      <p:grpSp>
        <p:nvGrpSpPr>
          <p:cNvPr id="6" name="Group 5"/>
          <p:cNvGrpSpPr/>
          <p:nvPr/>
        </p:nvGrpSpPr>
        <p:grpSpPr>
          <a:xfrm>
            <a:off x="5262466" y="1882820"/>
            <a:ext cx="5872614" cy="3360984"/>
            <a:chOff x="5906978" y="1882820"/>
            <a:chExt cx="5228101" cy="2759487"/>
          </a:xfrm>
        </p:grpSpPr>
        <p:sp>
          <p:nvSpPr>
            <p:cNvPr id="3" name="Rectangle 2">
              <a:extLst>
                <a:ext uri="{FF2B5EF4-FFF2-40B4-BE49-F238E27FC236}">
                  <a16:creationId xmlns:a16="http://schemas.microsoft.com/office/drawing/2014/main" id="{C17541FE-D6A8-4BB7-8029-AF4516FA695B}"/>
                </a:ext>
              </a:extLst>
            </p:cNvPr>
            <p:cNvSpPr/>
            <p:nvPr/>
          </p:nvSpPr>
          <p:spPr>
            <a:xfrm>
              <a:off x="5906978" y="1882820"/>
              <a:ext cx="5228101" cy="27594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250" y="2246714"/>
              <a:ext cx="4549555" cy="2205084"/>
            </a:xfrm>
            <a:prstGeom prst="rect">
              <a:avLst/>
            </a:prstGeom>
          </p:spPr>
        </p:pic>
      </p:grpSp>
    </p:spTree>
    <p:extLst>
      <p:ext uri="{BB962C8B-B14F-4D97-AF65-F5344CB8AC3E}">
        <p14:creationId xmlns:p14="http://schemas.microsoft.com/office/powerpoint/2010/main" val="1185682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7">
      <a:dk1>
        <a:srgbClr val="00467F"/>
      </a:dk1>
      <a:lt1>
        <a:srgbClr val="FFFFFF"/>
      </a:lt1>
      <a:dk2>
        <a:srgbClr val="363737"/>
      </a:dk2>
      <a:lt2>
        <a:srgbClr val="5E6971"/>
      </a:lt2>
      <a:accent1>
        <a:srgbClr val="1CBECA"/>
      </a:accent1>
      <a:accent2>
        <a:srgbClr val="5091CD"/>
      </a:accent2>
      <a:accent3>
        <a:srgbClr val="C1D82F"/>
      </a:accent3>
      <a:accent4>
        <a:srgbClr val="0079C1"/>
      </a:accent4>
      <a:accent5>
        <a:srgbClr val="685BC7"/>
      </a:accent5>
      <a:accent6>
        <a:srgbClr val="4F5151"/>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TtemplateFINALapril20_16-9_Segoe.pptx" id="{74BFA522-2FBC-47D3-A8C8-E03E585ED7D8}" vid="{EF199ADA-9162-479A-8215-5EE462B3FF5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al Document" ma:contentTypeID="0x010100404842DB1C82EF43A906826C7ABE80A9040079A78125CED31F4B827DFC30F20798EF" ma:contentTypeVersion="4" ma:contentTypeDescription="BPA Documents that do not have a specific content type defined." ma:contentTypeScope="" ma:versionID="c3ee6a7198a25ad7d5e9f2472fb82724">
  <xsd:schema xmlns:xsd="http://www.w3.org/2001/XMLSchema" xmlns:xs="http://www.w3.org/2001/XMLSchema" xmlns:p="http://schemas.microsoft.com/office/2006/metadata/properties" xmlns:ns1="http://schemas.microsoft.com/sharepoint/v3" xmlns:ns2="http://schemas.microsoft.com/sharepoint/v3/fields" xmlns:ns3="e22c7409-3fd3-409a-a4a6-6ab0ea51d687" targetNamespace="http://schemas.microsoft.com/office/2006/metadata/properties" ma:root="true" ma:fieldsID="ff0d5d58759ff93759dd6358d11e484f" ns1:_="" ns2:_="" ns3:_="">
    <xsd:import namespace="http://schemas.microsoft.com/sharepoint/v3"/>
    <xsd:import namespace="http://schemas.microsoft.com/sharepoint/v3/fields"/>
    <xsd:import namespace="e22c7409-3fd3-409a-a4a6-6ab0ea51d687"/>
    <xsd:element name="properties">
      <xsd:complexType>
        <xsd:sequence>
          <xsd:element name="documentManagement">
            <xsd:complexType>
              <xsd:all>
                <xsd:element ref="ns2:_Relation" minOccurs="0"/>
                <xsd:element ref="ns2:_Contributor" minOccurs="0"/>
                <xsd:element ref="ns2:_Coverage" minOccurs="0"/>
                <xsd:element ref="ns2:_Format" minOccurs="0"/>
                <xsd:element ref="ns1:Language" minOccurs="0"/>
                <xsd:element ref="ns2:_Publisher" minOccurs="0"/>
                <xsd:element ref="ns2:_Identifier" minOccurs="0"/>
                <xsd:element ref="ns2:_ResourceType"/>
                <xsd:element ref="ns2:_Source" minOccurs="0"/>
                <xsd:element ref="ns2:_DCDateCreated" minOccurs="0"/>
                <xsd:element ref="ns2:_DCDateModified" minOccurs="0"/>
                <xsd:element ref="ns3:pb95b497b12c48a38c5a5dfead4fe67f"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4"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lation" ma:index="8" nillable="true" ma:displayName="Relation" ma:description="References to related resources" ma:internalName="_Relation">
      <xsd:simpleType>
        <xsd:restriction base="dms:Note">
          <xsd:maxLength value="255"/>
        </xsd:restriction>
      </xsd:simpleType>
    </xsd:element>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element name="_Coverage" ma:index="10" nillable="true" ma:displayName="Coverage" ma:description="The extent or scope" ma:internalName="_Coverage">
      <xsd:simpleType>
        <xsd:restriction base="dms:Text"/>
      </xsd:simpleType>
    </xsd:element>
    <xsd:element name="_Format" ma:index="13" nillable="true" ma:displayName="Format" ma:description="Media-type, file format or dimensions" ma:internalName="_Format">
      <xsd:simpleType>
        <xsd:restriction base="dms:Text"/>
      </xsd:simpleType>
    </xsd:element>
    <xsd:element name="_Publisher" ma:index="15" nillable="true" ma:displayName="Publisher" ma:description="The person, organization or service that published this resource" ma:internalName="_Publisher">
      <xsd:simpleType>
        <xsd:restriction base="dms:Text"/>
      </xsd:simpleType>
    </xsd:element>
    <xsd:element name="_Identifier" ma:index="16" nillable="true" ma:displayName="Resource Identifier" ma:description="An identifying string or number, usually conforming to a formal identification system" ma:internalName="_Identifier">
      <xsd:simpleType>
        <xsd:restriction base="dms:Text"/>
      </xsd:simpleType>
    </xsd:element>
    <xsd:element name="_ResourceType" ma:index="17" ma:displayName="Resource Type" ma:description="A set of categories, functions, genres or aggregation levels" ma:internalName="_ResourceType" ma:readOnly="false">
      <xsd:simpleType>
        <xsd:restriction base="dms:Text"/>
      </xsd:simpleType>
    </xsd:element>
    <xsd:element name="_Source" ma:index="18" nillable="true" ma:displayName="Source" ma:description="References to resources from which this resource was derived" ma:internalName="_Source">
      <xsd:simpleType>
        <xsd:restriction base="dms:Note">
          <xsd:maxLength value="255"/>
        </xsd:restriction>
      </xsd:simpleType>
    </xsd:element>
    <xsd:element name="_DCDateCreated" ma:index="19" nillable="true" ma:displayName="Date Created" ma:description="The date on which this resource was created" ma:format="DateTime" ma:internalName="_DCDateCreated">
      <xsd:simpleType>
        <xsd:restriction base="dms:DateTime"/>
      </xsd:simpleType>
    </xsd:element>
    <xsd:element name="_DCDateModified" ma:index="20"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22c7409-3fd3-409a-a4a6-6ab0ea51d687" elementFormDefault="qualified">
    <xsd:import namespace="http://schemas.microsoft.com/office/2006/documentManagement/types"/>
    <xsd:import namespace="http://schemas.microsoft.com/office/infopath/2007/PartnerControls"/>
    <xsd:element name="pb95b497b12c48a38c5a5dfead4fe67f" ma:index="21" ma:taxonomy="true" ma:internalName="pb95b497b12c48a38c5a5dfead4fe67f" ma:taxonomyFieldName="Tags" ma:displayName="Tags" ma:readOnly="false" ma:default="" ma:fieldId="{9b95b497-b12c-48a3-8c5a-5dfead4fe67f}" ma:taxonomyMulti="true" ma:sspId="d95bfaeb-d21c-407f-a59f-76a7cca530c2" ma:termSetId="7721fb43-69da-41c8-8f20-dab2ccd6cc4e"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577f0b94-768c-4362-8994-1f14373be3ed}" ma:internalName="TaxCatchAll" ma:showField="CatchAllData" ma:web="e22c7409-3fd3-409a-a4a6-6ab0ea51d687">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hidden="true" ma:list="{577f0b94-768c-4362-8994-1f14373be3ed}" ma:internalName="TaxCatchAllLabel" ma:readOnly="true" ma:showField="CatchAllDataLabel" ma:web="e22c7409-3fd3-409a-a4a6-6ab0ea51d6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_Source xmlns="http://schemas.microsoft.com/sharepoint/v3/fields" xsi:nil="true"/>
    <_DCDateModified xmlns="http://schemas.microsoft.com/sharepoint/v3/fields" xsi:nil="true"/>
    <_Publisher xmlns="http://schemas.microsoft.com/sharepoint/v3/fields" xsi:nil="true"/>
    <_Relation xmlns="http://schemas.microsoft.com/sharepoint/v3/fields" xsi:nil="true"/>
    <_Contributor xmlns="http://schemas.microsoft.com/sharepoint/v3/fields" xsi:nil="true"/>
    <_Format xmlns="http://schemas.microsoft.com/sharepoint/v3/fields" xsi:nil="true"/>
    <pb95b497b12c48a38c5a5dfead4fe67f xmlns="e22c7409-3fd3-409a-a4a6-6ab0ea51d687">
      <Terms xmlns="http://schemas.microsoft.com/office/infopath/2007/PartnerControls">
        <TermInfo xmlns="http://schemas.microsoft.com/office/infopath/2007/PartnerControls">
          <TermName xmlns="http://schemas.microsoft.com/office/infopath/2007/PartnerControls">Energy Efficiency</TermName>
          <TermId xmlns="http://schemas.microsoft.com/office/infopath/2007/PartnerControls">7d88f299-fa2d-4d2a-99d9-9b08652f27c4</TermId>
        </TermInfo>
      </Terms>
    </pb95b497b12c48a38c5a5dfead4fe67f>
    <_Coverage xmlns="http://schemas.microsoft.com/sharepoint/v3/fields" xsi:nil="true"/>
    <_Identifier xmlns="http://schemas.microsoft.com/sharepoint/v3/fields" xsi:nil="true"/>
    <_ResourceType xmlns="http://schemas.microsoft.com/sharepoint/v3/fields">presentation</_ResourceType>
    <TaxCatchAll xmlns="e22c7409-3fd3-409a-a4a6-6ab0ea51d687">
      <Value>16</Value>
    </TaxCatchAll>
    <_DCDateCreated xmlns="http://schemas.microsoft.com/sharepoint/v3/fields" xsi:nil="true"/>
  </documentManagement>
</p:properties>
</file>

<file path=customXml/itemProps1.xml><?xml version="1.0" encoding="utf-8"?>
<ds:datastoreItem xmlns:ds="http://schemas.openxmlformats.org/officeDocument/2006/customXml" ds:itemID="{6DF6CB08-F4D5-418B-9241-A6D2B65FC3D7}"/>
</file>

<file path=customXml/itemProps2.xml><?xml version="1.0" encoding="utf-8"?>
<ds:datastoreItem xmlns:ds="http://schemas.openxmlformats.org/officeDocument/2006/customXml" ds:itemID="{AB9B2541-B7E8-478B-9D7F-5B23DC0C3120}"/>
</file>

<file path=customXml/itemProps3.xml><?xml version="1.0" encoding="utf-8"?>
<ds:datastoreItem xmlns:ds="http://schemas.openxmlformats.org/officeDocument/2006/customXml" ds:itemID="{B089A65F-E79B-4770-A2E6-84044A6E18AF}"/>
</file>

<file path=docProps/app.xml><?xml version="1.0" encoding="utf-8"?>
<Properties xmlns="http://schemas.openxmlformats.org/officeDocument/2006/extended-properties" xmlns:vt="http://schemas.openxmlformats.org/officeDocument/2006/docPropsVTypes">
  <Template>ETtemplateFINALapril20_16-9_Segoe</Template>
  <TotalTime>268</TotalTime>
  <Words>1297</Words>
  <Application>Microsoft Office PowerPoint</Application>
  <PresentationFormat>Widescreen</PresentationFormat>
  <Paragraphs>206</Paragraphs>
  <Slides>31</Slides>
  <Notes>4</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31</vt:i4>
      </vt:variant>
    </vt:vector>
  </HeadingPairs>
  <TitlesOfParts>
    <vt:vector size="51" baseType="lpstr">
      <vt:lpstr>ＭＳ Ｐゴシック</vt:lpstr>
      <vt:lpstr>Arial</vt:lpstr>
      <vt:lpstr>Arial Black</vt:lpstr>
      <vt:lpstr>Calibri</vt:lpstr>
      <vt:lpstr>Calibri Light</vt:lpstr>
      <vt:lpstr>Century Gothic</vt:lpstr>
      <vt:lpstr>Courier New</vt:lpstr>
      <vt:lpstr>Franklin Gothic Medium</vt:lpstr>
      <vt:lpstr>Helvetica Neue</vt:lpstr>
      <vt:lpstr>Helvetica Neue LT Std 87 Heavy </vt:lpstr>
      <vt:lpstr>Lucida Sans</vt:lpstr>
      <vt:lpstr>Segoe UI</vt:lpstr>
      <vt:lpstr>Segoe UI Semibold</vt:lpstr>
      <vt:lpstr>Times New Roman</vt:lpstr>
      <vt:lpstr>Wingdings</vt:lpstr>
      <vt:lpstr>Default Design</vt:lpstr>
      <vt:lpstr>2_Office Theme</vt:lpstr>
      <vt:lpstr>Office Theme</vt:lpstr>
      <vt:lpstr>1_Office Theme</vt:lpstr>
      <vt:lpstr>Custom Design</vt:lpstr>
      <vt:lpstr>Central Water Heating Workgroup  July 7, 2020</vt:lpstr>
      <vt:lpstr>Agenda</vt:lpstr>
      <vt:lpstr>Grid Integration for CHPWH </vt:lpstr>
      <vt:lpstr>Grid and Decarbonization Context</vt:lpstr>
      <vt:lpstr>PowerPoint Presentation</vt:lpstr>
      <vt:lpstr>Building Energy Load Shape</vt:lpstr>
      <vt:lpstr>Residential Loads Peak at Different Times</vt:lpstr>
      <vt:lpstr>Managing DHW Load Shape</vt:lpstr>
      <vt:lpstr>How Far Ahead Can We Plan for Grid Response?</vt:lpstr>
      <vt:lpstr>CTA-2045</vt:lpstr>
      <vt:lpstr>CHPWH Features Affecting Grid Response</vt:lpstr>
      <vt:lpstr>Tom Hovde- Snohomish PUD</vt:lpstr>
      <vt:lpstr>CI Time of Day Rate Pilot   </vt:lpstr>
      <vt:lpstr>Snohomish County Public Utility District </vt:lpstr>
      <vt:lpstr>Why DER…Changing Market</vt:lpstr>
      <vt:lpstr>Why It’s Important</vt:lpstr>
      <vt:lpstr>PUD System Peaks &amp; TOD Design</vt:lpstr>
      <vt:lpstr>TOD Load Shifting Opportunities</vt:lpstr>
      <vt:lpstr>PowerPoint Presentation</vt:lpstr>
      <vt:lpstr>Program Structure</vt:lpstr>
      <vt:lpstr>TOD Pilot Active Participants to Date:</vt:lpstr>
      <vt:lpstr>PowerPoint Presentation</vt:lpstr>
      <vt:lpstr>PowerPoint Presentation</vt:lpstr>
      <vt:lpstr>Questions?  </vt:lpstr>
      <vt:lpstr>Owen Howlett - SMUD</vt:lpstr>
      <vt:lpstr>SMUD Drivers</vt:lpstr>
      <vt:lpstr>Central Water Heater Control Taxonomy</vt:lpstr>
      <vt:lpstr>Policy Requirements</vt:lpstr>
      <vt:lpstr>Manufacturer Guidance</vt:lpstr>
      <vt:lpstr>Gabe Taylor- CEC</vt:lpstr>
      <vt:lpstr>PowerPoint Presentation</vt:lpstr>
    </vt:vector>
  </TitlesOfParts>
  <Company>BPA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Keshmira</dc:creator>
  <dc:description/>
  <cp:lastModifiedBy>Keshmira</cp:lastModifiedBy>
  <cp:revision>26</cp:revision>
  <dcterms:created xsi:type="dcterms:W3CDTF">2020-07-02T18:01:35Z</dcterms:created>
  <dcterms:modified xsi:type="dcterms:W3CDTF">2020-07-07T20:14:45Z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0x010100404842DB1C82EF43A906826C7ABE80A9040079A78125CED31F4B827DFC30F20798EF</vt:lpwstr>
  </property>
  <property fmtid="{D5CDD505-2E9C-101B-9397-08002B2CF9AE}" pid="3" name="Tags">
    <vt:lpwstr>16;#Energy Efficiency|7d88f299-fa2d-4d2a-99d9-9b08652f27c4</vt:lpwstr>
  </property>
</Properties>
</file>