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5"/>
  </p:notesMasterIdLst>
  <p:sldIdLst>
    <p:sldId id="327" r:id="rId5"/>
    <p:sldId id="290" r:id="rId6"/>
    <p:sldId id="292"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294" r:id="rId27"/>
    <p:sldId id="293" r:id="rId28"/>
    <p:sldId id="295" r:id="rId29"/>
    <p:sldId id="296" r:id="rId30"/>
    <p:sldId id="300" r:id="rId31"/>
    <p:sldId id="307" r:id="rId32"/>
    <p:sldId id="302" r:id="rId33"/>
    <p:sldId id="3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nie Watson" initials="BW" lastIdx="26" clrIdx="0">
    <p:extLst>
      <p:ext uri="{19B8F6BF-5375-455C-9EA6-DF929625EA0E}">
        <p15:presenceInfo xmlns:p15="http://schemas.microsoft.com/office/powerpoint/2012/main" userId="Bonnie Watson" providerId="None"/>
      </p:ext>
    </p:extLst>
  </p:cmAuthor>
  <p:cmAuthor id="2" name="Annaleigh McDonald" initials="AM" lastIdx="1" clrIdx="1">
    <p:extLst>
      <p:ext uri="{19B8F6BF-5375-455C-9EA6-DF929625EA0E}">
        <p15:presenceInfo xmlns:p15="http://schemas.microsoft.com/office/powerpoint/2012/main" userId="Annaleigh McDona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13" autoAdjust="0"/>
    <p:restoredTop sz="77513" autoAdjust="0"/>
  </p:normalViewPr>
  <p:slideViewPr>
    <p:cSldViewPr snapToGrid="0">
      <p:cViewPr varScale="1">
        <p:scale>
          <a:sx n="73" d="100"/>
          <a:sy n="73" d="100"/>
        </p:scale>
        <p:origin x="686" y="72"/>
      </p:cViewPr>
      <p:guideLst/>
    </p:cSldViewPr>
  </p:slideViewPr>
  <p:notesTextViewPr>
    <p:cViewPr>
      <p:scale>
        <a:sx n="1" d="1"/>
        <a:sy n="1" d="1"/>
      </p:scale>
      <p:origin x="0" y="0"/>
    </p:cViewPr>
  </p:notesTextViewPr>
  <p:sorterViewPr>
    <p:cViewPr>
      <p:scale>
        <a:sx n="150" d="100"/>
        <a:sy n="150" d="100"/>
      </p:scale>
      <p:origin x="0" y="-58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HQ5F01.bud.bpa.gov\ESB\Planning\Momentum%20Savings\Communications\Survey\Feedback%20for%20BPA%20Market%20Research%20&amp;%20Momentum%20Savings%20Team_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Q5F01.bud.bpa.gov\ESB\Planning\Momentum%20Savings\Communications\Survey\Feedback%20for%20BPA%20Market%20Research%20&amp;%20Momentum%20Savings%20Team_FINA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HQ5F01.bud.bpa.gov\ESB\Planning\Momentum%20Savings\Communications\Survey\Feedback%20for%20BPA%20Market%20Research%20&amp;%20Momentum%20Savings%20Team_FINAL.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W:\Planning\Momentum%20Savings\Communications\Survey\Feedback%20for%20BPA%20Market%20Research%20&amp;%20Momentum%20Savings%20Team_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7559652539638905E-2"/>
          <c:y val="3.3928571428571398E-2"/>
          <c:w val="0.84140346265517996"/>
          <c:h val="0.88939011529808798"/>
        </c:manualLayout>
      </c:layout>
      <c:areaChart>
        <c:grouping val="percentStacked"/>
        <c:varyColors val="0"/>
        <c:ser>
          <c:idx val="0"/>
          <c:order val="0"/>
          <c:tx>
            <c:strRef>
              <c:f>Sheet1!$B$1</c:f>
              <c:strCache>
                <c:ptCount val="1"/>
                <c:pt idx="0">
                  <c:v>INCANDESCENT</c:v>
                </c:pt>
              </c:strCache>
            </c:strRef>
          </c:tx>
          <c:spPr>
            <a:solidFill>
              <a:schemeClr val="accent4"/>
            </a:solidFill>
            <a:ln>
              <a:noFill/>
            </a:ln>
          </c:spPr>
          <c:dLbls>
            <c:dLbl>
              <c:idx val="0"/>
              <c:layout>
                <c:manualLayout>
                  <c:x val="4.0358744394618798E-2"/>
                  <c:y val="0"/>
                </c:manualLayout>
              </c:layout>
              <c:tx>
                <c:rich>
                  <a:bodyPr/>
                  <a:lstStyle/>
                  <a:p>
                    <a:r>
                      <a:rPr lang="en-US" dirty="0">
                        <a:effectLst/>
                        <a:latin typeface="Arial"/>
                        <a:cs typeface="Arial"/>
                      </a:rPr>
                      <a:t>68%</a:t>
                    </a:r>
                    <a:endParaRPr lang="en-US" dirty="0">
                      <a:latin typeface="Arial"/>
                      <a:cs typeface="Aria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59A-4EA3-BBFC-36FEC2BD0B5A}"/>
                </c:ext>
              </c:extLst>
            </c:dLbl>
            <c:dLbl>
              <c:idx val="1"/>
              <c:delete val="1"/>
              <c:extLst>
                <c:ext xmlns:c15="http://schemas.microsoft.com/office/drawing/2012/chart" uri="{CE6537A1-D6FC-4f65-9D91-7224C49458BB}"/>
                <c:ext xmlns:c16="http://schemas.microsoft.com/office/drawing/2014/chart" uri="{C3380CC4-5D6E-409C-BE32-E72D297353CC}">
                  <c16:uniqueId val="{00000001-259A-4EA3-BBFC-36FEC2BD0B5A}"/>
                </c:ext>
              </c:extLst>
            </c:dLbl>
            <c:dLbl>
              <c:idx val="2"/>
              <c:tx>
                <c:rich>
                  <a:bodyPr/>
                  <a:lstStyle/>
                  <a:p>
                    <a:r>
                      <a:rPr lang="en-US" dirty="0">
                        <a:effectLst/>
                        <a:latin typeface="Arial"/>
                        <a:cs typeface="Arial"/>
                      </a:rPr>
                      <a:t>INCANDESCENT </a:t>
                    </a:r>
                    <a:endParaRPr lang="en-US" dirty="0">
                      <a:latin typeface="Arial"/>
                      <a:cs typeface="Aria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259A-4EA3-BBFC-36FEC2BD0B5A}"/>
                </c:ext>
              </c:extLst>
            </c:dLbl>
            <c:dLbl>
              <c:idx val="3"/>
              <c:delete val="1"/>
              <c:extLst>
                <c:ext xmlns:c15="http://schemas.microsoft.com/office/drawing/2012/chart" uri="{CE6537A1-D6FC-4f65-9D91-7224C49458BB}"/>
                <c:ext xmlns:c16="http://schemas.microsoft.com/office/drawing/2014/chart" uri="{C3380CC4-5D6E-409C-BE32-E72D297353CC}">
                  <c16:uniqueId val="{00000003-259A-4EA3-BBFC-36FEC2BD0B5A}"/>
                </c:ext>
              </c:extLst>
            </c:dLbl>
            <c:dLbl>
              <c:idx val="4"/>
              <c:layout>
                <c:manualLayout>
                  <c:x val="-3.7369207772795301E-2"/>
                  <c:y val="0"/>
                </c:manualLayout>
              </c:layout>
              <c:tx>
                <c:rich>
                  <a:bodyPr/>
                  <a:lstStyle/>
                  <a:p>
                    <a:r>
                      <a:rPr lang="en-US" dirty="0">
                        <a:effectLst/>
                        <a:latin typeface="Arial"/>
                        <a:cs typeface="Arial"/>
                      </a:rPr>
                      <a:t>12%</a:t>
                    </a:r>
                    <a:endParaRPr lang="en-US" dirty="0">
                      <a:latin typeface="Arial"/>
                      <a:cs typeface="Aria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59A-4EA3-BBFC-36FEC2BD0B5A}"/>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2011</c:v>
                </c:pt>
                <c:pt idx="1">
                  <c:v>2012</c:v>
                </c:pt>
                <c:pt idx="2">
                  <c:v>2013</c:v>
                </c:pt>
                <c:pt idx="3">
                  <c:v>2014</c:v>
                </c:pt>
                <c:pt idx="4">
                  <c:v>2015</c:v>
                </c:pt>
              </c:numCache>
            </c:numRef>
          </c:cat>
          <c:val>
            <c:numRef>
              <c:f>Sheet1!$B$2:$B$6</c:f>
              <c:numCache>
                <c:formatCode>0%</c:formatCode>
                <c:ptCount val="5"/>
                <c:pt idx="0">
                  <c:v>0.67911316716612902</c:v>
                </c:pt>
                <c:pt idx="1">
                  <c:v>0.48838850115940702</c:v>
                </c:pt>
                <c:pt idx="2">
                  <c:v>0.38488075005241501</c:v>
                </c:pt>
                <c:pt idx="3">
                  <c:v>0.22626677005090501</c:v>
                </c:pt>
                <c:pt idx="4">
                  <c:v>0.118145788609897</c:v>
                </c:pt>
              </c:numCache>
            </c:numRef>
          </c:val>
          <c:extLst>
            <c:ext xmlns:c16="http://schemas.microsoft.com/office/drawing/2014/chart" uri="{C3380CC4-5D6E-409C-BE32-E72D297353CC}">
              <c16:uniqueId val="{00000005-259A-4EA3-BBFC-36FEC2BD0B5A}"/>
            </c:ext>
          </c:extLst>
        </c:ser>
        <c:ser>
          <c:idx val="1"/>
          <c:order val="1"/>
          <c:tx>
            <c:strRef>
              <c:f>Sheet1!$C$1</c:f>
              <c:strCache>
                <c:ptCount val="1"/>
                <c:pt idx="0">
                  <c:v>HALOGEN</c:v>
                </c:pt>
              </c:strCache>
            </c:strRef>
          </c:tx>
          <c:spPr>
            <a:solidFill>
              <a:schemeClr val="accent6">
                <a:lumMod val="75000"/>
              </a:schemeClr>
            </a:solidFill>
            <a:ln>
              <a:noFill/>
            </a:ln>
          </c:spPr>
          <c:dLbls>
            <c:dLbl>
              <c:idx val="0"/>
              <c:layout>
                <c:manualLayout>
                  <c:x val="3.4379553452679401E-2"/>
                  <c:y val="4.1420127992388797E-2"/>
                </c:manualLayout>
              </c:layout>
              <c:tx>
                <c:rich>
                  <a:bodyPr/>
                  <a:lstStyle/>
                  <a:p>
                    <a:r>
                      <a:rPr lang="en-US" dirty="0">
                        <a:effectLst/>
                        <a:latin typeface="Arial"/>
                        <a:cs typeface="Arial"/>
                      </a:rPr>
                      <a:t>1%</a:t>
                    </a:r>
                    <a:endParaRPr lang="en-US" dirty="0">
                      <a:latin typeface="Arial"/>
                      <a:cs typeface="Aria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259A-4EA3-BBFC-36FEC2BD0B5A}"/>
                </c:ext>
              </c:extLst>
            </c:dLbl>
            <c:dLbl>
              <c:idx val="1"/>
              <c:delete val="1"/>
              <c:extLst>
                <c:ext xmlns:c15="http://schemas.microsoft.com/office/drawing/2012/chart" uri="{CE6537A1-D6FC-4f65-9D91-7224C49458BB}"/>
                <c:ext xmlns:c16="http://schemas.microsoft.com/office/drawing/2014/chart" uri="{C3380CC4-5D6E-409C-BE32-E72D297353CC}">
                  <c16:uniqueId val="{00000007-259A-4EA3-BBFC-36FEC2BD0B5A}"/>
                </c:ext>
              </c:extLst>
            </c:dLbl>
            <c:dLbl>
              <c:idx val="2"/>
              <c:tx>
                <c:rich>
                  <a:bodyPr/>
                  <a:lstStyle/>
                  <a:p>
                    <a:r>
                      <a:rPr lang="en-US" dirty="0">
                        <a:effectLst/>
                        <a:latin typeface="Arial"/>
                        <a:cs typeface="Arial"/>
                      </a:rPr>
                      <a:t>HALOGEN</a:t>
                    </a:r>
                    <a:endParaRPr lang="en-US" dirty="0">
                      <a:latin typeface="Arial"/>
                      <a:cs typeface="Aria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259A-4EA3-BBFC-36FEC2BD0B5A}"/>
                </c:ext>
              </c:extLst>
            </c:dLbl>
            <c:dLbl>
              <c:idx val="3"/>
              <c:delete val="1"/>
              <c:extLst>
                <c:ext xmlns:c15="http://schemas.microsoft.com/office/drawing/2012/chart" uri="{CE6537A1-D6FC-4f65-9D91-7224C49458BB}"/>
                <c:ext xmlns:c16="http://schemas.microsoft.com/office/drawing/2014/chart" uri="{C3380CC4-5D6E-409C-BE32-E72D297353CC}">
                  <c16:uniqueId val="{00000009-259A-4EA3-BBFC-36FEC2BD0B5A}"/>
                </c:ext>
              </c:extLst>
            </c:dLbl>
            <c:dLbl>
              <c:idx val="4"/>
              <c:layout>
                <c:manualLayout>
                  <c:x val="-3.7369207772795197E-2"/>
                  <c:y val="-1.1834322283539801E-2"/>
                </c:manualLayout>
              </c:layout>
              <c:tx>
                <c:rich>
                  <a:bodyPr/>
                  <a:lstStyle/>
                  <a:p>
                    <a:r>
                      <a:rPr lang="en-US" dirty="0">
                        <a:effectLst/>
                        <a:latin typeface="Arial"/>
                        <a:cs typeface="Arial"/>
                      </a:rPr>
                      <a:t>33%</a:t>
                    </a:r>
                    <a:endParaRPr lang="en-US" dirty="0">
                      <a:latin typeface="Arial"/>
                      <a:cs typeface="Aria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259A-4EA3-BBFC-36FEC2BD0B5A}"/>
                </c:ext>
              </c:extLst>
            </c:dLbl>
            <c:spPr>
              <a:noFill/>
              <a:ln>
                <a:noFill/>
              </a:ln>
              <a:effectLst/>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2011</c:v>
                </c:pt>
                <c:pt idx="1">
                  <c:v>2012</c:v>
                </c:pt>
                <c:pt idx="2">
                  <c:v>2013</c:v>
                </c:pt>
                <c:pt idx="3">
                  <c:v>2014</c:v>
                </c:pt>
                <c:pt idx="4">
                  <c:v>2015</c:v>
                </c:pt>
              </c:numCache>
            </c:numRef>
          </c:cat>
          <c:val>
            <c:numRef>
              <c:f>Sheet1!$C$2:$C$6</c:f>
              <c:numCache>
                <c:formatCode>0%</c:formatCode>
                <c:ptCount val="5"/>
                <c:pt idx="0">
                  <c:v>5.1651577270072201E-3</c:v>
                </c:pt>
                <c:pt idx="1">
                  <c:v>6.7680598618033605E-2</c:v>
                </c:pt>
                <c:pt idx="2">
                  <c:v>0.17724248539572701</c:v>
                </c:pt>
                <c:pt idx="3">
                  <c:v>0.30416092783184301</c:v>
                </c:pt>
                <c:pt idx="4">
                  <c:v>0.33229658864761102</c:v>
                </c:pt>
              </c:numCache>
            </c:numRef>
          </c:val>
          <c:extLst>
            <c:ext xmlns:c16="http://schemas.microsoft.com/office/drawing/2014/chart" uri="{C3380CC4-5D6E-409C-BE32-E72D297353CC}">
              <c16:uniqueId val="{0000000B-259A-4EA3-BBFC-36FEC2BD0B5A}"/>
            </c:ext>
          </c:extLst>
        </c:ser>
        <c:ser>
          <c:idx val="2"/>
          <c:order val="2"/>
          <c:tx>
            <c:strRef>
              <c:f>Sheet1!$D$1</c:f>
              <c:strCache>
                <c:ptCount val="1"/>
                <c:pt idx="0">
                  <c:v>CFL</c:v>
                </c:pt>
              </c:strCache>
            </c:strRef>
          </c:tx>
          <c:spPr>
            <a:solidFill>
              <a:schemeClr val="accent3">
                <a:lumMod val="75000"/>
              </a:schemeClr>
            </a:solidFill>
            <a:ln>
              <a:noFill/>
            </a:ln>
          </c:spPr>
          <c:dLbls>
            <c:dLbl>
              <c:idx val="0"/>
              <c:layout>
                <c:manualLayout>
                  <c:x val="3.5874439461883401E-2"/>
                  <c:y val="8.8757417126547108E-3"/>
                </c:manualLayout>
              </c:layout>
              <c:tx>
                <c:rich>
                  <a:bodyPr/>
                  <a:lstStyle/>
                  <a:p>
                    <a:r>
                      <a:rPr lang="en-US" dirty="0">
                        <a:solidFill>
                          <a:schemeClr val="bg1"/>
                        </a:solidFill>
                        <a:effectLst/>
                        <a:latin typeface="Arial"/>
                        <a:cs typeface="Arial"/>
                      </a:rPr>
                      <a:t>31%</a:t>
                    </a:r>
                    <a:endParaRPr lang="en-US" dirty="0">
                      <a:solidFill>
                        <a:schemeClr val="bg1"/>
                      </a:solidFill>
                      <a:latin typeface="Arial"/>
                      <a:cs typeface="Aria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259A-4EA3-BBFC-36FEC2BD0B5A}"/>
                </c:ext>
              </c:extLst>
            </c:dLbl>
            <c:dLbl>
              <c:idx val="1"/>
              <c:delete val="1"/>
              <c:extLst>
                <c:ext xmlns:c15="http://schemas.microsoft.com/office/drawing/2012/chart" uri="{CE6537A1-D6FC-4f65-9D91-7224C49458BB}"/>
                <c:ext xmlns:c16="http://schemas.microsoft.com/office/drawing/2014/chart" uri="{C3380CC4-5D6E-409C-BE32-E72D297353CC}">
                  <c16:uniqueId val="{0000000D-259A-4EA3-BBFC-36FEC2BD0B5A}"/>
                </c:ext>
              </c:extLst>
            </c:dLbl>
            <c:dLbl>
              <c:idx val="2"/>
              <c:tx>
                <c:rich>
                  <a:bodyPr/>
                  <a:lstStyle/>
                  <a:p>
                    <a:r>
                      <a:rPr lang="en-US" dirty="0">
                        <a:solidFill>
                          <a:schemeClr val="bg1"/>
                        </a:solidFill>
                        <a:effectLst/>
                        <a:latin typeface="Arial"/>
                        <a:cs typeface="Arial"/>
                      </a:rPr>
                      <a:t>CFL</a:t>
                    </a:r>
                    <a:endParaRPr lang="en-US" dirty="0">
                      <a:solidFill>
                        <a:schemeClr val="bg1"/>
                      </a:solidFill>
                      <a:latin typeface="Arial"/>
                      <a:cs typeface="Aria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E-259A-4EA3-BBFC-36FEC2BD0B5A}"/>
                </c:ext>
              </c:extLst>
            </c:dLbl>
            <c:dLbl>
              <c:idx val="3"/>
              <c:delete val="1"/>
              <c:extLst>
                <c:ext xmlns:c15="http://schemas.microsoft.com/office/drawing/2012/chart" uri="{CE6537A1-D6FC-4f65-9D91-7224C49458BB}"/>
                <c:ext xmlns:c16="http://schemas.microsoft.com/office/drawing/2014/chart" uri="{C3380CC4-5D6E-409C-BE32-E72D297353CC}">
                  <c16:uniqueId val="{0000000F-259A-4EA3-BBFC-36FEC2BD0B5A}"/>
                </c:ext>
              </c:extLst>
            </c:dLbl>
            <c:dLbl>
              <c:idx val="4"/>
              <c:layout>
                <c:manualLayout>
                  <c:x val="-4.3348281016442398E-2"/>
                  <c:y val="-2.3668644567079299E-2"/>
                </c:manualLayout>
              </c:layout>
              <c:tx>
                <c:rich>
                  <a:bodyPr/>
                  <a:lstStyle/>
                  <a:p>
                    <a:r>
                      <a:rPr lang="en-US" dirty="0">
                        <a:solidFill>
                          <a:schemeClr val="bg1"/>
                        </a:solidFill>
                        <a:effectLst/>
                        <a:latin typeface="Arial"/>
                        <a:cs typeface="Arial"/>
                      </a:rPr>
                      <a:t>31%</a:t>
                    </a:r>
                    <a:endParaRPr lang="en-US" dirty="0">
                      <a:solidFill>
                        <a:schemeClr val="bg1"/>
                      </a:solidFill>
                      <a:latin typeface="Arial"/>
                      <a:cs typeface="Aria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259A-4EA3-BBFC-36FEC2BD0B5A}"/>
                </c:ext>
              </c:extLst>
            </c:dLbl>
            <c:spPr>
              <a:noFill/>
              <a:ln>
                <a:noFill/>
              </a:ln>
              <a:effectLst/>
            </c:spPr>
            <c:txPr>
              <a:bodyPr/>
              <a:lstStyle/>
              <a:p>
                <a:pPr>
                  <a:defRPr>
                    <a:solidFill>
                      <a:schemeClr val="bg1"/>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2011</c:v>
                </c:pt>
                <c:pt idx="1">
                  <c:v>2012</c:v>
                </c:pt>
                <c:pt idx="2">
                  <c:v>2013</c:v>
                </c:pt>
                <c:pt idx="3">
                  <c:v>2014</c:v>
                </c:pt>
                <c:pt idx="4">
                  <c:v>2015</c:v>
                </c:pt>
              </c:numCache>
            </c:numRef>
          </c:cat>
          <c:val>
            <c:numRef>
              <c:f>Sheet1!$D$2:$D$6</c:f>
              <c:numCache>
                <c:formatCode>0%</c:formatCode>
                <c:ptCount val="5"/>
                <c:pt idx="0">
                  <c:v>0.30641749193704398</c:v>
                </c:pt>
                <c:pt idx="1">
                  <c:v>0.42559291385714898</c:v>
                </c:pt>
                <c:pt idx="2">
                  <c:v>0.364514195953687</c:v>
                </c:pt>
                <c:pt idx="3">
                  <c:v>0.34984409905200198</c:v>
                </c:pt>
                <c:pt idx="4">
                  <c:v>0.30533460153554098</c:v>
                </c:pt>
              </c:numCache>
            </c:numRef>
          </c:val>
          <c:extLst>
            <c:ext xmlns:c16="http://schemas.microsoft.com/office/drawing/2014/chart" uri="{C3380CC4-5D6E-409C-BE32-E72D297353CC}">
              <c16:uniqueId val="{00000011-259A-4EA3-BBFC-36FEC2BD0B5A}"/>
            </c:ext>
          </c:extLst>
        </c:ser>
        <c:ser>
          <c:idx val="3"/>
          <c:order val="3"/>
          <c:tx>
            <c:strRef>
              <c:f>Sheet1!$E$1</c:f>
              <c:strCache>
                <c:ptCount val="1"/>
                <c:pt idx="0">
                  <c:v>LED</c:v>
                </c:pt>
              </c:strCache>
            </c:strRef>
          </c:tx>
          <c:spPr>
            <a:solidFill>
              <a:schemeClr val="accent3"/>
            </a:solidFill>
            <a:ln w="25400">
              <a:noFill/>
            </a:ln>
          </c:spPr>
          <c:dLbls>
            <c:dLbl>
              <c:idx val="0"/>
              <c:layout>
                <c:manualLayout>
                  <c:x val="3.4379671150971597E-2"/>
                  <c:y val="3.5502966850618899E-2"/>
                </c:manualLayout>
              </c:layout>
              <c:tx>
                <c:rich>
                  <a:bodyPr/>
                  <a:lstStyle/>
                  <a:p>
                    <a:r>
                      <a:rPr lang="en-US" dirty="0">
                        <a:solidFill>
                          <a:srgbClr val="44546A"/>
                        </a:solidFill>
                        <a:effectLst/>
                        <a:latin typeface="Arial"/>
                        <a:cs typeface="Arial"/>
                      </a:rPr>
                      <a:t>1%</a:t>
                    </a:r>
                    <a:endParaRPr lang="en-US" dirty="0">
                      <a:latin typeface="Arial"/>
                      <a:cs typeface="Aria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2-259A-4EA3-BBFC-36FEC2BD0B5A}"/>
                </c:ext>
              </c:extLst>
            </c:dLbl>
            <c:dLbl>
              <c:idx val="1"/>
              <c:delete val="1"/>
              <c:extLst>
                <c:ext xmlns:c15="http://schemas.microsoft.com/office/drawing/2012/chart" uri="{CE6537A1-D6FC-4f65-9D91-7224C49458BB}"/>
                <c:ext xmlns:c16="http://schemas.microsoft.com/office/drawing/2014/chart" uri="{C3380CC4-5D6E-409C-BE32-E72D297353CC}">
                  <c16:uniqueId val="{00000013-259A-4EA3-BBFC-36FEC2BD0B5A}"/>
                </c:ext>
              </c:extLst>
            </c:dLbl>
            <c:dLbl>
              <c:idx val="2"/>
              <c:tx>
                <c:rich>
                  <a:bodyPr/>
                  <a:lstStyle/>
                  <a:p>
                    <a:r>
                      <a:rPr lang="en-US" dirty="0">
                        <a:solidFill>
                          <a:srgbClr val="44546A"/>
                        </a:solidFill>
                        <a:effectLst/>
                        <a:latin typeface="Arial"/>
                        <a:cs typeface="Arial"/>
                      </a:rPr>
                      <a:t>LED</a:t>
                    </a:r>
                    <a:endParaRPr lang="en-US" dirty="0">
                      <a:latin typeface="Arial"/>
                      <a:cs typeface="Aria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4-259A-4EA3-BBFC-36FEC2BD0B5A}"/>
                </c:ext>
              </c:extLst>
            </c:dLbl>
            <c:dLbl>
              <c:idx val="3"/>
              <c:delete val="1"/>
              <c:extLst>
                <c:ext xmlns:c15="http://schemas.microsoft.com/office/drawing/2012/chart" uri="{CE6537A1-D6FC-4f65-9D91-7224C49458BB}"/>
                <c:ext xmlns:c16="http://schemas.microsoft.com/office/drawing/2014/chart" uri="{C3380CC4-5D6E-409C-BE32-E72D297353CC}">
                  <c16:uniqueId val="{00000015-259A-4EA3-BBFC-36FEC2BD0B5A}"/>
                </c:ext>
              </c:extLst>
            </c:dLbl>
            <c:dLbl>
              <c:idx val="4"/>
              <c:layout>
                <c:manualLayout>
                  <c:x val="-4.0358744394618701E-2"/>
                  <c:y val="-1.18343222835397E-2"/>
                </c:manualLayout>
              </c:layout>
              <c:tx>
                <c:rich>
                  <a:bodyPr/>
                  <a:lstStyle/>
                  <a:p>
                    <a:r>
                      <a:rPr lang="en-US" dirty="0">
                        <a:solidFill>
                          <a:srgbClr val="44546A"/>
                        </a:solidFill>
                        <a:effectLst/>
                        <a:latin typeface="Arial"/>
                        <a:cs typeface="Arial"/>
                      </a:rPr>
                      <a:t>24%</a:t>
                    </a:r>
                    <a:endParaRPr lang="en-US" dirty="0">
                      <a:latin typeface="Arial"/>
                      <a:cs typeface="Arial"/>
                    </a:endParaRPr>
                  </a:p>
                </c:rich>
              </c:tx>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6-259A-4EA3-BBFC-36FEC2BD0B5A}"/>
                </c:ext>
              </c:extLst>
            </c:dLbl>
            <c:spPr>
              <a:noFill/>
              <a:ln>
                <a:noFill/>
              </a:ln>
              <a:effectLst/>
            </c:spPr>
            <c:txPr>
              <a:bodyPr/>
              <a:lstStyle/>
              <a:p>
                <a:pPr>
                  <a:defRPr>
                    <a:solidFill>
                      <a:srgbClr val="44546A"/>
                    </a:solidFill>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2011</c:v>
                </c:pt>
                <c:pt idx="1">
                  <c:v>2012</c:v>
                </c:pt>
                <c:pt idx="2">
                  <c:v>2013</c:v>
                </c:pt>
                <c:pt idx="3">
                  <c:v>2014</c:v>
                </c:pt>
                <c:pt idx="4">
                  <c:v>2015</c:v>
                </c:pt>
              </c:numCache>
            </c:numRef>
          </c:cat>
          <c:val>
            <c:numRef>
              <c:f>Sheet1!$E$2:$E$6</c:f>
              <c:numCache>
                <c:formatCode>0%</c:formatCode>
                <c:ptCount val="5"/>
                <c:pt idx="0">
                  <c:v>9.3041831698201793E-3</c:v>
                </c:pt>
                <c:pt idx="1">
                  <c:v>1.83379863654103E-2</c:v>
                </c:pt>
                <c:pt idx="2">
                  <c:v>7.3362568598170697E-2</c:v>
                </c:pt>
                <c:pt idx="3">
                  <c:v>0.11972820306525001</c:v>
                </c:pt>
                <c:pt idx="4">
                  <c:v>0.244223021206951</c:v>
                </c:pt>
              </c:numCache>
            </c:numRef>
          </c:val>
          <c:extLst>
            <c:ext xmlns:c16="http://schemas.microsoft.com/office/drawing/2014/chart" uri="{C3380CC4-5D6E-409C-BE32-E72D297353CC}">
              <c16:uniqueId val="{00000017-259A-4EA3-BBFC-36FEC2BD0B5A}"/>
            </c:ext>
          </c:extLst>
        </c:ser>
        <c:dLbls>
          <c:showLegendKey val="0"/>
          <c:showVal val="0"/>
          <c:showCatName val="0"/>
          <c:showSerName val="1"/>
          <c:showPercent val="0"/>
          <c:showBubbleSize val="0"/>
        </c:dLbls>
        <c:axId val="-2066795608"/>
        <c:axId val="-2066792120"/>
      </c:areaChart>
      <c:catAx>
        <c:axId val="-2066795608"/>
        <c:scaling>
          <c:orientation val="minMax"/>
        </c:scaling>
        <c:delete val="0"/>
        <c:axPos val="b"/>
        <c:numFmt formatCode="General" sourceLinked="1"/>
        <c:majorTickMark val="none"/>
        <c:minorTickMark val="none"/>
        <c:tickLblPos val="nextTo"/>
        <c:spPr>
          <a:ln>
            <a:noFill/>
          </a:ln>
        </c:spPr>
        <c:txPr>
          <a:bodyPr/>
          <a:lstStyle/>
          <a:p>
            <a:pPr>
              <a:defRPr>
                <a:solidFill>
                  <a:schemeClr val="tx2"/>
                </a:solidFill>
                <a:effectLst/>
                <a:latin typeface="Arial"/>
                <a:cs typeface="Arial"/>
              </a:defRPr>
            </a:pPr>
            <a:endParaRPr lang="en-US"/>
          </a:p>
        </c:txPr>
        <c:crossAx val="-2066792120"/>
        <c:crosses val="autoZero"/>
        <c:auto val="1"/>
        <c:lblAlgn val="ctr"/>
        <c:lblOffset val="100"/>
        <c:noMultiLvlLbl val="0"/>
      </c:catAx>
      <c:valAx>
        <c:axId val="-2066792120"/>
        <c:scaling>
          <c:orientation val="minMax"/>
        </c:scaling>
        <c:delete val="0"/>
        <c:axPos val="l"/>
        <c:numFmt formatCode="0%" sourceLinked="1"/>
        <c:majorTickMark val="none"/>
        <c:minorTickMark val="none"/>
        <c:tickLblPos val="nextTo"/>
        <c:spPr>
          <a:ln>
            <a:noFill/>
          </a:ln>
        </c:spPr>
        <c:txPr>
          <a:bodyPr/>
          <a:lstStyle/>
          <a:p>
            <a:pPr>
              <a:defRPr>
                <a:solidFill>
                  <a:schemeClr val="tx2"/>
                </a:solidFill>
                <a:effectLst/>
                <a:latin typeface="Arial"/>
                <a:cs typeface="Arial"/>
              </a:defRPr>
            </a:pPr>
            <a:endParaRPr lang="en-US"/>
          </a:p>
        </c:txPr>
        <c:crossAx val="-2066795608"/>
        <c:crosses val="autoZero"/>
        <c:crossBetween val="midCat"/>
      </c:valAx>
    </c:plotArea>
    <c:plotVisOnly val="1"/>
    <c:dispBlanksAs val="zero"/>
    <c:showDLblsOverMax val="0"/>
  </c:chart>
  <c:spPr>
    <a:ln>
      <a:noFill/>
    </a:ln>
  </c:spPr>
  <c:txPr>
    <a:bodyPr/>
    <a:lstStyle/>
    <a:p>
      <a:pPr>
        <a:defRPr sz="1500" b="1">
          <a:solidFill>
            <a:schemeClr val="bg1"/>
          </a:solidFill>
          <a:effectLst>
            <a:outerShdw blurRad="50800" dist="38100" dir="2700000" algn="tl" rotWithShape="0">
              <a:prstClr val="black">
                <a:alpha val="40000"/>
              </a:prstClr>
            </a:outerShdw>
          </a:effectLst>
          <a:latin typeface="Arial Narrow"/>
          <a:cs typeface="Arial Narrow"/>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Sheet8!$C$1</c:f>
              <c:strCache>
                <c:ptCount val="1"/>
                <c:pt idx="0">
                  <c:v>Responses</c:v>
                </c:pt>
              </c:strCache>
            </c:strRef>
          </c:tx>
          <c:spPr>
            <a:solidFill>
              <a:schemeClr val="accent1"/>
            </a:solidFill>
            <a:ln>
              <a:noFill/>
            </a:ln>
            <a:effectLst/>
          </c:spPr>
          <c:invertIfNegative val="0"/>
          <c:cat>
            <c:strRef>
              <c:f>Sheet8!$B$2:$B$10</c:f>
              <c:strCache>
                <c:ptCount val="9"/>
                <c:pt idx="0">
                  <c:v>Other - Sales data</c:v>
                </c:pt>
                <c:pt idx="1">
                  <c:v>Other - Market mix info</c:v>
                </c:pt>
                <c:pt idx="2">
                  <c:v>Status updates on project progress</c:v>
                </c:pt>
                <c:pt idx="3">
                  <c:v>Research priorities and work plans</c:v>
                </c:pt>
                <c:pt idx="4">
                  <c:v>Emerging opportunities for programs</c:v>
                </c:pt>
                <c:pt idx="5">
                  <c:v>How programs fit into the broader market landscape</c:v>
                </c:pt>
                <c:pt idx="6">
                  <c:v>Project findings and results</c:v>
                </c:pt>
                <c:pt idx="7">
                  <c:v>Trends on how energy consumption is changing over time</c:v>
                </c:pt>
                <c:pt idx="8">
                  <c:v>Market intelligence/general market updates</c:v>
                </c:pt>
              </c:strCache>
            </c:strRef>
          </c:cat>
          <c:val>
            <c:numRef>
              <c:f>Sheet8!$C$2:$C$10</c:f>
              <c:numCache>
                <c:formatCode>General</c:formatCode>
                <c:ptCount val="9"/>
                <c:pt idx="0">
                  <c:v>1</c:v>
                </c:pt>
                <c:pt idx="1">
                  <c:v>1</c:v>
                </c:pt>
                <c:pt idx="2">
                  <c:v>6</c:v>
                </c:pt>
                <c:pt idx="3">
                  <c:v>12</c:v>
                </c:pt>
                <c:pt idx="4">
                  <c:v>15</c:v>
                </c:pt>
                <c:pt idx="5">
                  <c:v>17</c:v>
                </c:pt>
                <c:pt idx="6">
                  <c:v>20</c:v>
                </c:pt>
                <c:pt idx="7">
                  <c:v>20</c:v>
                </c:pt>
                <c:pt idx="8">
                  <c:v>23</c:v>
                </c:pt>
              </c:numCache>
            </c:numRef>
          </c:val>
          <c:extLst>
            <c:ext xmlns:c16="http://schemas.microsoft.com/office/drawing/2014/chart" uri="{C3380CC4-5D6E-409C-BE32-E72D297353CC}">
              <c16:uniqueId val="{00000000-7E57-486B-B38A-BD5CFC91C13A}"/>
            </c:ext>
          </c:extLst>
        </c:ser>
        <c:dLbls>
          <c:showLegendKey val="0"/>
          <c:showVal val="0"/>
          <c:showCatName val="0"/>
          <c:showSerName val="0"/>
          <c:showPercent val="0"/>
          <c:showBubbleSize val="0"/>
        </c:dLbls>
        <c:gapWidth val="182"/>
        <c:axId val="941532832"/>
        <c:axId val="941535128"/>
      </c:barChart>
      <c:catAx>
        <c:axId val="941532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41535128"/>
        <c:crosses val="autoZero"/>
        <c:auto val="1"/>
        <c:lblAlgn val="ctr"/>
        <c:lblOffset val="100"/>
        <c:noMultiLvlLbl val="0"/>
      </c:catAx>
      <c:valAx>
        <c:axId val="9415351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Responses</a:t>
                </a:r>
              </a:p>
            </c:rich>
          </c:tx>
          <c:layout>
            <c:manualLayout>
              <c:xMode val="edge"/>
              <c:yMode val="edge"/>
              <c:x val="0.65783539464514817"/>
              <c:y val="0.9301397205588822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1532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Sheet6!$A$2</c:f>
              <c:strCache>
                <c:ptCount val="1"/>
                <c:pt idx="0">
                  <c:v>5</c:v>
                </c:pt>
              </c:strCache>
            </c:strRef>
          </c:tx>
          <c:spPr>
            <a:solidFill>
              <a:schemeClr val="accent1"/>
            </a:solidFill>
            <a:ln>
              <a:noFill/>
            </a:ln>
            <a:effectLst/>
          </c:spPr>
          <c:invertIfNegative val="0"/>
          <c:cat>
            <c:strRef>
              <c:f>Sheet6!$B$1:$I$1</c:f>
              <c:strCache>
                <c:ptCount val="8"/>
                <c:pt idx="0">
                  <c:v>Market model results tables</c:v>
                </c:pt>
                <c:pt idx="1">
                  <c:v>Analytica models</c:v>
                </c:pt>
                <c:pt idx="2">
                  <c:v>Model methodology documentation</c:v>
                </c:pt>
                <c:pt idx="3">
                  <c:v>Market characterization reports</c:v>
                </c:pt>
                <c:pt idx="4">
                  <c:v>Educational videos</c:v>
                </c:pt>
                <c:pt idx="5">
                  <c:v>PowerPoint presentations</c:v>
                </c:pt>
                <c:pt idx="6">
                  <c:v>Quarterly call presentations</c:v>
                </c:pt>
                <c:pt idx="7">
                  <c:v>Sales and shipment data summaries</c:v>
                </c:pt>
              </c:strCache>
            </c:strRef>
          </c:cat>
          <c:val>
            <c:numRef>
              <c:f>Sheet6!$B$2:$I$2</c:f>
              <c:numCache>
                <c:formatCode>General</c:formatCode>
                <c:ptCount val="8"/>
                <c:pt idx="0">
                  <c:v>9</c:v>
                </c:pt>
                <c:pt idx="1">
                  <c:v>0</c:v>
                </c:pt>
                <c:pt idx="2">
                  <c:v>6</c:v>
                </c:pt>
                <c:pt idx="3">
                  <c:v>12</c:v>
                </c:pt>
                <c:pt idx="4">
                  <c:v>1</c:v>
                </c:pt>
                <c:pt idx="5">
                  <c:v>1</c:v>
                </c:pt>
                <c:pt idx="6">
                  <c:v>3</c:v>
                </c:pt>
                <c:pt idx="7">
                  <c:v>11</c:v>
                </c:pt>
              </c:numCache>
            </c:numRef>
          </c:val>
          <c:extLst>
            <c:ext xmlns:c16="http://schemas.microsoft.com/office/drawing/2014/chart" uri="{C3380CC4-5D6E-409C-BE32-E72D297353CC}">
              <c16:uniqueId val="{00000000-842B-40B4-B26C-7D507638BDC9}"/>
            </c:ext>
          </c:extLst>
        </c:ser>
        <c:ser>
          <c:idx val="1"/>
          <c:order val="1"/>
          <c:tx>
            <c:strRef>
              <c:f>Sheet6!$A$3</c:f>
              <c:strCache>
                <c:ptCount val="1"/>
                <c:pt idx="0">
                  <c:v>4</c:v>
                </c:pt>
              </c:strCache>
            </c:strRef>
          </c:tx>
          <c:spPr>
            <a:solidFill>
              <a:schemeClr val="accent2"/>
            </a:solidFill>
            <a:ln>
              <a:noFill/>
            </a:ln>
            <a:effectLst/>
          </c:spPr>
          <c:invertIfNegative val="0"/>
          <c:cat>
            <c:strRef>
              <c:f>Sheet6!$B$1:$I$1</c:f>
              <c:strCache>
                <c:ptCount val="8"/>
                <c:pt idx="0">
                  <c:v>Market model results tables</c:v>
                </c:pt>
                <c:pt idx="1">
                  <c:v>Analytica models</c:v>
                </c:pt>
                <c:pt idx="2">
                  <c:v>Model methodology documentation</c:v>
                </c:pt>
                <c:pt idx="3">
                  <c:v>Market characterization reports</c:v>
                </c:pt>
                <c:pt idx="4">
                  <c:v>Educational videos</c:v>
                </c:pt>
                <c:pt idx="5">
                  <c:v>PowerPoint presentations</c:v>
                </c:pt>
                <c:pt idx="6">
                  <c:v>Quarterly call presentations</c:v>
                </c:pt>
                <c:pt idx="7">
                  <c:v>Sales and shipment data summaries</c:v>
                </c:pt>
              </c:strCache>
            </c:strRef>
          </c:cat>
          <c:val>
            <c:numRef>
              <c:f>Sheet6!$B$3:$I$3</c:f>
              <c:numCache>
                <c:formatCode>General</c:formatCode>
                <c:ptCount val="8"/>
                <c:pt idx="0">
                  <c:v>10</c:v>
                </c:pt>
                <c:pt idx="1">
                  <c:v>4</c:v>
                </c:pt>
                <c:pt idx="2">
                  <c:v>7</c:v>
                </c:pt>
                <c:pt idx="3">
                  <c:v>12</c:v>
                </c:pt>
                <c:pt idx="4">
                  <c:v>6</c:v>
                </c:pt>
                <c:pt idx="5">
                  <c:v>15</c:v>
                </c:pt>
                <c:pt idx="6">
                  <c:v>8</c:v>
                </c:pt>
                <c:pt idx="7">
                  <c:v>14</c:v>
                </c:pt>
              </c:numCache>
            </c:numRef>
          </c:val>
          <c:extLst>
            <c:ext xmlns:c16="http://schemas.microsoft.com/office/drawing/2014/chart" uri="{C3380CC4-5D6E-409C-BE32-E72D297353CC}">
              <c16:uniqueId val="{00000001-842B-40B4-B26C-7D507638BDC9}"/>
            </c:ext>
          </c:extLst>
        </c:ser>
        <c:ser>
          <c:idx val="2"/>
          <c:order val="2"/>
          <c:tx>
            <c:strRef>
              <c:f>Sheet6!$A$4</c:f>
              <c:strCache>
                <c:ptCount val="1"/>
                <c:pt idx="0">
                  <c:v>3</c:v>
                </c:pt>
              </c:strCache>
            </c:strRef>
          </c:tx>
          <c:spPr>
            <a:solidFill>
              <a:schemeClr val="accent3"/>
            </a:solidFill>
            <a:ln>
              <a:noFill/>
            </a:ln>
            <a:effectLst/>
          </c:spPr>
          <c:invertIfNegative val="0"/>
          <c:cat>
            <c:strRef>
              <c:f>Sheet6!$B$1:$I$1</c:f>
              <c:strCache>
                <c:ptCount val="8"/>
                <c:pt idx="0">
                  <c:v>Market model results tables</c:v>
                </c:pt>
                <c:pt idx="1">
                  <c:v>Analytica models</c:v>
                </c:pt>
                <c:pt idx="2">
                  <c:v>Model methodology documentation</c:v>
                </c:pt>
                <c:pt idx="3">
                  <c:v>Market characterization reports</c:v>
                </c:pt>
                <c:pt idx="4">
                  <c:v>Educational videos</c:v>
                </c:pt>
                <c:pt idx="5">
                  <c:v>PowerPoint presentations</c:v>
                </c:pt>
                <c:pt idx="6">
                  <c:v>Quarterly call presentations</c:v>
                </c:pt>
                <c:pt idx="7">
                  <c:v>Sales and shipment data summaries</c:v>
                </c:pt>
              </c:strCache>
            </c:strRef>
          </c:cat>
          <c:val>
            <c:numRef>
              <c:f>Sheet6!$B$4:$I$4</c:f>
              <c:numCache>
                <c:formatCode>General</c:formatCode>
                <c:ptCount val="8"/>
                <c:pt idx="0">
                  <c:v>7</c:v>
                </c:pt>
                <c:pt idx="1">
                  <c:v>16</c:v>
                </c:pt>
                <c:pt idx="2">
                  <c:v>9</c:v>
                </c:pt>
                <c:pt idx="3">
                  <c:v>7</c:v>
                </c:pt>
                <c:pt idx="4">
                  <c:v>6</c:v>
                </c:pt>
                <c:pt idx="5">
                  <c:v>13</c:v>
                </c:pt>
                <c:pt idx="6">
                  <c:v>14</c:v>
                </c:pt>
                <c:pt idx="7">
                  <c:v>4</c:v>
                </c:pt>
              </c:numCache>
            </c:numRef>
          </c:val>
          <c:extLst>
            <c:ext xmlns:c16="http://schemas.microsoft.com/office/drawing/2014/chart" uri="{C3380CC4-5D6E-409C-BE32-E72D297353CC}">
              <c16:uniqueId val="{00000002-842B-40B4-B26C-7D507638BDC9}"/>
            </c:ext>
          </c:extLst>
        </c:ser>
        <c:ser>
          <c:idx val="3"/>
          <c:order val="3"/>
          <c:tx>
            <c:strRef>
              <c:f>Sheet6!$A$5</c:f>
              <c:strCache>
                <c:ptCount val="1"/>
                <c:pt idx="0">
                  <c:v>2</c:v>
                </c:pt>
              </c:strCache>
            </c:strRef>
          </c:tx>
          <c:spPr>
            <a:solidFill>
              <a:schemeClr val="accent4"/>
            </a:solidFill>
            <a:ln>
              <a:noFill/>
            </a:ln>
            <a:effectLst/>
          </c:spPr>
          <c:invertIfNegative val="0"/>
          <c:cat>
            <c:strRef>
              <c:f>Sheet6!$B$1:$I$1</c:f>
              <c:strCache>
                <c:ptCount val="8"/>
                <c:pt idx="0">
                  <c:v>Market model results tables</c:v>
                </c:pt>
                <c:pt idx="1">
                  <c:v>Analytica models</c:v>
                </c:pt>
                <c:pt idx="2">
                  <c:v>Model methodology documentation</c:v>
                </c:pt>
                <c:pt idx="3">
                  <c:v>Market characterization reports</c:v>
                </c:pt>
                <c:pt idx="4">
                  <c:v>Educational videos</c:v>
                </c:pt>
                <c:pt idx="5">
                  <c:v>PowerPoint presentations</c:v>
                </c:pt>
                <c:pt idx="6">
                  <c:v>Quarterly call presentations</c:v>
                </c:pt>
                <c:pt idx="7">
                  <c:v>Sales and shipment data summaries</c:v>
                </c:pt>
              </c:strCache>
            </c:strRef>
          </c:cat>
          <c:val>
            <c:numRef>
              <c:f>Sheet6!$B$5:$I$5</c:f>
              <c:numCache>
                <c:formatCode>General</c:formatCode>
                <c:ptCount val="8"/>
                <c:pt idx="0">
                  <c:v>1</c:v>
                </c:pt>
                <c:pt idx="1">
                  <c:v>5</c:v>
                </c:pt>
                <c:pt idx="2">
                  <c:v>5</c:v>
                </c:pt>
                <c:pt idx="3">
                  <c:v>0</c:v>
                </c:pt>
                <c:pt idx="4">
                  <c:v>10</c:v>
                </c:pt>
                <c:pt idx="5">
                  <c:v>2</c:v>
                </c:pt>
                <c:pt idx="6">
                  <c:v>5</c:v>
                </c:pt>
                <c:pt idx="7">
                  <c:v>1</c:v>
                </c:pt>
              </c:numCache>
            </c:numRef>
          </c:val>
          <c:extLst>
            <c:ext xmlns:c16="http://schemas.microsoft.com/office/drawing/2014/chart" uri="{C3380CC4-5D6E-409C-BE32-E72D297353CC}">
              <c16:uniqueId val="{00000003-842B-40B4-B26C-7D507638BDC9}"/>
            </c:ext>
          </c:extLst>
        </c:ser>
        <c:ser>
          <c:idx val="4"/>
          <c:order val="4"/>
          <c:tx>
            <c:strRef>
              <c:f>Sheet6!$A$6</c:f>
              <c:strCache>
                <c:ptCount val="1"/>
                <c:pt idx="0">
                  <c:v>1</c:v>
                </c:pt>
              </c:strCache>
            </c:strRef>
          </c:tx>
          <c:spPr>
            <a:solidFill>
              <a:schemeClr val="accent5"/>
            </a:solidFill>
            <a:ln>
              <a:noFill/>
            </a:ln>
            <a:effectLst/>
          </c:spPr>
          <c:invertIfNegative val="0"/>
          <c:cat>
            <c:strRef>
              <c:f>Sheet6!$B$1:$I$1</c:f>
              <c:strCache>
                <c:ptCount val="8"/>
                <c:pt idx="0">
                  <c:v>Market model results tables</c:v>
                </c:pt>
                <c:pt idx="1">
                  <c:v>Analytica models</c:v>
                </c:pt>
                <c:pt idx="2">
                  <c:v>Model methodology documentation</c:v>
                </c:pt>
                <c:pt idx="3">
                  <c:v>Market characterization reports</c:v>
                </c:pt>
                <c:pt idx="4">
                  <c:v>Educational videos</c:v>
                </c:pt>
                <c:pt idx="5">
                  <c:v>PowerPoint presentations</c:v>
                </c:pt>
                <c:pt idx="6">
                  <c:v>Quarterly call presentations</c:v>
                </c:pt>
                <c:pt idx="7">
                  <c:v>Sales and shipment data summaries</c:v>
                </c:pt>
              </c:strCache>
            </c:strRef>
          </c:cat>
          <c:val>
            <c:numRef>
              <c:f>Sheet6!$B$6:$I$6</c:f>
              <c:numCache>
                <c:formatCode>General</c:formatCode>
                <c:ptCount val="8"/>
                <c:pt idx="0">
                  <c:v>1</c:v>
                </c:pt>
                <c:pt idx="1">
                  <c:v>1</c:v>
                </c:pt>
                <c:pt idx="2">
                  <c:v>2</c:v>
                </c:pt>
                <c:pt idx="3">
                  <c:v>1</c:v>
                </c:pt>
                <c:pt idx="4">
                  <c:v>5</c:v>
                </c:pt>
                <c:pt idx="5">
                  <c:v>1</c:v>
                </c:pt>
                <c:pt idx="6">
                  <c:v>1</c:v>
                </c:pt>
                <c:pt idx="7">
                  <c:v>1</c:v>
                </c:pt>
              </c:numCache>
            </c:numRef>
          </c:val>
          <c:extLst>
            <c:ext xmlns:c16="http://schemas.microsoft.com/office/drawing/2014/chart" uri="{C3380CC4-5D6E-409C-BE32-E72D297353CC}">
              <c16:uniqueId val="{00000004-842B-40B4-B26C-7D507638BDC9}"/>
            </c:ext>
          </c:extLst>
        </c:ser>
        <c:dLbls>
          <c:showLegendKey val="0"/>
          <c:showVal val="0"/>
          <c:showCatName val="0"/>
          <c:showSerName val="0"/>
          <c:showPercent val="0"/>
          <c:showBubbleSize val="0"/>
        </c:dLbls>
        <c:gapWidth val="182"/>
        <c:axId val="590137216"/>
        <c:axId val="590138200"/>
      </c:barChart>
      <c:catAx>
        <c:axId val="59013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90138200"/>
        <c:crosses val="autoZero"/>
        <c:auto val="1"/>
        <c:lblAlgn val="ctr"/>
        <c:lblOffset val="100"/>
        <c:noMultiLvlLbl val="0"/>
      </c:catAx>
      <c:valAx>
        <c:axId val="590138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Number of Responses</a:t>
                </a:r>
                <a:endParaRPr lang="en-US" dirty="0"/>
              </a:p>
            </c:rich>
          </c:tx>
          <c:layout>
            <c:manualLayout>
              <c:xMode val="edge"/>
              <c:yMode val="edge"/>
              <c:x val="1.0395009331464823E-2"/>
              <c:y val="0.2007178979655967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13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smtClean="0"/>
              <a:t>Outreach Preferences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004180893317534E-2"/>
          <c:y val="0.11409608091024021"/>
          <c:w val="0.88787192530137271"/>
          <c:h val="0.63259479180146727"/>
        </c:manualLayout>
      </c:layout>
      <c:barChart>
        <c:barDir val="col"/>
        <c:grouping val="clustered"/>
        <c:varyColors val="0"/>
        <c:ser>
          <c:idx val="0"/>
          <c:order val="0"/>
          <c:tx>
            <c:strRef>
              <c:f>Sheet10!$E$2</c:f>
              <c:strCache>
                <c:ptCount val="1"/>
                <c:pt idx="0">
                  <c:v>Quarterly Calls</c:v>
                </c:pt>
              </c:strCache>
            </c:strRef>
          </c:tx>
          <c:spPr>
            <a:solidFill>
              <a:schemeClr val="accent1"/>
            </a:solidFill>
            <a:ln>
              <a:noFill/>
            </a:ln>
            <a:effectLst/>
          </c:spPr>
          <c:invertIfNegative val="0"/>
          <c:val>
            <c:numRef>
              <c:f>Sheet10!$E$3:$E$5</c:f>
              <c:numCache>
                <c:formatCode>General</c:formatCode>
                <c:ptCount val="3"/>
                <c:pt idx="0">
                  <c:v>15</c:v>
                </c:pt>
                <c:pt idx="1">
                  <c:v>9</c:v>
                </c:pt>
                <c:pt idx="2">
                  <c:v>9</c:v>
                </c:pt>
              </c:numCache>
            </c:numRef>
          </c:val>
          <c:extLst>
            <c:ext xmlns:c16="http://schemas.microsoft.com/office/drawing/2014/chart" uri="{C3380CC4-5D6E-409C-BE32-E72D297353CC}">
              <c16:uniqueId val="{00000000-0C4D-40D0-B0EA-23816E5F6C23}"/>
            </c:ext>
          </c:extLst>
        </c:ser>
        <c:ser>
          <c:idx val="1"/>
          <c:order val="1"/>
          <c:tx>
            <c:strRef>
              <c:f>Sheet10!$F$2</c:f>
              <c:strCache>
                <c:ptCount val="1"/>
                <c:pt idx="0">
                  <c:v>BPA Weekly Announcements</c:v>
                </c:pt>
              </c:strCache>
            </c:strRef>
          </c:tx>
          <c:spPr>
            <a:solidFill>
              <a:schemeClr val="accent2"/>
            </a:solidFill>
            <a:ln>
              <a:noFill/>
            </a:ln>
            <a:effectLst/>
          </c:spPr>
          <c:invertIfNegative val="0"/>
          <c:val>
            <c:numRef>
              <c:f>Sheet10!$F$3:$F$5</c:f>
              <c:numCache>
                <c:formatCode>General</c:formatCode>
                <c:ptCount val="3"/>
                <c:pt idx="0">
                  <c:v>10</c:v>
                </c:pt>
                <c:pt idx="1">
                  <c:v>13</c:v>
                </c:pt>
                <c:pt idx="2">
                  <c:v>10</c:v>
                </c:pt>
              </c:numCache>
            </c:numRef>
          </c:val>
          <c:extLst>
            <c:ext xmlns:c16="http://schemas.microsoft.com/office/drawing/2014/chart" uri="{C3380CC4-5D6E-409C-BE32-E72D297353CC}">
              <c16:uniqueId val="{00000001-0C4D-40D0-B0EA-23816E5F6C23}"/>
            </c:ext>
          </c:extLst>
        </c:ser>
        <c:ser>
          <c:idx val="2"/>
          <c:order val="2"/>
          <c:tx>
            <c:strRef>
              <c:f>Sheet10!$G$2</c:f>
              <c:strCache>
                <c:ptCount val="1"/>
                <c:pt idx="0">
                  <c:v>Momentum Savings Website</c:v>
                </c:pt>
              </c:strCache>
            </c:strRef>
          </c:tx>
          <c:spPr>
            <a:solidFill>
              <a:schemeClr val="accent3"/>
            </a:solidFill>
            <a:ln>
              <a:noFill/>
            </a:ln>
            <a:effectLst/>
          </c:spPr>
          <c:invertIfNegative val="0"/>
          <c:val>
            <c:numRef>
              <c:f>Sheet10!$G$3:$G$5</c:f>
              <c:numCache>
                <c:formatCode>General</c:formatCode>
                <c:ptCount val="3"/>
                <c:pt idx="0">
                  <c:v>8</c:v>
                </c:pt>
                <c:pt idx="1">
                  <c:v>12</c:v>
                </c:pt>
                <c:pt idx="2">
                  <c:v>13</c:v>
                </c:pt>
              </c:numCache>
            </c:numRef>
          </c:val>
          <c:extLst>
            <c:ext xmlns:c16="http://schemas.microsoft.com/office/drawing/2014/chart" uri="{C3380CC4-5D6E-409C-BE32-E72D297353CC}">
              <c16:uniqueId val="{00000002-0C4D-40D0-B0EA-23816E5F6C23}"/>
            </c:ext>
          </c:extLst>
        </c:ser>
        <c:dLbls>
          <c:showLegendKey val="0"/>
          <c:showVal val="0"/>
          <c:showCatName val="0"/>
          <c:showSerName val="0"/>
          <c:showPercent val="0"/>
          <c:showBubbleSize val="0"/>
        </c:dLbls>
        <c:gapWidth val="219"/>
        <c:overlap val="-27"/>
        <c:axId val="941476088"/>
        <c:axId val="941478712"/>
      </c:barChart>
      <c:catAx>
        <c:axId val="94147608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41478712"/>
        <c:crosses val="autoZero"/>
        <c:auto val="1"/>
        <c:lblAlgn val="ctr"/>
        <c:lblOffset val="100"/>
        <c:noMultiLvlLbl val="0"/>
      </c:catAx>
      <c:valAx>
        <c:axId val="941478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Responses</a:t>
                </a:r>
                <a:endParaRPr lang="en-US"/>
              </a:p>
            </c:rich>
          </c:tx>
          <c:layout>
            <c:manualLayout>
              <c:xMode val="edge"/>
              <c:yMode val="edge"/>
              <c:x val="1.5164644714038129E-2"/>
              <c:y val="0.3116781003232965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1476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Sheet3!$C$27:$C$31</cx:f>
        <cx:lvl ptCount="5">
          <cx:pt idx="0">R&amp;E</cx:pt>
          <cx:pt idx="1">Program</cx:pt>
          <cx:pt idx="2">Policy</cx:pt>
          <cx:pt idx="3">Planning</cx:pt>
          <cx:pt idx="4">Other</cx:pt>
        </cx:lvl>
      </cx:strDim>
      <cx:numDim type="size">
        <cx:f>Sheet3!$D$27:$D$31</cx:f>
        <cx:lvl ptCount="5" formatCode="General">
          <cx:pt idx="0">4</cx:pt>
          <cx:pt idx="1">17</cx:pt>
          <cx:pt idx="2">1</cx:pt>
          <cx:pt idx="3">9</cx:pt>
          <cx:pt idx="4">2</cx:pt>
        </cx:lvl>
      </cx:numDim>
    </cx:data>
  </cx:chartData>
  <cx:chart>
    <cx:title pos="t" align="ctr" overlay="0">
      <cx:tx>
        <cx:rich>
          <a:bodyPr spcFirstLastPara="1" vertOverflow="ellipsis" wrap="square" lIns="0" tIns="0" rIns="0" bIns="0" anchor="ctr" anchorCtr="1"/>
          <a:lstStyle/>
          <a:p>
            <a:pPr algn="ctr">
              <a:defRPr/>
            </a:pPr>
            <a:r>
              <a:rPr lang="en-US" dirty="0" smtClean="0"/>
              <a:t>By Job Function</a:t>
            </a:r>
            <a:endParaRPr lang="en-US" dirty="0"/>
          </a:p>
        </cx:rich>
      </cx:tx>
    </cx:title>
    <cx:plotArea>
      <cx:plotAreaRegion>
        <cx:series layoutId="treemap" uniqueId="{427B1E9F-AFB7-4614-A094-E9F409D05E1D}">
          <cx:dataLabels pos="inEnd">
            <cx:txPr>
              <a:bodyPr spcFirstLastPara="1" vertOverflow="ellipsis" wrap="square" lIns="0" tIns="0" rIns="0" bIns="0" anchor="ctr" anchorCtr="1">
                <a:spAutoFit/>
              </a:bodyPr>
              <a:lstStyle/>
              <a:p>
                <a:pPr>
                  <a:defRPr sz="1100" b="1"/>
                </a:pPr>
                <a:endParaRPr lang="en-US" sz="1100" b="1"/>
              </a:p>
            </cx:txPr>
            <cx:visibility seriesName="0" categoryName="1" value="0"/>
            <cx:dataLabel idx="1" pos="inEnd">
              <cx:txPr>
                <a:bodyPr spcFirstLastPara="1" vertOverflow="ellipsis" wrap="square" lIns="0" tIns="0" rIns="0" bIns="0" anchor="ctr" anchorCtr="1">
                  <a:spAutoFit/>
                </a:bodyPr>
                <a:lstStyle/>
                <a:p>
                  <a:pPr>
                    <a:defRPr/>
                  </a:pPr>
                  <a:r>
                    <a:rPr lang="en-US" sz="1100" b="1"/>
                    <a:t>Program</a:t>
                  </a:r>
                </a:p>
              </cx:txPr>
              <cx:visibility seriesName="0" categoryName="1" value="0"/>
              <cx:separator>, </cx:separator>
            </cx:dataLabel>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0.12409</cdr:x>
      <cdr:y>0.80278</cdr:y>
    </cdr:from>
    <cdr:to>
      <cdr:x>0.3574</cdr:x>
      <cdr:y>0.87105</cdr:y>
    </cdr:to>
    <cdr:sp macro="" textlink="">
      <cdr:nvSpPr>
        <cdr:cNvPr id="2" name="TextBox 1"/>
        <cdr:cNvSpPr txBox="1"/>
      </cdr:nvSpPr>
      <cdr:spPr>
        <a:xfrm xmlns:a="http://schemas.openxmlformats.org/drawingml/2006/main">
          <a:off x="783590" y="3225800"/>
          <a:ext cx="1473200" cy="274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dirty="0" smtClean="0">
              <a:solidFill>
                <a:schemeClr val="tx2"/>
              </a:solidFill>
            </a:rPr>
            <a:t>Most Preferred</a:t>
          </a:r>
          <a:endParaRPr lang="en-US" sz="1100" dirty="0">
            <a:solidFill>
              <a:schemeClr val="tx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494AA-E207-40A3-A009-DBCC74891109}"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6984F-42B2-44F2-9C75-1EC76BA82D72}" type="slidenum">
              <a:rPr lang="en-US" smtClean="0"/>
              <a:t>‹#›</a:t>
            </a:fld>
            <a:endParaRPr lang="en-US"/>
          </a:p>
        </p:txBody>
      </p:sp>
    </p:spTree>
    <p:extLst>
      <p:ext uri="{BB962C8B-B14F-4D97-AF65-F5344CB8AC3E}">
        <p14:creationId xmlns:p14="http://schemas.microsoft.com/office/powerpoint/2010/main" val="1999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pa.gov/EE/Utility/Momentum-Savings/Documents/2010-2015_Model_Results.xls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pa.gov/EE/Utility/Momentum-Savings/Documents/2016-2021_Res_HVAC_Model_Results_Tables.xls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Photo by</a:t>
            </a:r>
            <a:r>
              <a:rPr lang="en-US" baseline="0" dirty="0" smtClean="0"/>
              <a:t> Katie </a:t>
            </a:r>
            <a:r>
              <a:rPr lang="en-US" baseline="0" dirty="0" err="1" smtClean="0"/>
              <a:t>Moum</a:t>
            </a:r>
            <a:r>
              <a:rPr lang="en-US" baseline="0" dirty="0" smtClean="0"/>
              <a:t> on Unsplash.com</a:t>
            </a:r>
            <a:endParaRPr lang="en-US" i="1" baseline="0" dirty="0"/>
          </a:p>
        </p:txBody>
      </p:sp>
      <p:sp>
        <p:nvSpPr>
          <p:cNvPr id="4" name="Slide Number Placeholder 3"/>
          <p:cNvSpPr>
            <a:spLocks noGrp="1"/>
          </p:cNvSpPr>
          <p:nvPr>
            <p:ph type="sldNum" sz="quarter" idx="10"/>
          </p:nvPr>
        </p:nvSpPr>
        <p:spPr/>
        <p:txBody>
          <a:bodyPr/>
          <a:lstStyle/>
          <a:p>
            <a:fld id="{7503BD8D-98F6-4FB1-8E6B-CDFB7490A707}" type="slidenum">
              <a:rPr lang="en-US" smtClean="0"/>
              <a:t>1</a:t>
            </a:fld>
            <a:endParaRPr lang="en-US" dirty="0"/>
          </a:p>
        </p:txBody>
      </p:sp>
    </p:spTree>
    <p:extLst>
      <p:ext uri="{BB962C8B-B14F-4D97-AF65-F5344CB8AC3E}">
        <p14:creationId xmlns:p14="http://schemas.microsoft.com/office/powerpoint/2010/main" val="995923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0" baseline="0" dirty="0">
                <a:solidFill>
                  <a:srgbClr val="000000">
                    <a:lumMod val="75000"/>
                    <a:lumOff val="25000"/>
                  </a:srgbClr>
                </a:solidFill>
              </a:rPr>
              <a:t>During the Obama administration we modeled the Momentum Savings for the PNW of 45 federal and state appliance efficiency standards. </a:t>
            </a:r>
            <a:endParaRPr lang="en-US" sz="1200" kern="0" baseline="0" dirty="0" smtClean="0">
              <a:solidFill>
                <a:srgbClr val="000000">
                  <a:lumMod val="75000"/>
                  <a:lumOff val="25000"/>
                </a:srgbClr>
              </a:solidFill>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latin typeface="+mn-lt"/>
              </a:rPr>
              <a:t>The </a:t>
            </a:r>
            <a:r>
              <a:rPr lang="en-US" sz="1200" dirty="0">
                <a:latin typeface="+mn-lt"/>
              </a:rPr>
              <a:t>savings impacts of appliance</a:t>
            </a:r>
            <a:r>
              <a:rPr lang="en-US" sz="1200" baseline="0" dirty="0">
                <a:latin typeface="+mn-lt"/>
              </a:rPr>
              <a:t> </a:t>
            </a:r>
            <a:r>
              <a:rPr lang="en-US" sz="1200" dirty="0">
                <a:latin typeface="+mn-lt"/>
              </a:rPr>
              <a:t>standards since the last 6</a:t>
            </a:r>
            <a:r>
              <a:rPr lang="en-US" sz="1200" baseline="30000" dirty="0">
                <a:latin typeface="+mn-lt"/>
              </a:rPr>
              <a:t>th</a:t>
            </a:r>
            <a:r>
              <a:rPr lang="en-US" sz="1200" dirty="0">
                <a:latin typeface="+mn-lt"/>
              </a:rPr>
              <a:t> Plan was developed are as large as building a new dam over the next 20 years—1,500 </a:t>
            </a:r>
            <a:r>
              <a:rPr lang="en-US" sz="1200" dirty="0" err="1">
                <a:latin typeface="+mn-lt"/>
              </a:rPr>
              <a:t>aMW</a:t>
            </a:r>
            <a:r>
              <a:rPr lang="en-US" sz="1200" dirty="0">
                <a:latin typeface="+mn-lt"/>
              </a:rPr>
              <a:t> for the region over the next 20 years. </a:t>
            </a:r>
            <a:endParaRPr lang="en-US" sz="1200" dirty="0" smtClean="0">
              <a:latin typeface="+mn-lt"/>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latin typeface="+mn-lt"/>
              </a:rPr>
              <a:t>This </a:t>
            </a:r>
            <a:r>
              <a:rPr lang="en-US" sz="1200" dirty="0">
                <a:latin typeface="+mn-lt"/>
              </a:rPr>
              <a:t>is enough to </a:t>
            </a:r>
            <a:r>
              <a:rPr lang="en-US" sz="1200" u="none" dirty="0">
                <a:latin typeface="+mn-lt"/>
              </a:rPr>
              <a:t>power over 1 million </a:t>
            </a:r>
            <a:r>
              <a:rPr lang="en-US" sz="1200" dirty="0">
                <a:latin typeface="+mn-lt"/>
              </a:rPr>
              <a:t>homes. </a:t>
            </a:r>
            <a:endParaRPr lang="en-US" sz="1200" dirty="0" smtClean="0">
              <a:latin typeface="+mn-lt"/>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latin typeface="+mn-lt"/>
              </a:rPr>
              <a:t>This </a:t>
            </a:r>
            <a:r>
              <a:rPr lang="en-US" sz="1200" dirty="0">
                <a:latin typeface="+mn-lt"/>
              </a:rPr>
              <a:t>is amazing, and a success story for energy efficiency—it is the only power source that is widely generated to this large of a scale by end-users without using utility funds. </a:t>
            </a:r>
            <a:endParaRPr lang="en-US" sz="1200" dirty="0" smtClean="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mn-l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Source: https://www.bpa.gov/EE/Utility/Momentum-Savings/Pages/Appliance-Standards.aspx</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8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800"/>
              </a:spcAft>
              <a:buFont typeface="Arial" panose="020B0604020202020204" pitchFamily="34" charset="0"/>
              <a:buChar char="•"/>
            </a:pPr>
            <a:r>
              <a:rPr lang="en-US" sz="1200" dirty="0" smtClean="0"/>
              <a:t>Looking </a:t>
            </a:r>
            <a:r>
              <a:rPr lang="en-US" sz="1200" dirty="0"/>
              <a:t>at this another way: Residential lighting programs incented just over 95 million efficient lamps between </a:t>
            </a:r>
            <a:r>
              <a:rPr lang="en-US" sz="1200" dirty="0" smtClean="0"/>
              <a:t>2010-2015</a:t>
            </a:r>
          </a:p>
          <a:p>
            <a:pPr marL="171450" indent="-171450">
              <a:spcAft>
                <a:spcPts val="1800"/>
              </a:spcAft>
              <a:buFont typeface="Arial" panose="020B0604020202020204" pitchFamily="34" charset="0"/>
              <a:buChar char="•"/>
            </a:pPr>
            <a:r>
              <a:rPr lang="en-US" sz="1200" dirty="0" smtClean="0"/>
              <a:t>Our </a:t>
            </a:r>
            <a:r>
              <a:rPr lang="en-US" sz="1200" dirty="0"/>
              <a:t>modeling work estimated that there were an additional 400 million efficient lamps installed outside of programs that were creating real savings but we wouldn’t have been able to account for it if it weren’t for our research. </a:t>
            </a:r>
            <a:endParaRPr lang="en-US" sz="1200" dirty="0" smtClean="0"/>
          </a:p>
          <a:p>
            <a:pPr marL="171450" indent="-171450">
              <a:spcAft>
                <a:spcPts val="1800"/>
              </a:spcAft>
              <a:buFont typeface="Arial" panose="020B0604020202020204" pitchFamily="34" charset="0"/>
              <a:buChar char="•"/>
            </a:pPr>
            <a:r>
              <a:rPr lang="en-US" sz="1200" dirty="0" smtClean="0"/>
              <a:t>Without </a:t>
            </a:r>
            <a:r>
              <a:rPr lang="en-US" sz="1200" dirty="0"/>
              <a:t>this research, this is a blind spot.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SOURCE: </a:t>
            </a:r>
          </a:p>
          <a:p>
            <a:pPr lvl="0"/>
            <a:r>
              <a:rPr lang="en-US" sz="1200" kern="1200" dirty="0">
                <a:solidFill>
                  <a:schemeClr val="tx1"/>
                </a:solidFill>
                <a:effectLst/>
                <a:latin typeface="+mn-lt"/>
                <a:ea typeface="+mn-ea"/>
                <a:cs typeface="+mn-cs"/>
              </a:rPr>
              <a:t>Total residential lighting efficient lamp sales: </a:t>
            </a:r>
            <a:r>
              <a:rPr lang="en-US" sz="1200" b="1" kern="1200" dirty="0">
                <a:solidFill>
                  <a:schemeClr val="tx1"/>
                </a:solidFill>
                <a:effectLst/>
                <a:latin typeface="+mn-lt"/>
                <a:ea typeface="+mn-ea"/>
                <a:cs typeface="+mn-cs"/>
              </a:rPr>
              <a:t>502,463,314</a:t>
            </a:r>
            <a:r>
              <a:rPr lang="en-US" sz="1200" kern="1200" dirty="0">
                <a:solidFill>
                  <a:schemeClr val="tx1"/>
                </a:solidFill>
                <a:effectLst/>
                <a:latin typeface="+mn-lt"/>
                <a:ea typeface="+mn-ea"/>
                <a:cs typeface="+mn-cs"/>
              </a:rPr>
              <a:t> lamps sold 2010-15, [Table 11, </a:t>
            </a:r>
            <a:r>
              <a:rPr lang="en-US" sz="1200" u="sng" kern="1200" dirty="0">
                <a:solidFill>
                  <a:schemeClr val="tx1"/>
                </a:solidFill>
                <a:effectLst/>
                <a:latin typeface="+mn-lt"/>
                <a:ea typeface="+mn-ea"/>
                <a:cs typeface="+mn-cs"/>
                <a:hlinkClick r:id="rId3"/>
              </a:rPr>
              <a:t>2010-2015 Residential Lighting Model Results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Program lamp sales: [Table 14, </a:t>
            </a:r>
            <a:r>
              <a:rPr lang="en-US" sz="1200" u="sng" kern="1200" dirty="0">
                <a:solidFill>
                  <a:schemeClr val="tx1"/>
                </a:solidFill>
                <a:effectLst/>
                <a:latin typeface="+mn-lt"/>
                <a:ea typeface="+mn-ea"/>
                <a:cs typeface="+mn-cs"/>
                <a:hlinkClick r:id="rId3"/>
              </a:rPr>
              <a:t>2010-2015 Residential Lighting Model Results</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95,440,472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Momentum lamp sales: </a:t>
            </a:r>
            <a:r>
              <a:rPr lang="en-US" sz="1200" b="1" kern="1200" dirty="0">
                <a:solidFill>
                  <a:schemeClr val="tx1"/>
                </a:solidFill>
                <a:effectLst/>
                <a:latin typeface="+mn-lt"/>
                <a:ea typeface="+mn-ea"/>
                <a:cs typeface="+mn-cs"/>
              </a:rPr>
              <a:t>407,022,842</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 2010-2015 Res Model Results are hyperlinked above and here on the Momentum Page:</a:t>
            </a: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https://www.bpa.gov/EE/Utility/Momentum-Savings/Documents/2010-2015_Model_Results.xlsx</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998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sz="2000" dirty="0"/>
              <a:t>Our Momentum Savings research helps to identify strategic opportunities that help programs increase the efficiency of the market. This happens by:</a:t>
            </a:r>
          </a:p>
          <a:p>
            <a:pPr marL="800100" lvl="1" indent="-342900">
              <a:spcAft>
                <a:spcPts val="1800"/>
              </a:spcAft>
              <a:buClr>
                <a:schemeClr val="accent4"/>
              </a:buClr>
              <a:buFont typeface="Arial" panose="020B0604020202020204" pitchFamily="34" charset="0"/>
              <a:buChar char="•"/>
            </a:pPr>
            <a:r>
              <a:rPr lang="en-US" sz="2000" dirty="0"/>
              <a:t>Helping our program dollars go further by identifying segments of the market that programs aren’t currently influencing</a:t>
            </a:r>
          </a:p>
          <a:p>
            <a:pPr marL="800100" lvl="1" indent="-342900">
              <a:spcAft>
                <a:spcPts val="1800"/>
              </a:spcAft>
              <a:buClr>
                <a:schemeClr val="accent4"/>
              </a:buClr>
              <a:buFont typeface="Arial" panose="020B0604020202020204" pitchFamily="34" charset="0"/>
              <a:buChar char="•"/>
            </a:pPr>
            <a:r>
              <a:rPr lang="en-US" sz="2000" dirty="0"/>
              <a:t>Confirming where inefficient products are still being sold that need program intervention to become more efficient</a:t>
            </a:r>
          </a:p>
          <a:p>
            <a:pPr marL="800100" lvl="1" indent="-342900">
              <a:spcAft>
                <a:spcPts val="1800"/>
              </a:spcAft>
              <a:buClr>
                <a:schemeClr val="accent4"/>
              </a:buClr>
              <a:buFont typeface="Arial" panose="020B0604020202020204" pitchFamily="34" charset="0"/>
              <a:buChar char="•"/>
            </a:pPr>
            <a:r>
              <a:rPr lang="en-US" sz="2000" dirty="0"/>
              <a:t>Creating awareness in shifts in market dynamics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502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prstClr val="black"/>
                </a:solidFill>
                <a:latin typeface="Arial" panose="020B0604020202020204"/>
              </a:rPr>
              <a:t>Right </a:t>
            </a:r>
            <a:r>
              <a:rPr lang="en-US" dirty="0">
                <a:solidFill>
                  <a:prstClr val="black"/>
                </a:solidFill>
                <a:latin typeface="Arial" panose="020B0604020202020204"/>
              </a:rPr>
              <a:t>now we are analyzing quantitative data from a </a:t>
            </a:r>
            <a:r>
              <a:rPr lang="en-US" dirty="0" smtClean="0">
                <a:solidFill>
                  <a:prstClr val="black"/>
                </a:solidFill>
                <a:latin typeface="Arial" panose="020B0604020202020204"/>
              </a:rPr>
              <a:t>regionally representative </a:t>
            </a:r>
            <a:r>
              <a:rPr lang="en-US" dirty="0">
                <a:solidFill>
                  <a:prstClr val="black"/>
                </a:solidFill>
                <a:latin typeface="Arial" panose="020B0604020202020204"/>
              </a:rPr>
              <a:t>survey </a:t>
            </a:r>
            <a:r>
              <a:rPr lang="en-US" dirty="0" smtClean="0">
                <a:solidFill>
                  <a:prstClr val="black"/>
                </a:solidFill>
                <a:latin typeface="Arial" panose="020B0604020202020204"/>
              </a:rPr>
              <a:t>we did with </a:t>
            </a:r>
            <a:r>
              <a:rPr lang="en-US" dirty="0">
                <a:solidFill>
                  <a:prstClr val="black"/>
                </a:solidFill>
                <a:latin typeface="Arial" panose="020B0604020202020204"/>
              </a:rPr>
              <a:t>insulation installers and looking at the total volume of insulation being sold into the </a:t>
            </a:r>
            <a:r>
              <a:rPr lang="en-US" dirty="0" smtClean="0">
                <a:solidFill>
                  <a:prstClr val="black"/>
                </a:solidFill>
                <a:latin typeface="Arial" panose="020B0604020202020204"/>
              </a:rPr>
              <a:t>region.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prstClr val="black"/>
                </a:solidFill>
                <a:latin typeface="Arial" panose="020B0604020202020204"/>
              </a:rPr>
              <a:t>This project seeks to understand </a:t>
            </a:r>
            <a:r>
              <a:rPr lang="en-US" dirty="0">
                <a:solidFill>
                  <a:prstClr val="black"/>
                </a:solidFill>
                <a:latin typeface="Arial" panose="020B0604020202020204"/>
              </a:rPr>
              <a:t>how much insulation is being added to homes outside of utility programs. </a:t>
            </a:r>
            <a:endParaRPr lang="en-US" dirty="0" smtClean="0">
              <a:solidFill>
                <a:prstClr val="black"/>
              </a:solidFill>
              <a:latin typeface="Arial" panose="020B060402020202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prstClr val="black"/>
                </a:solidFill>
                <a:latin typeface="Arial" panose="020B0604020202020204"/>
              </a:rPr>
              <a:t>This </a:t>
            </a:r>
            <a:r>
              <a:rPr lang="en-US" dirty="0">
                <a:solidFill>
                  <a:prstClr val="black"/>
                </a:solidFill>
                <a:latin typeface="Arial" panose="020B0604020202020204"/>
              </a:rPr>
              <a:t>information will help programs to understand what types of homes are NOT adding insulation so that they can focus their program efforts on those buildings. </a:t>
            </a:r>
            <a:endParaRPr lang="en-US" dirty="0" smtClean="0">
              <a:solidFill>
                <a:prstClr val="black"/>
              </a:solidFill>
              <a:latin typeface="Arial" panose="020B060402020202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prstClr val="black"/>
                </a:solidFill>
                <a:latin typeface="Arial" panose="020B0604020202020204"/>
              </a:rPr>
              <a:t>We </a:t>
            </a:r>
            <a:r>
              <a:rPr lang="en-US" dirty="0">
                <a:solidFill>
                  <a:prstClr val="black"/>
                </a:solidFill>
                <a:latin typeface="Arial" panose="020B0604020202020204"/>
              </a:rPr>
              <a:t>are collaborating with the BPA </a:t>
            </a:r>
            <a:r>
              <a:rPr lang="en-US" dirty="0" smtClean="0">
                <a:solidFill>
                  <a:prstClr val="black"/>
                </a:solidFill>
                <a:latin typeface="Arial" panose="020B0604020202020204"/>
              </a:rPr>
              <a:t>program staff </a:t>
            </a:r>
            <a:r>
              <a:rPr lang="en-US" dirty="0">
                <a:solidFill>
                  <a:prstClr val="black"/>
                </a:solidFill>
                <a:latin typeface="Arial" panose="020B0604020202020204"/>
              </a:rPr>
              <a:t>on the Comfort Ready Home program to make sure they have this valuable market intel as they ramp up program implementation.</a:t>
            </a:r>
          </a:p>
        </p:txBody>
      </p:sp>
      <p:sp>
        <p:nvSpPr>
          <p:cNvPr id="4" name="Slide Number Placeholder 3"/>
          <p:cNvSpPr>
            <a:spLocks noGrp="1"/>
          </p:cNvSpPr>
          <p:nvPr>
            <p:ph type="sldNum" sz="quarter" idx="5"/>
          </p:nvPr>
        </p:nvSpPr>
        <p:spPr/>
        <p:txBody>
          <a:bodyPr/>
          <a:lstStyle/>
          <a:p>
            <a:fld id="{0586984F-42B2-44F2-9C75-1EC76BA82D72}" type="slidenum">
              <a:rPr lang="en-US" smtClean="0"/>
              <a:t>15</a:t>
            </a:fld>
            <a:endParaRPr lang="en-US"/>
          </a:p>
        </p:txBody>
      </p:sp>
    </p:spTree>
    <p:extLst>
      <p:ext uri="{BB962C8B-B14F-4D97-AF65-F5344CB8AC3E}">
        <p14:creationId xmlns:p14="http://schemas.microsoft.com/office/powerpoint/2010/main" val="98605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a:rPr>
              <a:t>Another </a:t>
            </a:r>
            <a:r>
              <a:rPr lang="en-US" dirty="0">
                <a:latin typeface="Arial" panose="020B0604020202020204"/>
              </a:rPr>
              <a:t>example is the data we are collecting right now on new construction and major renovations in commercial buildings. </a:t>
            </a:r>
            <a:endParaRPr lang="en-US" dirty="0" smtClean="0">
              <a:latin typeface="Arial" panose="020B060402020202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a:rPr>
              <a:t>We’re </a:t>
            </a:r>
            <a:r>
              <a:rPr lang="en-US" dirty="0">
                <a:latin typeface="Arial" panose="020B0604020202020204"/>
              </a:rPr>
              <a:t>building a new data resource using </a:t>
            </a:r>
            <a:r>
              <a:rPr lang="en-US" dirty="0" smtClean="0">
                <a:latin typeface="Arial" panose="020B0604020202020204"/>
              </a:rPr>
              <a:t>publicly </a:t>
            </a:r>
            <a:r>
              <a:rPr lang="en-US" dirty="0">
                <a:latin typeface="Arial" panose="020B0604020202020204"/>
              </a:rPr>
              <a:t>available com building permit info to learn about what kinds of com HVAC are installed in new buildings and big renovations. </a:t>
            </a:r>
            <a:endParaRPr lang="en-US" dirty="0" smtClean="0">
              <a:latin typeface="Arial" panose="020B060402020202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a:rPr>
              <a:t>Not only will this new </a:t>
            </a:r>
            <a:r>
              <a:rPr lang="en-US" dirty="0">
                <a:latin typeface="Arial" panose="020B0604020202020204"/>
              </a:rPr>
              <a:t>data resource </a:t>
            </a:r>
            <a:r>
              <a:rPr lang="en-US" dirty="0" smtClean="0">
                <a:latin typeface="Arial" panose="020B0604020202020204"/>
              </a:rPr>
              <a:t>be a key input into our future</a:t>
            </a:r>
            <a:r>
              <a:rPr lang="en-US" baseline="0" dirty="0" smtClean="0">
                <a:latin typeface="Arial" panose="020B0604020202020204"/>
              </a:rPr>
              <a:t> market model, it </a:t>
            </a:r>
            <a:r>
              <a:rPr lang="en-US" dirty="0" smtClean="0">
                <a:latin typeface="Arial" panose="020B0604020202020204"/>
              </a:rPr>
              <a:t>will </a:t>
            </a:r>
            <a:r>
              <a:rPr lang="en-US" dirty="0">
                <a:latin typeface="Arial" panose="020B0604020202020204"/>
              </a:rPr>
              <a:t>help shed light on a previously not well researched area of the market that doesn’t have a lot existing and readily available data. </a:t>
            </a:r>
            <a:endParaRPr lang="en-US" dirty="0" smtClean="0">
              <a:latin typeface="Arial" panose="020B060402020202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a:rPr>
              <a:t>Shining </a:t>
            </a:r>
            <a:r>
              <a:rPr lang="en-US" dirty="0">
                <a:latin typeface="Arial" panose="020B0604020202020204"/>
              </a:rPr>
              <a:t>a light on this unknown part of the market that is such a big area of energy consumption and high priority initiative for programs will help </a:t>
            </a:r>
            <a:r>
              <a:rPr lang="en-US" dirty="0" smtClean="0">
                <a:latin typeface="Arial" panose="020B0604020202020204"/>
              </a:rPr>
              <a:t>identify opportunities</a:t>
            </a:r>
            <a:r>
              <a:rPr lang="en-US" dirty="0">
                <a:latin typeface="Arial" panose="020B0604020202020204"/>
              </a:rPr>
              <a:t>, emerging trends in technologies, or target </a:t>
            </a:r>
            <a:r>
              <a:rPr lang="en-US" dirty="0" smtClean="0">
                <a:latin typeface="Arial" panose="020B0604020202020204"/>
              </a:rPr>
              <a:t>markets for programs. </a:t>
            </a:r>
            <a:endParaRPr lang="en-US" dirty="0">
              <a:latin typeface="Arial" panose="020B0604020202020204"/>
            </a:endParaRPr>
          </a:p>
          <a:p>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16</a:t>
            </a:fld>
            <a:endParaRPr lang="en-US"/>
          </a:p>
        </p:txBody>
      </p:sp>
    </p:spTree>
    <p:extLst>
      <p:ext uri="{BB962C8B-B14F-4D97-AF65-F5344CB8AC3E}">
        <p14:creationId xmlns:p14="http://schemas.microsoft.com/office/powerpoint/2010/main" val="1809390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BPA’s research is accessible to all stakeholders and supports critical regional measure development and planning functions. </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Our work generates region-specific</a:t>
            </a:r>
            <a:r>
              <a:rPr lang="en-US" sz="1200" baseline="0" dirty="0" smtClean="0"/>
              <a:t> </a:t>
            </a:r>
            <a:r>
              <a:rPr lang="en-US" sz="1200" dirty="0" smtClean="0"/>
              <a:t>market </a:t>
            </a:r>
            <a:r>
              <a:rPr lang="en-US" sz="1200" dirty="0"/>
              <a:t>intelligence that </a:t>
            </a:r>
            <a:r>
              <a:rPr lang="en-US" sz="1200" dirty="0" smtClean="0"/>
              <a:t>folks can </a:t>
            </a:r>
            <a:r>
              <a:rPr lang="en-US" sz="1200" dirty="0"/>
              <a:t>use for their own purposes, including establishing more accurate potential assessments and measure baselines, understanding market trends, and understanding the impact of new technologies.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878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For example, the Council uses data collected through BPA’s research to aid in the development of future Power Plans, as do other regional entities and their contractors.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Similarly, the Regional Technical Forum has relied on BPA’s sales data collection and analysis to set and update current practice baselines for various measures, including the non-residential lamps as</a:t>
            </a:r>
            <a:r>
              <a:rPr lang="en-US" sz="1200" baseline="0" dirty="0" smtClean="0"/>
              <a:t> well as for residential air source heat pumps, shown in the chart here</a:t>
            </a:r>
            <a:r>
              <a:rPr lang="en-US" sz="120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In turn, the region benefits from more accurate savings estimates and targets. Perhaps more important, BPA’s goal in promoting and sharing its research and data is to enable like-minded organizations to achieve their greatest impact given their resources. </a:t>
            </a:r>
          </a:p>
          <a:p>
            <a:endParaRPr lang="en-US" dirty="0"/>
          </a:p>
          <a:p>
            <a:r>
              <a:rPr lang="en-US" dirty="0"/>
              <a:t>Source: Current practice</a:t>
            </a:r>
            <a:r>
              <a:rPr lang="en-US" baseline="0" dirty="0"/>
              <a:t> ASHP HSPF from </a:t>
            </a:r>
            <a:r>
              <a:rPr lang="en-US" dirty="0"/>
              <a:t>Table 11: </a:t>
            </a:r>
            <a:r>
              <a:rPr lang="en-US" sz="1200" b="0" i="0" u="sng" kern="1200" dirty="0">
                <a:solidFill>
                  <a:schemeClr val="tx1"/>
                </a:solidFill>
                <a:effectLst/>
                <a:latin typeface="+mn-lt"/>
                <a:ea typeface="+mn-ea"/>
                <a:cs typeface="+mn-cs"/>
                <a:hlinkClick r:id="rId3"/>
              </a:rPr>
              <a:t>2016-2021 Model Results</a:t>
            </a:r>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18</a:t>
            </a:fld>
            <a:endParaRPr lang="en-US"/>
          </a:p>
        </p:txBody>
      </p:sp>
    </p:spTree>
    <p:extLst>
      <p:ext uri="{BB962C8B-B14F-4D97-AF65-F5344CB8AC3E}">
        <p14:creationId xmlns:p14="http://schemas.microsoft.com/office/powerpoint/2010/main" val="592338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586984F-42B2-44F2-9C75-1EC76BA82D72}" type="slidenum">
              <a:rPr lang="en-US" smtClean="0"/>
              <a:t>19</a:t>
            </a:fld>
            <a:endParaRPr lang="en-US"/>
          </a:p>
        </p:txBody>
      </p:sp>
    </p:spTree>
    <p:extLst>
      <p:ext uri="{BB962C8B-B14F-4D97-AF65-F5344CB8AC3E}">
        <p14:creationId xmlns:p14="http://schemas.microsoft.com/office/powerpoint/2010/main" val="656028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040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25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Welcome </a:t>
            </a:r>
            <a:r>
              <a:rPr lang="en-US" dirty="0"/>
              <a:t>to the </a:t>
            </a:r>
            <a:r>
              <a:rPr lang="en-US" dirty="0" smtClean="0"/>
              <a:t>second Momentum </a:t>
            </a:r>
            <a:r>
              <a:rPr lang="en-US" dirty="0"/>
              <a:t>savings quarterly call of </a:t>
            </a:r>
            <a:r>
              <a:rPr lang="en-US" dirty="0" smtClean="0"/>
              <a:t>2021!</a:t>
            </a:r>
            <a:r>
              <a:rPr lang="en-US" baseline="0" dirty="0" smtClean="0"/>
              <a:t> </a:t>
            </a:r>
          </a:p>
          <a:p>
            <a:endParaRPr lang="en-US" baseline="0" dirty="0"/>
          </a:p>
          <a:p>
            <a:r>
              <a:rPr lang="en-US" baseline="0" dirty="0"/>
              <a:t>Roll </a:t>
            </a:r>
            <a:r>
              <a:rPr lang="en-US" baseline="0" dirty="0" smtClean="0"/>
              <a:t>call and ice-breaker.</a:t>
            </a:r>
          </a:p>
        </p:txBody>
      </p:sp>
      <p:sp>
        <p:nvSpPr>
          <p:cNvPr id="4" name="Slide Number Placeholder 3"/>
          <p:cNvSpPr>
            <a:spLocks noGrp="1"/>
          </p:cNvSpPr>
          <p:nvPr>
            <p:ph type="sldNum" sz="quarter" idx="10"/>
          </p:nvPr>
        </p:nvSpPr>
        <p:spPr/>
        <p:txBody>
          <a:bodyPr/>
          <a:lstStyle/>
          <a:p>
            <a:fld id="{83B2BF2B-EEE9-4AB6-BE24-4932C4AFCD6E}" type="slidenum">
              <a:rPr lang="en-US" smtClean="0"/>
              <a:t>2</a:t>
            </a:fld>
            <a:endParaRPr lang="en-US"/>
          </a:p>
        </p:txBody>
      </p:sp>
    </p:spTree>
    <p:extLst>
      <p:ext uri="{BB962C8B-B14F-4D97-AF65-F5344CB8AC3E}">
        <p14:creationId xmlns:p14="http://schemas.microsoft.com/office/powerpoint/2010/main" val="243795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Important issue, need for data (exactly what data is still TBD) </a:t>
            </a:r>
          </a:p>
          <a:p>
            <a:pPr marL="171450" indent="-171450">
              <a:buFont typeface="Arial" panose="020B0604020202020204" pitchFamily="34" charset="0"/>
              <a:buChar char="•"/>
            </a:pPr>
            <a:r>
              <a:rPr lang="en-US" dirty="0"/>
              <a:t>Our team is beginning to explore if and how our research could potentially expand to capture some of the data that would help programs, planners, and policy makers get a better handle on how we can improve DEI.</a:t>
            </a:r>
          </a:p>
          <a:p>
            <a:pPr marL="171450" indent="-171450">
              <a:buFont typeface="Arial" panose="020B0604020202020204" pitchFamily="34" charset="0"/>
              <a:buChar char="•"/>
            </a:pPr>
            <a:r>
              <a:rPr lang="en-US" dirty="0"/>
              <a:t>Early in this exploration, reviewing the SIF materials and will probably talk to some experts. Will continue to think about this for the remainder of the year and especially important as we move into 2021 Power Plan.</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699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819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33 survey</a:t>
            </a:r>
            <a:r>
              <a:rPr lang="en-US" baseline="0" dirty="0" smtClean="0"/>
              <a:t> respondents. Most respondents self-identified as working in Programs or Planning functions.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088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 intelligence,</a:t>
            </a:r>
            <a:r>
              <a:rPr lang="en-US" baseline="0" dirty="0" smtClean="0"/>
              <a:t> energy consumption trends, and research project results were ranked the most valuable types of information.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356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Market characterization</a:t>
            </a:r>
            <a:r>
              <a:rPr lang="en-US" baseline="0" dirty="0" smtClean="0"/>
              <a:t> reports, and sales and shipment data summaries were ranked most valuable.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819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Quarterly calls</a:t>
            </a:r>
            <a:r>
              <a:rPr lang="en-US" baseline="0" dirty="0" smtClean="0"/>
              <a:t> were identified as the outreach method most preferred by respondents.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995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the hyperlink for more details</a:t>
            </a:r>
            <a:r>
              <a:rPr lang="en-US" baseline="0" dirty="0" smtClean="0"/>
              <a:t> on the BPA website.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010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smtClean="0"/>
              <a:t>Photo by</a:t>
            </a:r>
            <a:r>
              <a:rPr lang="en-US" baseline="0" dirty="0" smtClean="0"/>
              <a:t> Ethan Robertson from Unsplash.com</a:t>
            </a:r>
          </a:p>
          <a:p>
            <a:endParaRPr lang="en-US" baseline="0" dirty="0" smtClean="0"/>
          </a:p>
          <a:p>
            <a:endParaRPr lang="en-US" i="1" baseline="0" dirty="0"/>
          </a:p>
        </p:txBody>
      </p:sp>
      <p:sp>
        <p:nvSpPr>
          <p:cNvPr id="4" name="Slide Number Placeholder 3"/>
          <p:cNvSpPr>
            <a:spLocks noGrp="1"/>
          </p:cNvSpPr>
          <p:nvPr>
            <p:ph type="sldNum" sz="quarter" idx="10"/>
          </p:nvPr>
        </p:nvSpPr>
        <p:spPr/>
        <p:txBody>
          <a:bodyPr/>
          <a:lstStyle/>
          <a:p>
            <a:fld id="{7503BD8D-98F6-4FB1-8E6B-CDFB7490A707}" type="slidenum">
              <a:rPr lang="en-US" smtClean="0"/>
              <a:t>30</a:t>
            </a:fld>
            <a:endParaRPr lang="en-US" dirty="0"/>
          </a:p>
        </p:txBody>
      </p:sp>
    </p:spTree>
    <p:extLst>
      <p:ext uri="{BB962C8B-B14F-4D97-AF65-F5344CB8AC3E}">
        <p14:creationId xmlns:p14="http://schemas.microsoft.com/office/powerpoint/2010/main" val="173299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56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29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b="1" dirty="0">
                <a:latin typeface="+mj-lt"/>
                <a:ea typeface="Calibri" panose="020F0502020204030204" pitchFamily="34" charset="0"/>
                <a:cs typeface="Times New Roman" panose="02020603050405020304" pitchFamily="18" charset="0"/>
              </a:rPr>
              <a:t>Over the past several decades, a range of mechanisms have contributed to a robust infrastructure for energy efficiency in the Northwest. The region as a whole has done a lot of work to create and push energy efficiency, which has helped create a culture and a market for energy efficiency, and changed how the culture values conservation (adapted from Cadmus, 2011; Navigant, 2016).</a:t>
            </a:r>
            <a:r>
              <a:rPr lang="en-US" sz="1200" dirty="0">
                <a:latin typeface="+mj-lt"/>
                <a:ea typeface="Calibri" panose="020F0502020204030204" pitchFamily="34" charset="0"/>
                <a:cs typeface="Times New Roman" panose="02020603050405020304" pitchFamily="18" charset="0"/>
              </a:rPr>
              <a:t> </a:t>
            </a:r>
          </a:p>
          <a:p>
            <a:pPr>
              <a:lnSpc>
                <a:spcPct val="120000"/>
              </a:lnSpc>
            </a:pPr>
            <a:endParaRPr lang="en-US" sz="1200" dirty="0">
              <a:latin typeface="+mj-lt"/>
              <a:ea typeface="Calibri" panose="020F0502020204030204" pitchFamily="34" charset="0"/>
              <a:cs typeface="Times New Roman" panose="02020603050405020304" pitchFamily="18" charset="0"/>
            </a:endParaRPr>
          </a:p>
          <a:p>
            <a:pPr>
              <a:lnSpc>
                <a:spcPct val="120000"/>
              </a:lnSpc>
            </a:pPr>
            <a:r>
              <a:rPr lang="en-US" sz="1200" dirty="0">
                <a:latin typeface="+mj-lt"/>
                <a:ea typeface="Calibri" panose="020F0502020204030204" pitchFamily="34" charset="0"/>
                <a:cs typeface="Times New Roman" panose="02020603050405020304" pitchFamily="18" charset="0"/>
              </a:rPr>
              <a:t>While programs have been a significant driver—and will continue to be critical in driving markets towards greater energy efficiency—there is an interconnected web of actions—inextricably linked—that have contributed to the overall energy efficiency of the region. Other market-induced drivers of energy efficiency include technology trends, corporate sustainability policies, and shifts in social norms (e.g. the “green movement”) (Navigant 2016; Cadmus, 2011)</a:t>
            </a:r>
          </a:p>
          <a:p>
            <a:pPr>
              <a:lnSpc>
                <a:spcPct val="120000"/>
              </a:lnSpc>
            </a:pPr>
            <a:endParaRPr lang="en-US" sz="1200" dirty="0">
              <a:latin typeface="+mj-lt"/>
              <a:ea typeface="Calibri" panose="020F0502020204030204" pitchFamily="34" charset="0"/>
              <a:cs typeface="Times New Roman" panose="02020603050405020304" pitchFamily="18" charset="0"/>
            </a:endParaRPr>
          </a:p>
          <a:p>
            <a:pPr>
              <a:lnSpc>
                <a:spcPct val="120000"/>
              </a:lnSpc>
            </a:pPr>
            <a:r>
              <a:rPr lang="en-US" sz="1200" dirty="0">
                <a:latin typeface="+mj-lt"/>
                <a:ea typeface="Calibri" panose="020F0502020204030204" pitchFamily="34" charset="0"/>
                <a:cs typeface="Calibri" panose="020F0502020204030204" pitchFamily="34" charset="0"/>
              </a:rPr>
              <a:t>Regardless of the reason, if energy efficiency is happening to a greater extent than planned, and electric consumption is decreasing/lower than planned, this conservation represents generation not needed. (Summarized, in part, from Tom and Charlie video—link below)</a:t>
            </a:r>
            <a:r>
              <a:rPr lang="en-US" sz="1200" b="1" dirty="0">
                <a:latin typeface="+mj-lt"/>
                <a:ea typeface="Calibri" panose="020F0502020204030204" pitchFamily="34" charset="0"/>
                <a:cs typeface="Calibri" panose="020F0502020204030204" pitchFamily="34" charset="0"/>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92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356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800"/>
              </a:spcAft>
              <a:buFont typeface="Arial" panose="020B0604020202020204" pitchFamily="34" charset="0"/>
              <a:buChar char="•"/>
            </a:pPr>
            <a:r>
              <a:rPr lang="en-US" sz="1200" dirty="0"/>
              <a:t>The process of researching and quantifying the Momentum Savings enables BPA to act as a responsible steward of ratepayer funds because </a:t>
            </a:r>
            <a:r>
              <a:rPr lang="en-US" sz="1200" b="1" dirty="0"/>
              <a:t>the research helps direct financial resources to their most cost-effective use</a:t>
            </a:r>
            <a:r>
              <a:rPr lang="en-US" sz="1200" dirty="0"/>
              <a:t>. </a:t>
            </a:r>
          </a:p>
          <a:p>
            <a:pPr marL="285750" indent="-285750">
              <a:spcAft>
                <a:spcPts val="1800"/>
              </a:spcAft>
              <a:buFont typeface="Arial" panose="020B0604020202020204" pitchFamily="34" charset="0"/>
              <a:buChar char="•"/>
            </a:pPr>
            <a:r>
              <a:rPr lang="en-US" sz="1200" dirty="0"/>
              <a:t>BPA’s research illuminates where savings are happening </a:t>
            </a:r>
            <a:r>
              <a:rPr lang="en-US" sz="1200" i="1" dirty="0"/>
              <a:t>without </a:t>
            </a:r>
            <a:r>
              <a:rPr lang="en-US" sz="1200" dirty="0"/>
              <a:t>utility funding, and quantifies that resource, so that BPA and others can better target investments. </a:t>
            </a:r>
          </a:p>
          <a:p>
            <a:pPr marL="285750" indent="-285750">
              <a:spcAft>
                <a:spcPts val="1800"/>
              </a:spcAft>
              <a:buFont typeface="Arial" panose="020B0604020202020204" pitchFamily="34" charset="0"/>
              <a:buChar char="•"/>
            </a:pPr>
            <a:r>
              <a:rPr lang="en-US" sz="1200" dirty="0"/>
              <a:t>By quantifying the total efficiency in the market and understanding where it is occurring, BPA can direct its budget to achieve the greatest impact. That may mean investing in harder-to-achieve measures, measures with greater demand/capacity value, </a:t>
            </a:r>
            <a:r>
              <a:rPr lang="en-US" sz="1200" dirty="0" smtClean="0"/>
              <a:t>or areas </a:t>
            </a:r>
            <a:r>
              <a:rPr lang="en-US" sz="1200" dirty="0"/>
              <a:t>of </a:t>
            </a:r>
            <a:r>
              <a:rPr lang="en-US" sz="1200" dirty="0" smtClean="0"/>
              <a:t>inequity. </a:t>
            </a:r>
            <a:endParaRPr lang="en-US"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72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fontAlgn="ctr">
              <a:spcBef>
                <a:spcPts val="0"/>
              </a:spcBef>
              <a:spcAft>
                <a:spcPts val="0"/>
              </a:spcAft>
              <a:buSzPts val="1000"/>
              <a:buFont typeface="Courier New" panose="02070309020205020404" pitchFamily="49" charset="0"/>
              <a:buChar char="o"/>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all saw in our 2010-2015 residential lighting model that the majority of lamps being sold in the region were without incentive. As the chart shows, you can see that LEDs and halogens went from non-factors in 2011 to two of the three dominant technologies in 2015, while incandescent market share plummeted from 68% to 12% over the same timeframe. We also saw LEDs eating into CFLs market shares. </a:t>
            </a:r>
          </a:p>
          <a:p>
            <a:pPr marL="342900" marR="0" lvl="0" indent="-342900" fontAlgn="ctr">
              <a:spcBef>
                <a:spcPts val="0"/>
              </a:spcBef>
              <a:spcAft>
                <a:spcPts val="0"/>
              </a:spcAft>
              <a:buSzPts val="1000"/>
              <a:buFont typeface="Courier New" panose="02070309020205020404" pitchFamily="49" charset="0"/>
              <a:buChar char="o"/>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information from the momentum savings model gave the region a clear indication that programs and federal standards were successful in transforming this market to being much more efficient, and it was time to ramp down out of the general purpose residential lighting market. </a:t>
            </a:r>
          </a:p>
          <a:p>
            <a:pPr marL="342900" marR="0" lvl="0" indent="-342900" fontAlgn="ctr">
              <a:spcBef>
                <a:spcPts val="1200"/>
              </a:spcBef>
              <a:spcAft>
                <a:spcPts val="0"/>
              </a:spcAft>
              <a:buSzPts val="1000"/>
              <a:buFont typeface="Courier New" panose="02070309020205020404" pitchFamily="49" charset="0"/>
              <a:buChar char="o"/>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 the past several years BPA has dropped incentives for res lighting. Other utilities in the region have also ramped down their incentives.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This frees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up important program resources to focus on other markets that need help from programs.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10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Just like regional power planners think of EE program savings as a power resource, efficiency that is happening above the Council baseline that is not funded with a rebate or some other utility-funded mechanism—whether the cause is a new federal standard, market change, or anything else—is another type of efficiency resource.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BPA calls this efficiency Momentum Savings, but regardless of its name, it has the same impact on the region’s resource needs as efficiency acquired through direct utility payment.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fundamental truth is essential to why BPA researches and quantifies Momentum Savings: the need for new generation to be built can be avoided when consumption is lowered, whether because of Momentum Savings or utility-funded energy savings.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BPA seeks to count the total efficiency resource.</a:t>
            </a:r>
          </a:p>
          <a:p>
            <a:r>
              <a:rPr lang="en-US" sz="1200" kern="1200" dirty="0" smtClean="0">
                <a:solidFill>
                  <a:schemeClr val="tx1"/>
                </a:solidFill>
                <a:effectLst/>
                <a:latin typeface="+mn-lt"/>
                <a:ea typeface="+mn-ea"/>
                <a:cs typeface="+mn-cs"/>
              </a:rPr>
              <a:t> </a:t>
            </a:r>
            <a:endParaRPr lang="en-US" sz="120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094B8D-0D96-4B3A-A166-7BC526B76B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57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5D39-3AF2-458A-9C30-36023E0BE4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823BA2-9CB5-46B9-93BA-FC2270FE80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70A0B9-989B-4DBC-9B1A-17878B544DA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F9D90BE-BC81-4B6B-861B-21CA83B6D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B5431-99A8-485E-A3E8-07FBB279EAB2}"/>
              </a:ext>
            </a:extLst>
          </p:cNvPr>
          <p:cNvSpPr>
            <a:spLocks noGrp="1"/>
          </p:cNvSpPr>
          <p:nvPr>
            <p:ph type="sldNum" sz="quarter" idx="12"/>
          </p:nvPr>
        </p:nvSpPr>
        <p:spPr/>
        <p:txBody>
          <a:bodyPr/>
          <a:lstStyle/>
          <a:p>
            <a:fld id="{D17B8275-806A-4A5E-8F75-C957AD850D33}" type="slidenum">
              <a:rPr lang="en-US" smtClean="0"/>
              <a:t>‹#›</a:t>
            </a:fld>
            <a:endParaRPr lang="en-US"/>
          </a:p>
        </p:txBody>
      </p:sp>
    </p:spTree>
    <p:extLst>
      <p:ext uri="{BB962C8B-B14F-4D97-AF65-F5344CB8AC3E}">
        <p14:creationId xmlns:p14="http://schemas.microsoft.com/office/powerpoint/2010/main" val="424791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2C21A-9BB1-4A6B-98E9-BE36EAEF6F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8F0FC7-7EBC-4224-B032-3E3747AA03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AB8DC-AF17-48D4-8ADF-9DDF2AB0041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84D3E66-7011-4B2C-BD48-D5C9EA0EB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6D0B5-9488-4EF2-9AE3-71A9DCBD14BA}"/>
              </a:ext>
            </a:extLst>
          </p:cNvPr>
          <p:cNvSpPr>
            <a:spLocks noGrp="1"/>
          </p:cNvSpPr>
          <p:nvPr>
            <p:ph type="sldNum" sz="quarter" idx="12"/>
          </p:nvPr>
        </p:nvSpPr>
        <p:spPr/>
        <p:txBody>
          <a:bodyPr/>
          <a:lstStyle/>
          <a:p>
            <a:fld id="{D17B8275-806A-4A5E-8F75-C957AD850D33}" type="slidenum">
              <a:rPr lang="en-US" smtClean="0"/>
              <a:t>‹#›</a:t>
            </a:fld>
            <a:endParaRPr lang="en-US"/>
          </a:p>
        </p:txBody>
      </p:sp>
    </p:spTree>
    <p:extLst>
      <p:ext uri="{BB962C8B-B14F-4D97-AF65-F5344CB8AC3E}">
        <p14:creationId xmlns:p14="http://schemas.microsoft.com/office/powerpoint/2010/main" val="2079556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11F71-13B2-4218-8A92-76C2CD6AE2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807F9B-F751-4FDD-BCBD-7776236E99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0D1E1-CBE1-4DCC-8B8E-6D8E83F7CB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0EE344D-48E4-4350-BC43-7831F1E7B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4629D-9338-4048-8C2D-4CCAB8C17DFA}"/>
              </a:ext>
            </a:extLst>
          </p:cNvPr>
          <p:cNvSpPr>
            <a:spLocks noGrp="1"/>
          </p:cNvSpPr>
          <p:nvPr>
            <p:ph type="sldNum" sz="quarter" idx="12"/>
          </p:nvPr>
        </p:nvSpPr>
        <p:spPr/>
        <p:txBody>
          <a:bodyPr/>
          <a:lstStyle/>
          <a:p>
            <a:fld id="{D17B8275-806A-4A5E-8F75-C957AD850D33}" type="slidenum">
              <a:rPr lang="en-US" smtClean="0"/>
              <a:t>‹#›</a:t>
            </a:fld>
            <a:endParaRPr lang="en-US"/>
          </a:p>
        </p:txBody>
      </p:sp>
    </p:spTree>
    <p:extLst>
      <p:ext uri="{BB962C8B-B14F-4D97-AF65-F5344CB8AC3E}">
        <p14:creationId xmlns:p14="http://schemas.microsoft.com/office/powerpoint/2010/main" val="419023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36000">
                <a:schemeClr val="tx2">
                  <a:lumMod val="75000"/>
                </a:schemeClr>
              </a:gs>
              <a:gs pos="100000">
                <a:schemeClr val="tx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dirty="0">
              <a:solidFill>
                <a:srgbClr val="FFFFFF"/>
              </a:solidFill>
              <a:latin typeface="Century Gothic"/>
            </a:endParaRP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CB3E63-2060-4CAC-AF09-3AB9D5E46725}" type="slidenum">
              <a:rPr lang="en-US" smtClean="0"/>
              <a:t>‹#›</a:t>
            </a:fld>
            <a:endParaRPr lang="en-US" dirty="0"/>
          </a:p>
        </p:txBody>
      </p:sp>
      <p:sp>
        <p:nvSpPr>
          <p:cNvPr id="8" name="Title 2"/>
          <p:cNvSpPr txBox="1">
            <a:spLocks/>
          </p:cNvSpPr>
          <p:nvPr userDrawn="1"/>
        </p:nvSpPr>
        <p:spPr>
          <a:xfrm>
            <a:off x="0" y="1981204"/>
            <a:ext cx="12192000" cy="1828801"/>
          </a:xfrm>
          <a:prstGeom prst="rect">
            <a:avLst/>
          </a:prstGeom>
          <a:pattFill prst="dkUpDiag">
            <a:fgClr>
              <a:srgbClr val="556270">
                <a:lumMod val="75000"/>
              </a:srgbClr>
            </a:fgClr>
            <a:bgClr>
              <a:srgbClr val="31323F">
                <a:lumMod val="75000"/>
              </a:srgbClr>
            </a:bgClr>
          </a:pattFill>
          <a:ln w="9525" cap="flat" cmpd="sng" algn="ctr">
            <a:noFill/>
            <a:prstDash val="solid"/>
          </a:ln>
          <a:effectLst/>
        </p:spPr>
        <p:txBody>
          <a:bodyPr vert="horz" lIns="457200" tIns="0" rIns="457200" bIns="0" rtlCol="0" anchor="ctr">
            <a:noAutofit/>
          </a:bodyPr>
          <a:lstStyle>
            <a:lvl1pPr marL="0" algn="l" defTabSz="457200" rtl="0" eaLnBrk="1" latinLnBrk="0" hangingPunct="1">
              <a:lnSpc>
                <a:spcPct val="100000"/>
              </a:lnSpc>
              <a:spcBef>
                <a:spcPct val="0"/>
              </a:spcBef>
              <a:buNone/>
              <a:defRPr lang="en-US" sz="4500" kern="1200" cap="all" dirty="0">
                <a:solidFill>
                  <a:srgbClr val="FFFFFF"/>
                </a:solidFill>
                <a:effectLst/>
                <a:latin typeface="Century Gothic"/>
                <a:ea typeface="+mn-ea"/>
                <a:cs typeface="Century Gothic"/>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500" b="0" i="0" u="none" strike="noStrike" kern="1200" cap="all" spc="0" normalizeH="0" baseline="0" noProof="0" dirty="0">
              <a:ln>
                <a:noFill/>
              </a:ln>
              <a:solidFill>
                <a:srgbClr val="FFFFFF"/>
              </a:solidFill>
              <a:effectLst/>
              <a:uLnTx/>
              <a:uFillTx/>
              <a:latin typeface="Century Gothic"/>
              <a:ea typeface="+mn-ea"/>
            </a:endParaRPr>
          </a:p>
        </p:txBody>
      </p:sp>
    </p:spTree>
    <p:extLst>
      <p:ext uri="{BB962C8B-B14F-4D97-AF65-F5344CB8AC3E}">
        <p14:creationId xmlns:p14="http://schemas.microsoft.com/office/powerpoint/2010/main" val="138662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8128" y="-4572"/>
            <a:ext cx="12208256" cy="6867144"/>
          </a:xfrm>
        </p:spPr>
        <p:txBody>
          <a:bodyPr/>
          <a:lstStyle/>
          <a:p>
            <a:endParaRPr lang="en-US" dirty="0"/>
          </a:p>
        </p:txBody>
      </p:sp>
    </p:spTree>
    <p:extLst>
      <p:ext uri="{BB962C8B-B14F-4D97-AF65-F5344CB8AC3E}">
        <p14:creationId xmlns:p14="http://schemas.microsoft.com/office/powerpoint/2010/main" val="123769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0B49F-8695-4C31-AD83-CEF10589E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D501A9-F524-4B2E-BDF5-4D458E9CA2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AEA15-4C41-46E5-B861-97DCFC9A600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1594CF4-5BAA-4458-BFAD-3DE212D31E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8A8CF-B91F-41FD-A9FE-6DDB23B5C32D}"/>
              </a:ext>
            </a:extLst>
          </p:cNvPr>
          <p:cNvSpPr>
            <a:spLocks noGrp="1"/>
          </p:cNvSpPr>
          <p:nvPr>
            <p:ph type="sldNum" sz="quarter" idx="12"/>
          </p:nvPr>
        </p:nvSpPr>
        <p:spPr/>
        <p:txBody>
          <a:bodyPr/>
          <a:lstStyle/>
          <a:p>
            <a:fld id="{D17B8275-806A-4A5E-8F75-C957AD850D33}" type="slidenum">
              <a:rPr lang="en-US" smtClean="0"/>
              <a:t>‹#›</a:t>
            </a:fld>
            <a:endParaRPr lang="en-US"/>
          </a:p>
        </p:txBody>
      </p:sp>
    </p:spTree>
    <p:extLst>
      <p:ext uri="{BB962C8B-B14F-4D97-AF65-F5344CB8AC3E}">
        <p14:creationId xmlns:p14="http://schemas.microsoft.com/office/powerpoint/2010/main" val="2602779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4B8C-1628-48CD-8ACC-61E1BF505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A7C631-332D-4CBB-B310-694329ED2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B1E9B8-FB8E-42E8-A6E3-C652DD1105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28C5A08-B3CF-48BC-B6AF-F6C6FD192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4A7A5-FE68-4559-928A-9A7DE7DDF0BC}"/>
              </a:ext>
            </a:extLst>
          </p:cNvPr>
          <p:cNvSpPr>
            <a:spLocks noGrp="1"/>
          </p:cNvSpPr>
          <p:nvPr>
            <p:ph type="sldNum" sz="quarter" idx="12"/>
          </p:nvPr>
        </p:nvSpPr>
        <p:spPr/>
        <p:txBody>
          <a:bodyPr/>
          <a:lstStyle/>
          <a:p>
            <a:fld id="{D17B8275-806A-4A5E-8F75-C957AD850D33}" type="slidenum">
              <a:rPr lang="en-US" smtClean="0"/>
              <a:t>‹#›</a:t>
            </a:fld>
            <a:endParaRPr lang="en-US"/>
          </a:p>
        </p:txBody>
      </p:sp>
    </p:spTree>
    <p:extLst>
      <p:ext uri="{BB962C8B-B14F-4D97-AF65-F5344CB8AC3E}">
        <p14:creationId xmlns:p14="http://schemas.microsoft.com/office/powerpoint/2010/main" val="148315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1AA-A202-45F4-9736-ECFC4640D7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E0DB7-0290-4E5B-A01A-33BD4700B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81BB46-AA0C-4CAF-B72C-755FF5DB61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83CD21-9F0D-4269-934F-29C73172CEA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2F22319-B69C-4E8F-BF0D-CE4DE2EAC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AB230-85F5-4BD3-AB9F-D9B1CA5143DE}"/>
              </a:ext>
            </a:extLst>
          </p:cNvPr>
          <p:cNvSpPr>
            <a:spLocks noGrp="1"/>
          </p:cNvSpPr>
          <p:nvPr>
            <p:ph type="sldNum" sz="quarter" idx="12"/>
          </p:nvPr>
        </p:nvSpPr>
        <p:spPr/>
        <p:txBody>
          <a:bodyPr/>
          <a:lstStyle/>
          <a:p>
            <a:fld id="{D17B8275-806A-4A5E-8F75-C957AD850D33}" type="slidenum">
              <a:rPr lang="en-US" smtClean="0"/>
              <a:t>‹#›</a:t>
            </a:fld>
            <a:endParaRPr lang="en-US"/>
          </a:p>
        </p:txBody>
      </p:sp>
    </p:spTree>
    <p:extLst>
      <p:ext uri="{BB962C8B-B14F-4D97-AF65-F5344CB8AC3E}">
        <p14:creationId xmlns:p14="http://schemas.microsoft.com/office/powerpoint/2010/main" val="427924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9252-9117-4084-A795-C8362FF765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C91866-88E5-40C3-A8F5-13B225E611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1842AE-0FEA-43E2-842E-3BD4834F2F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2E92D4-609A-4172-9431-A1C0A9004E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654920-C4DE-42F7-A038-6F856F9D55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E92375-4CCC-4C13-9B82-843EF5203C7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0003F28-3C60-4D43-996C-CB39BC36EE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965EB9-7BAE-4330-90F5-799AD0C0169E}"/>
              </a:ext>
            </a:extLst>
          </p:cNvPr>
          <p:cNvSpPr>
            <a:spLocks noGrp="1"/>
          </p:cNvSpPr>
          <p:nvPr>
            <p:ph type="sldNum" sz="quarter" idx="12"/>
          </p:nvPr>
        </p:nvSpPr>
        <p:spPr/>
        <p:txBody>
          <a:bodyPr/>
          <a:lstStyle/>
          <a:p>
            <a:fld id="{D17B8275-806A-4A5E-8F75-C957AD850D33}" type="slidenum">
              <a:rPr lang="en-US" smtClean="0"/>
              <a:t>‹#›</a:t>
            </a:fld>
            <a:endParaRPr lang="en-US"/>
          </a:p>
        </p:txBody>
      </p:sp>
    </p:spTree>
    <p:extLst>
      <p:ext uri="{BB962C8B-B14F-4D97-AF65-F5344CB8AC3E}">
        <p14:creationId xmlns:p14="http://schemas.microsoft.com/office/powerpoint/2010/main" val="124272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E65F-64EC-42E5-A0D8-1504F33A30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F82512-59D5-46BC-9015-C93D2318F86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AE50A63-E1F9-4552-AA47-CCD4B6C3C3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364FD0-E700-44A8-B5EB-1ED9DE4D2AAE}"/>
              </a:ext>
            </a:extLst>
          </p:cNvPr>
          <p:cNvSpPr>
            <a:spLocks noGrp="1"/>
          </p:cNvSpPr>
          <p:nvPr>
            <p:ph type="sldNum" sz="quarter" idx="12"/>
          </p:nvPr>
        </p:nvSpPr>
        <p:spPr/>
        <p:txBody>
          <a:bodyPr/>
          <a:lstStyle/>
          <a:p>
            <a:fld id="{D17B8275-806A-4A5E-8F75-C957AD850D33}" type="slidenum">
              <a:rPr lang="en-US" smtClean="0"/>
              <a:t>‹#›</a:t>
            </a:fld>
            <a:endParaRPr lang="en-US"/>
          </a:p>
        </p:txBody>
      </p:sp>
    </p:spTree>
    <p:extLst>
      <p:ext uri="{BB962C8B-B14F-4D97-AF65-F5344CB8AC3E}">
        <p14:creationId xmlns:p14="http://schemas.microsoft.com/office/powerpoint/2010/main" val="1021553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3EC023-E24D-423E-A446-04D37FFB84A7}"/>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CCBB655-05CD-476D-B594-FF44B5C8F9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7B16F6-4610-408C-B64B-3DB48E070E2E}"/>
              </a:ext>
            </a:extLst>
          </p:cNvPr>
          <p:cNvSpPr>
            <a:spLocks noGrp="1"/>
          </p:cNvSpPr>
          <p:nvPr>
            <p:ph type="sldNum" sz="quarter" idx="12"/>
          </p:nvPr>
        </p:nvSpPr>
        <p:spPr/>
        <p:txBody>
          <a:bodyPr/>
          <a:lstStyle/>
          <a:p>
            <a:fld id="{D17B8275-806A-4A5E-8F75-C957AD850D33}" type="slidenum">
              <a:rPr lang="en-US" smtClean="0"/>
              <a:t>‹#›</a:t>
            </a:fld>
            <a:endParaRPr lang="en-US"/>
          </a:p>
        </p:txBody>
      </p:sp>
    </p:spTree>
    <p:extLst>
      <p:ext uri="{BB962C8B-B14F-4D97-AF65-F5344CB8AC3E}">
        <p14:creationId xmlns:p14="http://schemas.microsoft.com/office/powerpoint/2010/main" val="354515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23E46-93AD-4E2B-AD29-7A3A523CC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4C160C-2AFB-4839-956F-6CF3EF27C0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4A1204-E799-4B66-80A4-7C22D6E3B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6CEB2-4A49-43C6-BDE5-F3A3A8EA239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7B7E02-AD5A-4527-A07D-07D48E3E74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7F6C5-BBF3-497E-9732-BE8684580199}"/>
              </a:ext>
            </a:extLst>
          </p:cNvPr>
          <p:cNvSpPr>
            <a:spLocks noGrp="1"/>
          </p:cNvSpPr>
          <p:nvPr>
            <p:ph type="sldNum" sz="quarter" idx="12"/>
          </p:nvPr>
        </p:nvSpPr>
        <p:spPr/>
        <p:txBody>
          <a:bodyPr/>
          <a:lstStyle/>
          <a:p>
            <a:fld id="{D17B8275-806A-4A5E-8F75-C957AD850D33}" type="slidenum">
              <a:rPr lang="en-US" smtClean="0"/>
              <a:t>‹#›</a:t>
            </a:fld>
            <a:endParaRPr lang="en-US"/>
          </a:p>
        </p:txBody>
      </p:sp>
    </p:spTree>
    <p:extLst>
      <p:ext uri="{BB962C8B-B14F-4D97-AF65-F5344CB8AC3E}">
        <p14:creationId xmlns:p14="http://schemas.microsoft.com/office/powerpoint/2010/main" val="123816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6D82A-EE11-4586-83A4-5A0A3E5C5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153984-AB8A-412A-BC67-84A138615D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CF898E-7D27-41E9-BF3C-0B107F95D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3F390-1C35-4775-800C-C7ABF001842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97DCF0F-9880-428C-A9D5-27165561E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49CD4-A14A-4BC4-9BA7-B1659F514CE9}"/>
              </a:ext>
            </a:extLst>
          </p:cNvPr>
          <p:cNvSpPr>
            <a:spLocks noGrp="1"/>
          </p:cNvSpPr>
          <p:nvPr>
            <p:ph type="sldNum" sz="quarter" idx="12"/>
          </p:nvPr>
        </p:nvSpPr>
        <p:spPr/>
        <p:txBody>
          <a:bodyPr/>
          <a:lstStyle/>
          <a:p>
            <a:fld id="{D17B8275-806A-4A5E-8F75-C957AD850D33}" type="slidenum">
              <a:rPr lang="en-US" smtClean="0"/>
              <a:t>‹#›</a:t>
            </a:fld>
            <a:endParaRPr lang="en-US"/>
          </a:p>
        </p:txBody>
      </p:sp>
    </p:spTree>
    <p:extLst>
      <p:ext uri="{BB962C8B-B14F-4D97-AF65-F5344CB8AC3E}">
        <p14:creationId xmlns:p14="http://schemas.microsoft.com/office/powerpoint/2010/main" val="1664693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6838B-5E38-4E21-9BD3-3EF38E702C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E67EE9-795E-467A-BE1B-ED668087B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DDBEB-E265-4904-8533-AA82B12E85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548BA31-9254-456F-8511-639DBE866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A13AD2-E319-4486-8718-5B5FD2F19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B8275-806A-4A5E-8F75-C957AD850D33}" type="slidenum">
              <a:rPr lang="en-US" smtClean="0"/>
              <a:t>‹#›</a:t>
            </a:fld>
            <a:endParaRPr lang="en-US"/>
          </a:p>
        </p:txBody>
      </p:sp>
    </p:spTree>
    <p:extLst>
      <p:ext uri="{BB962C8B-B14F-4D97-AF65-F5344CB8AC3E}">
        <p14:creationId xmlns:p14="http://schemas.microsoft.com/office/powerpoint/2010/main" val="3180047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https://www.bpa.gov/EE/Utility/Momentum-Savings/Pages/Videos.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mailto:momentumsavings@bp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www.bpa.gov/EE/Utility/Momentum-Savings/Pages/Calls.aspx" TargetMode="Externa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659" t="25019" r="5892" b="155"/>
          <a:stretch/>
        </p:blipFill>
        <p:spPr>
          <a:xfrm>
            <a:off x="10758" y="-10759"/>
            <a:ext cx="12166898" cy="6858053"/>
          </a:xfrm>
          <a:prstGeom prst="rect">
            <a:avLst/>
          </a:prstGeom>
        </p:spPr>
      </p:pic>
      <p:sp>
        <p:nvSpPr>
          <p:cNvPr id="2" name="Title 1"/>
          <p:cNvSpPr>
            <a:spLocks noGrp="1"/>
          </p:cNvSpPr>
          <p:nvPr>
            <p:ph type="ctrTitle" idx="4294967295"/>
          </p:nvPr>
        </p:nvSpPr>
        <p:spPr>
          <a:xfrm>
            <a:off x="332864" y="4658771"/>
            <a:ext cx="7452852" cy="1591738"/>
          </a:xfrm>
        </p:spPr>
        <p:txBody>
          <a:bodyPr>
            <a:noAutofit/>
          </a:bodyPr>
          <a:lstStyle/>
          <a:p>
            <a:pPr defTabSz="457189"/>
            <a:r>
              <a:rPr lang="en-US" sz="3500" spc="-51" dirty="0">
                <a:solidFill>
                  <a:schemeClr val="accent1">
                    <a:lumMod val="75000"/>
                  </a:schemeClr>
                </a:solidFill>
                <a:latin typeface="Rockwell"/>
                <a:cs typeface="Rockwell"/>
              </a:rPr>
              <a:t>Market Research &amp; Momentum Savings Team</a:t>
            </a:r>
          </a:p>
        </p:txBody>
      </p:sp>
      <p:sp>
        <p:nvSpPr>
          <p:cNvPr id="3" name="Subtitle 2"/>
          <p:cNvSpPr>
            <a:spLocks noGrp="1"/>
          </p:cNvSpPr>
          <p:nvPr>
            <p:ph type="subTitle" idx="1"/>
          </p:nvPr>
        </p:nvSpPr>
        <p:spPr>
          <a:xfrm>
            <a:off x="332864" y="5946631"/>
            <a:ext cx="6096000" cy="475751"/>
          </a:xfrm>
        </p:spPr>
        <p:txBody>
          <a:bodyPr>
            <a:noAutofit/>
          </a:bodyPr>
          <a:lstStyle/>
          <a:p>
            <a:pPr algn="l" defTabSz="457189">
              <a:spcBef>
                <a:spcPct val="0"/>
              </a:spcBef>
            </a:pPr>
            <a:r>
              <a:rPr lang="en-US" sz="1800" spc="20" dirty="0">
                <a:solidFill>
                  <a:schemeClr val="accent1">
                    <a:lumMod val="75000"/>
                  </a:schemeClr>
                </a:solidFill>
                <a:ea typeface="+mj-ea"/>
              </a:rPr>
              <a:t>Quarterly Call   |   May 5, 2021</a:t>
            </a:r>
          </a:p>
          <a:p>
            <a:pPr algn="l" defTabSz="457189">
              <a:spcBef>
                <a:spcPct val="0"/>
              </a:spcBef>
            </a:pPr>
            <a:endParaRPr lang="en-US" sz="1800" spc="20" dirty="0">
              <a:solidFill>
                <a:schemeClr val="accent1">
                  <a:lumMod val="75000"/>
                </a:schemeClr>
              </a:solidFill>
              <a:ea typeface="+mj-ea"/>
            </a:endParaRPr>
          </a:p>
          <a:p>
            <a:pPr algn="l" defTabSz="457189">
              <a:spcBef>
                <a:spcPct val="0"/>
              </a:spcBef>
            </a:pPr>
            <a:endParaRPr lang="en-US" sz="1800" spc="20" dirty="0">
              <a:solidFill>
                <a:schemeClr val="accent1">
                  <a:lumMod val="75000"/>
                </a:schemeClr>
              </a:solidFill>
              <a:ea typeface="+mj-ea"/>
            </a:endParaRPr>
          </a:p>
          <a:p>
            <a:endParaRPr lang="en-US" sz="1400" dirty="0">
              <a:solidFill>
                <a:schemeClr val="accent1">
                  <a:lumMod val="75000"/>
                </a:schemeClr>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31383"/>
          <a:stretch/>
        </p:blipFill>
        <p:spPr>
          <a:xfrm>
            <a:off x="9904799" y="5244024"/>
            <a:ext cx="2272857" cy="1405213"/>
          </a:xfrm>
          <a:prstGeom prst="rect">
            <a:avLst/>
          </a:prstGeom>
        </p:spPr>
      </p:pic>
      <p:sp>
        <p:nvSpPr>
          <p:cNvPr id="7" name="Text Box 7"/>
          <p:cNvSpPr txBox="1">
            <a:spLocks noChangeArrowheads="1"/>
          </p:cNvSpPr>
          <p:nvPr/>
        </p:nvSpPr>
        <p:spPr bwMode="auto">
          <a:xfrm>
            <a:off x="-14344" y="148390"/>
            <a:ext cx="12192000" cy="332874"/>
          </a:xfrm>
          <a:prstGeom prst="rect">
            <a:avLst/>
          </a:prstGeom>
          <a:noFill/>
          <a:ln>
            <a:noFill/>
          </a:ln>
          <a:extLst/>
        </p:spPr>
        <p:txBody>
          <a:bodyPr/>
          <a:lstStyle>
            <a:lvl1pPr eaLnBrk="0" hangingPunct="0">
              <a:defRPr baseline="-25000">
                <a:solidFill>
                  <a:schemeClr val="tx1"/>
                </a:solidFill>
                <a:latin typeface="Arial" charset="0"/>
              </a:defRPr>
            </a:lvl1pPr>
            <a:lvl2pPr marL="742950" indent="-285750" eaLnBrk="0" hangingPunct="0">
              <a:defRPr baseline="-25000">
                <a:solidFill>
                  <a:schemeClr val="tx1"/>
                </a:solidFill>
                <a:latin typeface="Arial" charset="0"/>
              </a:defRPr>
            </a:lvl2pPr>
            <a:lvl3pPr marL="1143000" indent="-228600" eaLnBrk="0" hangingPunct="0">
              <a:defRPr baseline="-25000">
                <a:solidFill>
                  <a:schemeClr val="tx1"/>
                </a:solidFill>
                <a:latin typeface="Arial" charset="0"/>
              </a:defRPr>
            </a:lvl3pPr>
            <a:lvl4pPr marL="1600200" indent="-228600" eaLnBrk="0" hangingPunct="0">
              <a:defRPr baseline="-25000">
                <a:solidFill>
                  <a:schemeClr val="tx1"/>
                </a:solidFill>
                <a:latin typeface="Arial" charset="0"/>
              </a:defRPr>
            </a:lvl4pPr>
            <a:lvl5pPr marL="2057400" indent="-228600" eaLnBrk="0" hangingPunct="0">
              <a:defRPr baseline="-25000">
                <a:solidFill>
                  <a:schemeClr val="tx1"/>
                </a:solidFill>
                <a:latin typeface="Arial" charset="0"/>
              </a:defRPr>
            </a:lvl5pPr>
            <a:lvl6pPr marL="2514600" indent="-228600" eaLnBrk="0" fontAlgn="base" hangingPunct="0">
              <a:spcBef>
                <a:spcPct val="0"/>
              </a:spcBef>
              <a:spcAft>
                <a:spcPct val="0"/>
              </a:spcAft>
              <a:defRPr baseline="-25000">
                <a:solidFill>
                  <a:schemeClr val="tx1"/>
                </a:solidFill>
                <a:latin typeface="Arial" charset="0"/>
              </a:defRPr>
            </a:lvl6pPr>
            <a:lvl7pPr marL="2971800" indent="-228600" eaLnBrk="0" fontAlgn="base" hangingPunct="0">
              <a:spcBef>
                <a:spcPct val="0"/>
              </a:spcBef>
              <a:spcAft>
                <a:spcPct val="0"/>
              </a:spcAft>
              <a:defRPr baseline="-25000">
                <a:solidFill>
                  <a:schemeClr val="tx1"/>
                </a:solidFill>
                <a:latin typeface="Arial" charset="0"/>
              </a:defRPr>
            </a:lvl7pPr>
            <a:lvl8pPr marL="3429000" indent="-228600" eaLnBrk="0" fontAlgn="base" hangingPunct="0">
              <a:spcBef>
                <a:spcPct val="0"/>
              </a:spcBef>
              <a:spcAft>
                <a:spcPct val="0"/>
              </a:spcAft>
              <a:defRPr baseline="-25000">
                <a:solidFill>
                  <a:schemeClr val="tx1"/>
                </a:solidFill>
                <a:latin typeface="Arial" charset="0"/>
              </a:defRPr>
            </a:lvl8pPr>
            <a:lvl9pPr marL="3886200" indent="-228600" eaLnBrk="0" fontAlgn="base" hangingPunct="0">
              <a:spcBef>
                <a:spcPct val="0"/>
              </a:spcBef>
              <a:spcAft>
                <a:spcPct val="0"/>
              </a:spcAft>
              <a:defRPr baseline="-25000">
                <a:solidFill>
                  <a:schemeClr val="tx1"/>
                </a:solidFill>
                <a:latin typeface="Arial" charset="0"/>
              </a:defRPr>
            </a:lvl9pPr>
          </a:lstStyle>
          <a:p>
            <a:pPr algn="ctr" eaLnBrk="1" fontAlgn="base" hangingPunct="1">
              <a:spcBef>
                <a:spcPct val="50000"/>
              </a:spcBef>
              <a:spcAft>
                <a:spcPct val="0"/>
              </a:spcAft>
              <a:defRPr/>
            </a:pPr>
            <a:r>
              <a:rPr lang="en-US" altLang="en-US" sz="1050" spc="140" baseline="0" dirty="0" smtClean="0">
                <a:ea typeface="MS PGothic" charset="0"/>
              </a:rPr>
              <a:t>B     O     N     N     E     V     I     L     L     E             P     O     W     E     R             A     D     M     I     N     I     S     T     R     A     T     I     O     N</a:t>
            </a:r>
          </a:p>
        </p:txBody>
      </p:sp>
    </p:spTree>
    <p:extLst>
      <p:ext uri="{BB962C8B-B14F-4D97-AF65-F5344CB8AC3E}">
        <p14:creationId xmlns:p14="http://schemas.microsoft.com/office/powerpoint/2010/main" val="34503856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4A0185-A325-4ECD-BEBB-7861C7BC0DCC}"/>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E984D44-0A72-4F2B-9B34-B4CC60099D6D}"/>
              </a:ext>
            </a:extLst>
          </p:cNvPr>
          <p:cNvSpPr/>
          <p:nvPr/>
        </p:nvSpPr>
        <p:spPr>
          <a:xfrm>
            <a:off x="0" y="0"/>
            <a:ext cx="12192000" cy="1638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2317984" y="350488"/>
            <a:ext cx="9233936" cy="937324"/>
          </a:xfrm>
          <a:noFill/>
          <a:ln w="12700">
            <a:noFill/>
          </a:ln>
        </p:spPr>
        <p:txBody>
          <a:bodyPr lIns="274320" rIns="274320">
            <a:normAutofit fontScale="90000"/>
          </a:bodyPr>
          <a:lstStyle/>
          <a:p>
            <a:r>
              <a:rPr lang="en-US" sz="4000" b="1" dirty="0">
                <a:solidFill>
                  <a:schemeClr val="accent4"/>
                </a:solidFill>
              </a:rPr>
              <a:t>Benefit </a:t>
            </a:r>
            <a:r>
              <a:rPr lang="en-US" sz="4000" b="1" dirty="0" smtClean="0">
                <a:solidFill>
                  <a:schemeClr val="accent4"/>
                </a:solidFill>
              </a:rPr>
              <a:t>#1 in </a:t>
            </a:r>
            <a:r>
              <a:rPr lang="en-US" sz="4000" b="1" dirty="0">
                <a:solidFill>
                  <a:schemeClr val="accent4"/>
                </a:solidFill>
              </a:rPr>
              <a:t>Action: </a:t>
            </a:r>
            <a:r>
              <a:rPr lang="en-US" sz="4000" dirty="0">
                <a:solidFill>
                  <a:schemeClr val="tx2"/>
                </a:solidFill>
              </a:rPr>
              <a:t>Residential Lighting</a:t>
            </a:r>
            <a:endParaRPr lang="en-US" sz="4000" b="1" dirty="0">
              <a:solidFill>
                <a:schemeClr val="tx2"/>
              </a:solidFill>
            </a:endParaRPr>
          </a:p>
        </p:txBody>
      </p:sp>
      <p:graphicFrame>
        <p:nvGraphicFramePr>
          <p:cNvPr id="7" name="Chart 6">
            <a:extLst>
              <a:ext uri="{FF2B5EF4-FFF2-40B4-BE49-F238E27FC236}">
                <a16:creationId xmlns:a16="http://schemas.microsoft.com/office/drawing/2014/main" id="{344D3E4A-E7D0-4F96-B9E1-217660B30667}"/>
              </a:ext>
            </a:extLst>
          </p:cNvPr>
          <p:cNvGraphicFramePr/>
          <p:nvPr>
            <p:extLst/>
          </p:nvPr>
        </p:nvGraphicFramePr>
        <p:xfrm>
          <a:off x="2578100" y="2101850"/>
          <a:ext cx="8496300" cy="429259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378241" y="1804122"/>
            <a:ext cx="5113421" cy="369332"/>
          </a:xfrm>
          <a:prstGeom prst="rect">
            <a:avLst/>
          </a:prstGeom>
          <a:noFill/>
        </p:spPr>
        <p:txBody>
          <a:bodyPr wrap="square" rtlCol="0">
            <a:spAutoFit/>
          </a:bodyPr>
          <a:lstStyle/>
          <a:p>
            <a:pPr algn="ctr"/>
            <a:r>
              <a:rPr lang="en-US" dirty="0">
                <a:solidFill>
                  <a:schemeClr val="accent5"/>
                </a:solidFill>
              </a:rPr>
              <a:t>General Service Lamps</a:t>
            </a:r>
          </a:p>
        </p:txBody>
      </p:sp>
      <p:sp>
        <p:nvSpPr>
          <p:cNvPr id="5" name="Slide Number Placeholder 4"/>
          <p:cNvSpPr>
            <a:spLocks noGrp="1"/>
          </p:cNvSpPr>
          <p:nvPr>
            <p:ph type="sldNum" sz="quarter" idx="12"/>
          </p:nvPr>
        </p:nvSpPr>
        <p:spPr/>
        <p:txBody>
          <a:bodyPr/>
          <a:lstStyle/>
          <a:p>
            <a:fld id="{D17B8275-806A-4A5E-8F75-C957AD850D33}" type="slidenum">
              <a:rPr lang="en-US" smtClean="0"/>
              <a:t>10</a:t>
            </a:fld>
            <a:endParaRPr lang="en-US"/>
          </a:p>
        </p:txBody>
      </p:sp>
    </p:spTree>
    <p:extLst>
      <p:ext uri="{BB962C8B-B14F-4D97-AF65-F5344CB8AC3E}">
        <p14:creationId xmlns:p14="http://schemas.microsoft.com/office/powerpoint/2010/main" val="3905908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F9CFD6-C4DD-4DA7-ACB2-23710CF01139}"/>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F6CAB0C5-1E5E-4632-B400-E33F35213D47}"/>
              </a:ext>
            </a:extLst>
          </p:cNvPr>
          <p:cNvSpPr/>
          <p:nvPr/>
        </p:nvSpPr>
        <p:spPr>
          <a:xfrm>
            <a:off x="0" y="743712"/>
            <a:ext cx="12192000" cy="5370576"/>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Title 1">
            <a:extLst>
              <a:ext uri="{FF2B5EF4-FFF2-40B4-BE49-F238E27FC236}">
                <a16:creationId xmlns:a16="http://schemas.microsoft.com/office/drawing/2014/main" id="{5020F02E-C90E-443F-A198-C8DEDE658A9C}"/>
              </a:ext>
            </a:extLst>
          </p:cNvPr>
          <p:cNvSpPr txBox="1">
            <a:spLocks/>
          </p:cNvSpPr>
          <p:nvPr/>
        </p:nvSpPr>
        <p:spPr>
          <a:xfrm>
            <a:off x="3060192" y="743712"/>
            <a:ext cx="7900416" cy="5370576"/>
          </a:xfrm>
          <a:prstGeom prst="rect">
            <a:avLst/>
          </a:prstGeom>
          <a:noFill/>
          <a:ln w="12700">
            <a:noFill/>
          </a:ln>
        </p:spPr>
        <p:txBody>
          <a:bodyPr vert="horz" lIns="274320" tIns="45720" rIns="27432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accent4"/>
                </a:solidFill>
              </a:rPr>
              <a:t>Benefit #2: </a:t>
            </a:r>
            <a:r>
              <a:rPr lang="en-US" sz="5400" dirty="0">
                <a:solidFill>
                  <a:schemeClr val="tx2"/>
                </a:solidFill>
              </a:rPr>
              <a:t>Measures the Total EE Resource</a:t>
            </a:r>
            <a:endParaRPr lang="en-US" sz="5400" b="1" dirty="0">
              <a:solidFill>
                <a:schemeClr val="tx2"/>
              </a:solidFill>
            </a:endParaRPr>
          </a:p>
        </p:txBody>
      </p:sp>
      <p:sp>
        <p:nvSpPr>
          <p:cNvPr id="2" name="Slide Number Placeholder 1"/>
          <p:cNvSpPr>
            <a:spLocks noGrp="1"/>
          </p:cNvSpPr>
          <p:nvPr>
            <p:ph type="sldNum" sz="quarter" idx="12"/>
          </p:nvPr>
        </p:nvSpPr>
        <p:spPr/>
        <p:txBody>
          <a:bodyPr/>
          <a:lstStyle/>
          <a:p>
            <a:fld id="{D17B8275-806A-4A5E-8F75-C957AD850D33}" type="slidenum">
              <a:rPr lang="en-US" smtClean="0"/>
              <a:t>11</a:t>
            </a:fld>
            <a:endParaRPr lang="en-US"/>
          </a:p>
        </p:txBody>
      </p:sp>
    </p:spTree>
    <p:extLst>
      <p:ext uri="{BB962C8B-B14F-4D97-AF65-F5344CB8AC3E}">
        <p14:creationId xmlns:p14="http://schemas.microsoft.com/office/powerpoint/2010/main" val="4229109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4A0185-A325-4ECD-BEBB-7861C7BC0DCC}"/>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E984D44-0A72-4F2B-9B34-B4CC60099D6D}"/>
              </a:ext>
            </a:extLst>
          </p:cNvPr>
          <p:cNvSpPr/>
          <p:nvPr/>
        </p:nvSpPr>
        <p:spPr>
          <a:xfrm>
            <a:off x="0" y="0"/>
            <a:ext cx="12192000" cy="1638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2317984" y="350488"/>
            <a:ext cx="9515428" cy="937324"/>
          </a:xfrm>
          <a:noFill/>
          <a:ln w="12700">
            <a:noFill/>
          </a:ln>
        </p:spPr>
        <p:txBody>
          <a:bodyPr lIns="274320" rIns="274320">
            <a:noAutofit/>
          </a:bodyPr>
          <a:lstStyle/>
          <a:p>
            <a:r>
              <a:rPr lang="en-US" sz="4000" b="1" dirty="0">
                <a:solidFill>
                  <a:schemeClr val="accent4"/>
                </a:solidFill>
              </a:rPr>
              <a:t>Benefit </a:t>
            </a:r>
            <a:r>
              <a:rPr lang="en-US" sz="4000" b="1" dirty="0" smtClean="0">
                <a:solidFill>
                  <a:schemeClr val="accent4"/>
                </a:solidFill>
              </a:rPr>
              <a:t>#2 in </a:t>
            </a:r>
            <a:r>
              <a:rPr lang="en-US" sz="4000" b="1" dirty="0">
                <a:solidFill>
                  <a:schemeClr val="accent4"/>
                </a:solidFill>
              </a:rPr>
              <a:t>Action: </a:t>
            </a:r>
            <a:r>
              <a:rPr lang="en-US" sz="4000" dirty="0">
                <a:solidFill>
                  <a:schemeClr val="tx2"/>
                </a:solidFill>
              </a:rPr>
              <a:t>Standards</a:t>
            </a:r>
          </a:p>
        </p:txBody>
      </p:sp>
      <p:pic>
        <p:nvPicPr>
          <p:cNvPr id="6" name="Graphic 5">
            <a:extLst>
              <a:ext uri="{FF2B5EF4-FFF2-40B4-BE49-F238E27FC236}">
                <a16:creationId xmlns:a16="http://schemas.microsoft.com/office/drawing/2014/main" id="{D59B8AF7-8E5C-4A40-98E9-8EAF828AD569}"/>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r="215"/>
          <a:stretch/>
        </p:blipFill>
        <p:spPr>
          <a:xfrm>
            <a:off x="2317984" y="1837088"/>
            <a:ext cx="8339856" cy="4731100"/>
          </a:xfrm>
          <a:prstGeom prst="rect">
            <a:avLst/>
          </a:prstGeom>
        </p:spPr>
      </p:pic>
      <p:sp>
        <p:nvSpPr>
          <p:cNvPr id="7" name="TextBox 6">
            <a:extLst>
              <a:ext uri="{FF2B5EF4-FFF2-40B4-BE49-F238E27FC236}">
                <a16:creationId xmlns:a16="http://schemas.microsoft.com/office/drawing/2014/main" id="{CC619FF1-FC44-42DE-BAF2-A0C9EA91B850}"/>
              </a:ext>
            </a:extLst>
          </p:cNvPr>
          <p:cNvSpPr txBox="1"/>
          <p:nvPr/>
        </p:nvSpPr>
        <p:spPr>
          <a:xfrm>
            <a:off x="6701426" y="3547682"/>
            <a:ext cx="3946383" cy="369332"/>
          </a:xfrm>
          <a:prstGeom prst="rect">
            <a:avLst/>
          </a:prstGeom>
          <a:noFill/>
        </p:spPr>
        <p:txBody>
          <a:bodyPr wrap="square" rtlCol="0">
            <a:spAutoFit/>
          </a:bodyPr>
          <a:lstStyle/>
          <a:p>
            <a:pPr algn="r"/>
            <a:r>
              <a:rPr lang="en-US" b="1" dirty="0">
                <a:solidFill>
                  <a:schemeClr val="bg1"/>
                </a:solidFill>
              </a:rPr>
              <a:t>Net Load After Energy Efficiency</a:t>
            </a:r>
          </a:p>
        </p:txBody>
      </p:sp>
      <p:sp>
        <p:nvSpPr>
          <p:cNvPr id="16" name="TextBox 15">
            <a:extLst>
              <a:ext uri="{FF2B5EF4-FFF2-40B4-BE49-F238E27FC236}">
                <a16:creationId xmlns:a16="http://schemas.microsoft.com/office/drawing/2014/main" id="{4CB8C6AD-37FD-4207-B9F8-ED51D009437C}"/>
              </a:ext>
            </a:extLst>
          </p:cNvPr>
          <p:cNvSpPr txBox="1"/>
          <p:nvPr/>
        </p:nvSpPr>
        <p:spPr>
          <a:xfrm>
            <a:off x="7004449" y="2906816"/>
            <a:ext cx="3612751" cy="369332"/>
          </a:xfrm>
          <a:prstGeom prst="rect">
            <a:avLst/>
          </a:prstGeom>
          <a:noFill/>
        </p:spPr>
        <p:txBody>
          <a:bodyPr wrap="square" rtlCol="0">
            <a:spAutoFit/>
          </a:bodyPr>
          <a:lstStyle/>
          <a:p>
            <a:pPr algn="r"/>
            <a:r>
              <a:rPr lang="en-US" b="1" dirty="0">
                <a:solidFill>
                  <a:schemeClr val="bg1"/>
                </a:solidFill>
              </a:rPr>
              <a:t>Energy Efficiency</a:t>
            </a:r>
          </a:p>
        </p:txBody>
      </p:sp>
      <p:sp>
        <p:nvSpPr>
          <p:cNvPr id="17" name="TextBox 16">
            <a:extLst>
              <a:ext uri="{FF2B5EF4-FFF2-40B4-BE49-F238E27FC236}">
                <a16:creationId xmlns:a16="http://schemas.microsoft.com/office/drawing/2014/main" id="{87B81FFD-3D25-451C-92E6-AF553AD3EA3D}"/>
              </a:ext>
            </a:extLst>
          </p:cNvPr>
          <p:cNvSpPr txBox="1"/>
          <p:nvPr/>
        </p:nvSpPr>
        <p:spPr>
          <a:xfrm>
            <a:off x="6701426" y="2059401"/>
            <a:ext cx="3987024" cy="369332"/>
          </a:xfrm>
          <a:prstGeom prst="rect">
            <a:avLst/>
          </a:prstGeom>
          <a:noFill/>
        </p:spPr>
        <p:txBody>
          <a:bodyPr wrap="square" rtlCol="0">
            <a:spAutoFit/>
          </a:bodyPr>
          <a:lstStyle/>
          <a:p>
            <a:pPr algn="r"/>
            <a:r>
              <a:rPr lang="en-US" b="1" dirty="0">
                <a:solidFill>
                  <a:schemeClr val="accent3"/>
                </a:solidFill>
              </a:rPr>
              <a:t>Savings from Federal Standards</a:t>
            </a:r>
          </a:p>
        </p:txBody>
      </p:sp>
      <p:sp>
        <p:nvSpPr>
          <p:cNvPr id="3" name="Slide Number Placeholder 2"/>
          <p:cNvSpPr>
            <a:spLocks noGrp="1"/>
          </p:cNvSpPr>
          <p:nvPr>
            <p:ph type="sldNum" sz="quarter" idx="12"/>
          </p:nvPr>
        </p:nvSpPr>
        <p:spPr/>
        <p:txBody>
          <a:bodyPr/>
          <a:lstStyle/>
          <a:p>
            <a:fld id="{D17B8275-806A-4A5E-8F75-C957AD850D33}" type="slidenum">
              <a:rPr lang="en-US" smtClean="0"/>
              <a:t>12</a:t>
            </a:fld>
            <a:endParaRPr lang="en-US"/>
          </a:p>
        </p:txBody>
      </p:sp>
    </p:spTree>
    <p:extLst>
      <p:ext uri="{BB962C8B-B14F-4D97-AF65-F5344CB8AC3E}">
        <p14:creationId xmlns:p14="http://schemas.microsoft.com/office/powerpoint/2010/main" val="3510853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4A0185-A325-4ECD-BEBB-7861C7BC0DCC}"/>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E984D44-0A72-4F2B-9B34-B4CC60099D6D}"/>
              </a:ext>
            </a:extLst>
          </p:cNvPr>
          <p:cNvSpPr/>
          <p:nvPr/>
        </p:nvSpPr>
        <p:spPr>
          <a:xfrm>
            <a:off x="0" y="0"/>
            <a:ext cx="12192000" cy="1638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2317984" y="350488"/>
            <a:ext cx="9515428" cy="937324"/>
          </a:xfrm>
          <a:noFill/>
          <a:ln w="12700">
            <a:noFill/>
          </a:ln>
        </p:spPr>
        <p:txBody>
          <a:bodyPr lIns="274320" rIns="274320">
            <a:noAutofit/>
          </a:bodyPr>
          <a:lstStyle/>
          <a:p>
            <a:r>
              <a:rPr lang="en-US" sz="4000" b="1" dirty="0">
                <a:solidFill>
                  <a:schemeClr val="accent4"/>
                </a:solidFill>
              </a:rPr>
              <a:t>Benefit </a:t>
            </a:r>
            <a:r>
              <a:rPr lang="en-US" sz="4000" b="1" dirty="0" smtClean="0">
                <a:solidFill>
                  <a:schemeClr val="accent4"/>
                </a:solidFill>
              </a:rPr>
              <a:t>#2 in </a:t>
            </a:r>
            <a:r>
              <a:rPr lang="en-US" sz="4000" b="1" dirty="0">
                <a:solidFill>
                  <a:schemeClr val="accent4"/>
                </a:solidFill>
              </a:rPr>
              <a:t>Action: </a:t>
            </a:r>
            <a:r>
              <a:rPr lang="en-US" sz="4000" b="1" dirty="0" smtClean="0">
                <a:solidFill>
                  <a:schemeClr val="accent4"/>
                </a:solidFill>
              </a:rPr>
              <a:t/>
            </a:r>
            <a:br>
              <a:rPr lang="en-US" sz="4000" b="1" dirty="0" smtClean="0">
                <a:solidFill>
                  <a:schemeClr val="accent4"/>
                </a:solidFill>
              </a:rPr>
            </a:br>
            <a:r>
              <a:rPr lang="en-US" sz="4000" dirty="0" smtClean="0">
                <a:solidFill>
                  <a:schemeClr val="tx2"/>
                </a:solidFill>
              </a:rPr>
              <a:t>Efficient</a:t>
            </a:r>
            <a:r>
              <a:rPr lang="en-US" sz="4000" b="1" dirty="0" smtClean="0">
                <a:solidFill>
                  <a:schemeClr val="accent4"/>
                </a:solidFill>
              </a:rPr>
              <a:t> </a:t>
            </a:r>
            <a:r>
              <a:rPr lang="en-US" sz="4000" dirty="0">
                <a:solidFill>
                  <a:schemeClr val="tx2"/>
                </a:solidFill>
              </a:rPr>
              <a:t>General Purpose</a:t>
            </a:r>
            <a:r>
              <a:rPr lang="en-US" sz="4000" b="1" dirty="0" smtClean="0">
                <a:solidFill>
                  <a:schemeClr val="accent4"/>
                </a:solidFill>
              </a:rPr>
              <a:t> </a:t>
            </a:r>
            <a:r>
              <a:rPr lang="en-US" sz="4000" dirty="0" smtClean="0">
                <a:solidFill>
                  <a:schemeClr val="tx2"/>
                </a:solidFill>
              </a:rPr>
              <a:t>Lamps</a:t>
            </a:r>
            <a:endParaRPr lang="en-US" sz="4000" dirty="0">
              <a:solidFill>
                <a:schemeClr val="tx2"/>
              </a:solidFill>
            </a:endParaRPr>
          </a:p>
        </p:txBody>
      </p:sp>
      <p:grpSp>
        <p:nvGrpSpPr>
          <p:cNvPr id="172" name="Group 171">
            <a:extLst>
              <a:ext uri="{FF2B5EF4-FFF2-40B4-BE49-F238E27FC236}">
                <a16:creationId xmlns:a16="http://schemas.microsoft.com/office/drawing/2014/main" id="{00E938EB-C1F8-4ED2-929B-A24A601C181B}"/>
              </a:ext>
            </a:extLst>
          </p:cNvPr>
          <p:cNvGrpSpPr/>
          <p:nvPr/>
        </p:nvGrpSpPr>
        <p:grpSpPr>
          <a:xfrm>
            <a:off x="4640001" y="1877175"/>
            <a:ext cx="4740798" cy="4741950"/>
            <a:chOff x="4238326" y="1877175"/>
            <a:chExt cx="4740798" cy="4741950"/>
          </a:xfrm>
        </p:grpSpPr>
        <p:grpSp>
          <p:nvGrpSpPr>
            <p:cNvPr id="10" name="Group 9">
              <a:extLst>
                <a:ext uri="{FF2B5EF4-FFF2-40B4-BE49-F238E27FC236}">
                  <a16:creationId xmlns:a16="http://schemas.microsoft.com/office/drawing/2014/main" id="{06737E61-214E-4E2A-9291-49CC0C882054}"/>
                </a:ext>
              </a:extLst>
            </p:cNvPr>
            <p:cNvGrpSpPr/>
            <p:nvPr/>
          </p:nvGrpSpPr>
          <p:grpSpPr>
            <a:xfrm>
              <a:off x="4238326" y="1877175"/>
              <a:ext cx="947195" cy="4741950"/>
              <a:chOff x="2131671" y="1765562"/>
              <a:chExt cx="947195" cy="4741950"/>
            </a:xfrm>
          </p:grpSpPr>
          <p:grpSp>
            <p:nvGrpSpPr>
              <p:cNvPr id="6" name="Group 5">
                <a:extLst>
                  <a:ext uri="{FF2B5EF4-FFF2-40B4-BE49-F238E27FC236}">
                    <a16:creationId xmlns:a16="http://schemas.microsoft.com/office/drawing/2014/main" id="{F11F1098-FD88-453B-A67A-7F0EA6D0E319}"/>
                  </a:ext>
                </a:extLst>
              </p:cNvPr>
              <p:cNvGrpSpPr/>
              <p:nvPr/>
            </p:nvGrpSpPr>
            <p:grpSpPr>
              <a:xfrm>
                <a:off x="2131671" y="1765562"/>
                <a:ext cx="947195" cy="473597"/>
                <a:chOff x="2131671" y="1872205"/>
                <a:chExt cx="1500850" cy="750425"/>
              </a:xfrm>
            </p:grpSpPr>
            <p:pic>
              <p:nvPicPr>
                <p:cNvPr id="5" name="Graphic 4" descr="Lightbulb with solid fill">
                  <a:extLst>
                    <a:ext uri="{FF2B5EF4-FFF2-40B4-BE49-F238E27FC236}">
                      <a16:creationId xmlns:a16="http://schemas.microsoft.com/office/drawing/2014/main" id="{5478853A-3DB1-410E-96A3-8A0089D33C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31671" y="1872205"/>
                  <a:ext cx="750425" cy="750425"/>
                </a:xfrm>
                <a:prstGeom prst="rect">
                  <a:avLst/>
                </a:prstGeom>
              </p:spPr>
            </p:pic>
            <p:pic>
              <p:nvPicPr>
                <p:cNvPr id="15" name="Graphic 14" descr="Lightbulb with solid fill">
                  <a:extLst>
                    <a:ext uri="{FF2B5EF4-FFF2-40B4-BE49-F238E27FC236}">
                      <a16:creationId xmlns:a16="http://schemas.microsoft.com/office/drawing/2014/main" id="{3697C145-CEC6-4A1B-B710-8177F55026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82096" y="1872205"/>
                  <a:ext cx="750425" cy="750425"/>
                </a:xfrm>
                <a:prstGeom prst="rect">
                  <a:avLst/>
                </a:prstGeom>
              </p:spPr>
            </p:pic>
          </p:grpSp>
          <p:grpSp>
            <p:nvGrpSpPr>
              <p:cNvPr id="18" name="Group 17">
                <a:extLst>
                  <a:ext uri="{FF2B5EF4-FFF2-40B4-BE49-F238E27FC236}">
                    <a16:creationId xmlns:a16="http://schemas.microsoft.com/office/drawing/2014/main" id="{D6D5DAE0-4D89-45F2-8A9A-D497A6B1AAE9}"/>
                  </a:ext>
                </a:extLst>
              </p:cNvPr>
              <p:cNvGrpSpPr/>
              <p:nvPr/>
            </p:nvGrpSpPr>
            <p:grpSpPr>
              <a:xfrm>
                <a:off x="2131671" y="2239823"/>
                <a:ext cx="947195" cy="473597"/>
                <a:chOff x="2131671" y="1872205"/>
                <a:chExt cx="1500850" cy="750425"/>
              </a:xfrm>
            </p:grpSpPr>
            <p:pic>
              <p:nvPicPr>
                <p:cNvPr id="19" name="Graphic 18" descr="Lightbulb with solid fill">
                  <a:extLst>
                    <a:ext uri="{FF2B5EF4-FFF2-40B4-BE49-F238E27FC236}">
                      <a16:creationId xmlns:a16="http://schemas.microsoft.com/office/drawing/2014/main" id="{07B3FE28-69F9-42D9-A353-1D60BE81966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31671" y="1872205"/>
                  <a:ext cx="750425" cy="750425"/>
                </a:xfrm>
                <a:prstGeom prst="rect">
                  <a:avLst/>
                </a:prstGeom>
              </p:spPr>
            </p:pic>
            <p:pic>
              <p:nvPicPr>
                <p:cNvPr id="20" name="Graphic 19" descr="Lightbulb with solid fill">
                  <a:extLst>
                    <a:ext uri="{FF2B5EF4-FFF2-40B4-BE49-F238E27FC236}">
                      <a16:creationId xmlns:a16="http://schemas.microsoft.com/office/drawing/2014/main" id="{DEADC4EB-2968-49AB-95D8-749218459A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82096" y="1872205"/>
                  <a:ext cx="750425" cy="750425"/>
                </a:xfrm>
                <a:prstGeom prst="rect">
                  <a:avLst/>
                </a:prstGeom>
              </p:spPr>
            </p:pic>
          </p:grpSp>
          <p:grpSp>
            <p:nvGrpSpPr>
              <p:cNvPr id="22" name="Group 21">
                <a:extLst>
                  <a:ext uri="{FF2B5EF4-FFF2-40B4-BE49-F238E27FC236}">
                    <a16:creationId xmlns:a16="http://schemas.microsoft.com/office/drawing/2014/main" id="{B7B4129C-B68D-4595-9C68-4F50F65EE0A7}"/>
                  </a:ext>
                </a:extLst>
              </p:cNvPr>
              <p:cNvGrpSpPr/>
              <p:nvPr/>
            </p:nvGrpSpPr>
            <p:grpSpPr>
              <a:xfrm>
                <a:off x="2131671" y="2714084"/>
                <a:ext cx="947195" cy="473597"/>
                <a:chOff x="2131671" y="1872205"/>
                <a:chExt cx="1500850" cy="750425"/>
              </a:xfrm>
            </p:grpSpPr>
            <p:pic>
              <p:nvPicPr>
                <p:cNvPr id="26" name="Graphic 25" descr="Lightbulb with solid fill">
                  <a:extLst>
                    <a:ext uri="{FF2B5EF4-FFF2-40B4-BE49-F238E27FC236}">
                      <a16:creationId xmlns:a16="http://schemas.microsoft.com/office/drawing/2014/main" id="{38BCB07B-0FFA-4327-AA81-4FE7B8CAC1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31671" y="1872205"/>
                  <a:ext cx="750425" cy="750425"/>
                </a:xfrm>
                <a:prstGeom prst="rect">
                  <a:avLst/>
                </a:prstGeom>
              </p:spPr>
            </p:pic>
            <p:pic>
              <p:nvPicPr>
                <p:cNvPr id="27" name="Graphic 26" descr="Lightbulb with solid fill">
                  <a:extLst>
                    <a:ext uri="{FF2B5EF4-FFF2-40B4-BE49-F238E27FC236}">
                      <a16:creationId xmlns:a16="http://schemas.microsoft.com/office/drawing/2014/main" id="{D628F157-BAA5-400A-9F2E-53621070B1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82096" y="1872205"/>
                  <a:ext cx="750425" cy="750425"/>
                </a:xfrm>
                <a:prstGeom prst="rect">
                  <a:avLst/>
                </a:prstGeom>
              </p:spPr>
            </p:pic>
          </p:grpSp>
          <p:grpSp>
            <p:nvGrpSpPr>
              <p:cNvPr id="23" name="Group 22">
                <a:extLst>
                  <a:ext uri="{FF2B5EF4-FFF2-40B4-BE49-F238E27FC236}">
                    <a16:creationId xmlns:a16="http://schemas.microsoft.com/office/drawing/2014/main" id="{A39F0C89-1160-470E-B03E-6D67D921F83D}"/>
                  </a:ext>
                </a:extLst>
              </p:cNvPr>
              <p:cNvGrpSpPr/>
              <p:nvPr/>
            </p:nvGrpSpPr>
            <p:grpSpPr>
              <a:xfrm>
                <a:off x="2131671" y="3188345"/>
                <a:ext cx="947195" cy="473597"/>
                <a:chOff x="2131671" y="1872205"/>
                <a:chExt cx="1500850" cy="750425"/>
              </a:xfrm>
            </p:grpSpPr>
            <p:pic>
              <p:nvPicPr>
                <p:cNvPr id="24" name="Graphic 23" descr="Lightbulb with solid fill">
                  <a:extLst>
                    <a:ext uri="{FF2B5EF4-FFF2-40B4-BE49-F238E27FC236}">
                      <a16:creationId xmlns:a16="http://schemas.microsoft.com/office/drawing/2014/main" id="{F9496CF6-5AD9-44F7-B8A9-7B1E8C7CD8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31671" y="1872205"/>
                  <a:ext cx="750425" cy="750425"/>
                </a:xfrm>
                <a:prstGeom prst="rect">
                  <a:avLst/>
                </a:prstGeom>
              </p:spPr>
            </p:pic>
            <p:pic>
              <p:nvPicPr>
                <p:cNvPr id="25" name="Graphic 24" descr="Lightbulb with solid fill">
                  <a:extLst>
                    <a:ext uri="{FF2B5EF4-FFF2-40B4-BE49-F238E27FC236}">
                      <a16:creationId xmlns:a16="http://schemas.microsoft.com/office/drawing/2014/main" id="{739577FB-C6DD-4386-B53C-4A3C758C82F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82096" y="1872205"/>
                  <a:ext cx="750425" cy="750425"/>
                </a:xfrm>
                <a:prstGeom prst="rect">
                  <a:avLst/>
                </a:prstGeom>
              </p:spPr>
            </p:pic>
          </p:grpSp>
          <p:grpSp>
            <p:nvGrpSpPr>
              <p:cNvPr id="29" name="Group 28">
                <a:extLst>
                  <a:ext uri="{FF2B5EF4-FFF2-40B4-BE49-F238E27FC236}">
                    <a16:creationId xmlns:a16="http://schemas.microsoft.com/office/drawing/2014/main" id="{8F6388D7-D715-4A14-B8DC-76D25D227DC6}"/>
                  </a:ext>
                </a:extLst>
              </p:cNvPr>
              <p:cNvGrpSpPr/>
              <p:nvPr/>
            </p:nvGrpSpPr>
            <p:grpSpPr>
              <a:xfrm>
                <a:off x="2131671" y="3662606"/>
                <a:ext cx="947195" cy="473597"/>
                <a:chOff x="2131671" y="1872205"/>
                <a:chExt cx="1500850" cy="750425"/>
              </a:xfrm>
            </p:grpSpPr>
            <p:pic>
              <p:nvPicPr>
                <p:cNvPr id="33" name="Graphic 32" descr="Lightbulb with solid fill">
                  <a:extLst>
                    <a:ext uri="{FF2B5EF4-FFF2-40B4-BE49-F238E27FC236}">
                      <a16:creationId xmlns:a16="http://schemas.microsoft.com/office/drawing/2014/main" id="{DD57BC1E-768E-4014-9992-E8AF23ED0A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31671" y="1872205"/>
                  <a:ext cx="750425" cy="750425"/>
                </a:xfrm>
                <a:prstGeom prst="rect">
                  <a:avLst/>
                </a:prstGeom>
              </p:spPr>
            </p:pic>
            <p:pic>
              <p:nvPicPr>
                <p:cNvPr id="34" name="Graphic 33" descr="Lightbulb with solid fill">
                  <a:extLst>
                    <a:ext uri="{FF2B5EF4-FFF2-40B4-BE49-F238E27FC236}">
                      <a16:creationId xmlns:a16="http://schemas.microsoft.com/office/drawing/2014/main" id="{9CD33B40-B01C-46DF-9650-95BAB2B66A9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82096" y="1872205"/>
                  <a:ext cx="750425" cy="750425"/>
                </a:xfrm>
                <a:prstGeom prst="rect">
                  <a:avLst/>
                </a:prstGeom>
              </p:spPr>
            </p:pic>
          </p:grpSp>
          <p:grpSp>
            <p:nvGrpSpPr>
              <p:cNvPr id="30" name="Group 29">
                <a:extLst>
                  <a:ext uri="{FF2B5EF4-FFF2-40B4-BE49-F238E27FC236}">
                    <a16:creationId xmlns:a16="http://schemas.microsoft.com/office/drawing/2014/main" id="{C8440E8A-3927-42D4-8A0D-58CCCFF6FD0B}"/>
                  </a:ext>
                </a:extLst>
              </p:cNvPr>
              <p:cNvGrpSpPr/>
              <p:nvPr/>
            </p:nvGrpSpPr>
            <p:grpSpPr>
              <a:xfrm>
                <a:off x="2131671" y="4136867"/>
                <a:ext cx="947195" cy="473597"/>
                <a:chOff x="2131671" y="1872205"/>
                <a:chExt cx="1500850" cy="750425"/>
              </a:xfrm>
            </p:grpSpPr>
            <p:pic>
              <p:nvPicPr>
                <p:cNvPr id="31" name="Graphic 30" descr="Lightbulb with solid fill">
                  <a:extLst>
                    <a:ext uri="{FF2B5EF4-FFF2-40B4-BE49-F238E27FC236}">
                      <a16:creationId xmlns:a16="http://schemas.microsoft.com/office/drawing/2014/main" id="{1808053A-6B6C-406C-A68F-55F3AD963D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31671" y="1872205"/>
                  <a:ext cx="750425" cy="750425"/>
                </a:xfrm>
                <a:prstGeom prst="rect">
                  <a:avLst/>
                </a:prstGeom>
              </p:spPr>
            </p:pic>
            <p:pic>
              <p:nvPicPr>
                <p:cNvPr id="32" name="Graphic 31" descr="Lightbulb with solid fill">
                  <a:extLst>
                    <a:ext uri="{FF2B5EF4-FFF2-40B4-BE49-F238E27FC236}">
                      <a16:creationId xmlns:a16="http://schemas.microsoft.com/office/drawing/2014/main" id="{D2C3968C-52A5-4518-B289-565B290165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82096" y="1872205"/>
                  <a:ext cx="750425" cy="750425"/>
                </a:xfrm>
                <a:prstGeom prst="rect">
                  <a:avLst/>
                </a:prstGeom>
              </p:spPr>
            </p:pic>
          </p:grpSp>
          <p:grpSp>
            <p:nvGrpSpPr>
              <p:cNvPr id="36" name="Group 35">
                <a:extLst>
                  <a:ext uri="{FF2B5EF4-FFF2-40B4-BE49-F238E27FC236}">
                    <a16:creationId xmlns:a16="http://schemas.microsoft.com/office/drawing/2014/main" id="{EA150B45-30AE-4D9D-83C7-C30E5A0974B8}"/>
                  </a:ext>
                </a:extLst>
              </p:cNvPr>
              <p:cNvGrpSpPr/>
              <p:nvPr/>
            </p:nvGrpSpPr>
            <p:grpSpPr>
              <a:xfrm>
                <a:off x="2131671" y="4611128"/>
                <a:ext cx="947195" cy="473597"/>
                <a:chOff x="2131671" y="1872205"/>
                <a:chExt cx="1500850" cy="750425"/>
              </a:xfrm>
            </p:grpSpPr>
            <p:pic>
              <p:nvPicPr>
                <p:cNvPr id="40" name="Graphic 39" descr="Lightbulb with solid fill">
                  <a:extLst>
                    <a:ext uri="{FF2B5EF4-FFF2-40B4-BE49-F238E27FC236}">
                      <a16:creationId xmlns:a16="http://schemas.microsoft.com/office/drawing/2014/main" id="{9FD12B48-A612-42C1-A566-13B5B65666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31671" y="1872205"/>
                  <a:ext cx="750425" cy="750425"/>
                </a:xfrm>
                <a:prstGeom prst="rect">
                  <a:avLst/>
                </a:prstGeom>
              </p:spPr>
            </p:pic>
            <p:pic>
              <p:nvPicPr>
                <p:cNvPr id="41" name="Graphic 40" descr="Lightbulb with solid fill">
                  <a:extLst>
                    <a:ext uri="{FF2B5EF4-FFF2-40B4-BE49-F238E27FC236}">
                      <a16:creationId xmlns:a16="http://schemas.microsoft.com/office/drawing/2014/main" id="{B46D18B0-D11E-4178-AD22-44482F155E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82096" y="1872205"/>
                  <a:ext cx="750425" cy="750425"/>
                </a:xfrm>
                <a:prstGeom prst="rect">
                  <a:avLst/>
                </a:prstGeom>
              </p:spPr>
            </p:pic>
          </p:grpSp>
          <p:grpSp>
            <p:nvGrpSpPr>
              <p:cNvPr id="37" name="Group 36">
                <a:extLst>
                  <a:ext uri="{FF2B5EF4-FFF2-40B4-BE49-F238E27FC236}">
                    <a16:creationId xmlns:a16="http://schemas.microsoft.com/office/drawing/2014/main" id="{8187C6C1-DFDF-4790-ABCE-687DF70FD8E2}"/>
                  </a:ext>
                </a:extLst>
              </p:cNvPr>
              <p:cNvGrpSpPr/>
              <p:nvPr/>
            </p:nvGrpSpPr>
            <p:grpSpPr>
              <a:xfrm>
                <a:off x="2131671" y="5085389"/>
                <a:ext cx="947195" cy="473597"/>
                <a:chOff x="2131671" y="1872205"/>
                <a:chExt cx="1500850" cy="750425"/>
              </a:xfrm>
            </p:grpSpPr>
            <p:pic>
              <p:nvPicPr>
                <p:cNvPr id="38" name="Graphic 37" descr="Lightbulb with solid fill">
                  <a:extLst>
                    <a:ext uri="{FF2B5EF4-FFF2-40B4-BE49-F238E27FC236}">
                      <a16:creationId xmlns:a16="http://schemas.microsoft.com/office/drawing/2014/main" id="{0D7DAD1D-9119-47E3-B807-2E67F3D88C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31671" y="1872205"/>
                  <a:ext cx="750425" cy="750425"/>
                </a:xfrm>
                <a:prstGeom prst="rect">
                  <a:avLst/>
                </a:prstGeom>
              </p:spPr>
            </p:pic>
            <p:pic>
              <p:nvPicPr>
                <p:cNvPr id="39" name="Graphic 38" descr="Lightbulb with solid fill">
                  <a:extLst>
                    <a:ext uri="{FF2B5EF4-FFF2-40B4-BE49-F238E27FC236}">
                      <a16:creationId xmlns:a16="http://schemas.microsoft.com/office/drawing/2014/main" id="{81495D4D-BFA8-4562-94C8-11643004CB0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82096" y="1872205"/>
                  <a:ext cx="750425" cy="750425"/>
                </a:xfrm>
                <a:prstGeom prst="rect">
                  <a:avLst/>
                </a:prstGeom>
              </p:spPr>
            </p:pic>
          </p:grpSp>
          <p:grpSp>
            <p:nvGrpSpPr>
              <p:cNvPr id="42" name="Group 41">
                <a:extLst>
                  <a:ext uri="{FF2B5EF4-FFF2-40B4-BE49-F238E27FC236}">
                    <a16:creationId xmlns:a16="http://schemas.microsoft.com/office/drawing/2014/main" id="{C4BD7C9C-10AF-47CC-B04B-F9B1DFA67C85}"/>
                  </a:ext>
                </a:extLst>
              </p:cNvPr>
              <p:cNvGrpSpPr/>
              <p:nvPr/>
            </p:nvGrpSpPr>
            <p:grpSpPr>
              <a:xfrm>
                <a:off x="2131671" y="5559650"/>
                <a:ext cx="947195" cy="473597"/>
                <a:chOff x="2131671" y="1872205"/>
                <a:chExt cx="1500850" cy="750425"/>
              </a:xfrm>
            </p:grpSpPr>
            <p:pic>
              <p:nvPicPr>
                <p:cNvPr id="43" name="Graphic 42" descr="Lightbulb with solid fill">
                  <a:extLst>
                    <a:ext uri="{FF2B5EF4-FFF2-40B4-BE49-F238E27FC236}">
                      <a16:creationId xmlns:a16="http://schemas.microsoft.com/office/drawing/2014/main" id="{84AC3F63-59F5-458E-A50A-2706701C5D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31671" y="1872205"/>
                  <a:ext cx="750425" cy="750425"/>
                </a:xfrm>
                <a:prstGeom prst="rect">
                  <a:avLst/>
                </a:prstGeom>
              </p:spPr>
            </p:pic>
            <p:pic>
              <p:nvPicPr>
                <p:cNvPr id="44" name="Graphic 43" descr="Lightbulb with solid fill">
                  <a:extLst>
                    <a:ext uri="{FF2B5EF4-FFF2-40B4-BE49-F238E27FC236}">
                      <a16:creationId xmlns:a16="http://schemas.microsoft.com/office/drawing/2014/main" id="{08C841FB-C907-4E74-922E-64BC236118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82096" y="1872205"/>
                  <a:ext cx="750425" cy="750425"/>
                </a:xfrm>
                <a:prstGeom prst="rect">
                  <a:avLst/>
                </a:prstGeom>
              </p:spPr>
            </p:pic>
          </p:grpSp>
          <p:grpSp>
            <p:nvGrpSpPr>
              <p:cNvPr id="45" name="Group 44">
                <a:extLst>
                  <a:ext uri="{FF2B5EF4-FFF2-40B4-BE49-F238E27FC236}">
                    <a16:creationId xmlns:a16="http://schemas.microsoft.com/office/drawing/2014/main" id="{43C95732-6B4C-4FFF-ABCC-ED61539CA690}"/>
                  </a:ext>
                </a:extLst>
              </p:cNvPr>
              <p:cNvGrpSpPr/>
              <p:nvPr/>
            </p:nvGrpSpPr>
            <p:grpSpPr>
              <a:xfrm>
                <a:off x="2131671" y="6033915"/>
                <a:ext cx="947195" cy="473597"/>
                <a:chOff x="2131671" y="1872205"/>
                <a:chExt cx="1500850" cy="750425"/>
              </a:xfrm>
            </p:grpSpPr>
            <p:pic>
              <p:nvPicPr>
                <p:cNvPr id="46" name="Graphic 45" descr="Lightbulb with solid fill">
                  <a:extLst>
                    <a:ext uri="{FF2B5EF4-FFF2-40B4-BE49-F238E27FC236}">
                      <a16:creationId xmlns:a16="http://schemas.microsoft.com/office/drawing/2014/main" id="{BAF0DD14-F3E6-4C5A-8AFD-077C05BFC7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131671" y="1872205"/>
                  <a:ext cx="750425" cy="750425"/>
                </a:xfrm>
                <a:prstGeom prst="rect">
                  <a:avLst/>
                </a:prstGeom>
              </p:spPr>
            </p:pic>
            <p:pic>
              <p:nvPicPr>
                <p:cNvPr id="47" name="Graphic 46" descr="Lightbulb with solid fill">
                  <a:extLst>
                    <a:ext uri="{FF2B5EF4-FFF2-40B4-BE49-F238E27FC236}">
                      <a16:creationId xmlns:a16="http://schemas.microsoft.com/office/drawing/2014/main" id="{8CF4D441-6A88-43D1-865D-99082525EE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grpSp>
          <p:nvGrpSpPr>
            <p:cNvPr id="48" name="Group 47">
              <a:extLst>
                <a:ext uri="{FF2B5EF4-FFF2-40B4-BE49-F238E27FC236}">
                  <a16:creationId xmlns:a16="http://schemas.microsoft.com/office/drawing/2014/main" id="{ECC9BCEA-17AB-4D3D-9319-D1AB5D5E2359}"/>
                </a:ext>
              </a:extLst>
            </p:cNvPr>
            <p:cNvGrpSpPr/>
            <p:nvPr/>
          </p:nvGrpSpPr>
          <p:grpSpPr>
            <a:xfrm>
              <a:off x="5186727" y="1877175"/>
              <a:ext cx="947195" cy="4741950"/>
              <a:chOff x="2131671" y="1765562"/>
              <a:chExt cx="947195" cy="4741950"/>
            </a:xfrm>
          </p:grpSpPr>
          <p:grpSp>
            <p:nvGrpSpPr>
              <p:cNvPr id="49" name="Group 48">
                <a:extLst>
                  <a:ext uri="{FF2B5EF4-FFF2-40B4-BE49-F238E27FC236}">
                    <a16:creationId xmlns:a16="http://schemas.microsoft.com/office/drawing/2014/main" id="{9A736191-1F0F-469A-B590-E983243DB067}"/>
                  </a:ext>
                </a:extLst>
              </p:cNvPr>
              <p:cNvGrpSpPr/>
              <p:nvPr/>
            </p:nvGrpSpPr>
            <p:grpSpPr>
              <a:xfrm>
                <a:off x="2131671" y="1765562"/>
                <a:ext cx="947195" cy="473597"/>
                <a:chOff x="2131671" y="1872205"/>
                <a:chExt cx="1500850" cy="750425"/>
              </a:xfrm>
            </p:grpSpPr>
            <p:pic>
              <p:nvPicPr>
                <p:cNvPr id="77" name="Graphic 76" descr="Lightbulb with solid fill">
                  <a:extLst>
                    <a:ext uri="{FF2B5EF4-FFF2-40B4-BE49-F238E27FC236}">
                      <a16:creationId xmlns:a16="http://schemas.microsoft.com/office/drawing/2014/main" id="{A82EC5A2-60C5-4F71-820A-51BB3DB11AC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78" name="Graphic 77" descr="Lightbulb with solid fill">
                  <a:extLst>
                    <a:ext uri="{FF2B5EF4-FFF2-40B4-BE49-F238E27FC236}">
                      <a16:creationId xmlns:a16="http://schemas.microsoft.com/office/drawing/2014/main" id="{56B67295-5B43-4BE6-811D-372907C3298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50" name="Group 49">
                <a:extLst>
                  <a:ext uri="{FF2B5EF4-FFF2-40B4-BE49-F238E27FC236}">
                    <a16:creationId xmlns:a16="http://schemas.microsoft.com/office/drawing/2014/main" id="{B3FFE251-2548-4388-9A0A-132BBE090D76}"/>
                  </a:ext>
                </a:extLst>
              </p:cNvPr>
              <p:cNvGrpSpPr/>
              <p:nvPr/>
            </p:nvGrpSpPr>
            <p:grpSpPr>
              <a:xfrm>
                <a:off x="2131671" y="2239823"/>
                <a:ext cx="947195" cy="473597"/>
                <a:chOff x="2131671" y="1872205"/>
                <a:chExt cx="1500850" cy="750425"/>
              </a:xfrm>
            </p:grpSpPr>
            <p:pic>
              <p:nvPicPr>
                <p:cNvPr id="75" name="Graphic 74" descr="Lightbulb with solid fill">
                  <a:extLst>
                    <a:ext uri="{FF2B5EF4-FFF2-40B4-BE49-F238E27FC236}">
                      <a16:creationId xmlns:a16="http://schemas.microsoft.com/office/drawing/2014/main" id="{3AF9C59A-A616-47A2-A88A-95B0D596FFB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76" name="Graphic 75" descr="Lightbulb with solid fill">
                  <a:extLst>
                    <a:ext uri="{FF2B5EF4-FFF2-40B4-BE49-F238E27FC236}">
                      <a16:creationId xmlns:a16="http://schemas.microsoft.com/office/drawing/2014/main" id="{CEF402EE-6150-407F-B1C9-68509D8E837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51" name="Group 50">
                <a:extLst>
                  <a:ext uri="{FF2B5EF4-FFF2-40B4-BE49-F238E27FC236}">
                    <a16:creationId xmlns:a16="http://schemas.microsoft.com/office/drawing/2014/main" id="{F6540D17-9DBF-4038-AFB8-28F5343D2986}"/>
                  </a:ext>
                </a:extLst>
              </p:cNvPr>
              <p:cNvGrpSpPr/>
              <p:nvPr/>
            </p:nvGrpSpPr>
            <p:grpSpPr>
              <a:xfrm>
                <a:off x="2131671" y="2714084"/>
                <a:ext cx="947195" cy="473597"/>
                <a:chOff x="2131671" y="1872205"/>
                <a:chExt cx="1500850" cy="750425"/>
              </a:xfrm>
            </p:grpSpPr>
            <p:pic>
              <p:nvPicPr>
                <p:cNvPr id="73" name="Graphic 72" descr="Lightbulb with solid fill">
                  <a:extLst>
                    <a:ext uri="{FF2B5EF4-FFF2-40B4-BE49-F238E27FC236}">
                      <a16:creationId xmlns:a16="http://schemas.microsoft.com/office/drawing/2014/main" id="{90535F21-C593-4936-A34C-97733FEF9BA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74" name="Graphic 73" descr="Lightbulb with solid fill">
                  <a:extLst>
                    <a:ext uri="{FF2B5EF4-FFF2-40B4-BE49-F238E27FC236}">
                      <a16:creationId xmlns:a16="http://schemas.microsoft.com/office/drawing/2014/main" id="{522D6343-D98B-42D4-877B-88BEFD0DC0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52" name="Group 51">
                <a:extLst>
                  <a:ext uri="{FF2B5EF4-FFF2-40B4-BE49-F238E27FC236}">
                    <a16:creationId xmlns:a16="http://schemas.microsoft.com/office/drawing/2014/main" id="{C75B3045-AC71-4F6E-8C11-59CAD82219CE}"/>
                  </a:ext>
                </a:extLst>
              </p:cNvPr>
              <p:cNvGrpSpPr/>
              <p:nvPr/>
            </p:nvGrpSpPr>
            <p:grpSpPr>
              <a:xfrm>
                <a:off x="2131671" y="3188345"/>
                <a:ext cx="947195" cy="473597"/>
                <a:chOff x="2131671" y="1872205"/>
                <a:chExt cx="1500850" cy="750425"/>
              </a:xfrm>
            </p:grpSpPr>
            <p:pic>
              <p:nvPicPr>
                <p:cNvPr id="71" name="Graphic 70" descr="Lightbulb with solid fill">
                  <a:extLst>
                    <a:ext uri="{FF2B5EF4-FFF2-40B4-BE49-F238E27FC236}">
                      <a16:creationId xmlns:a16="http://schemas.microsoft.com/office/drawing/2014/main" id="{8ADF19FB-9BC0-45BB-B0DF-C7E39879A50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72" name="Graphic 71" descr="Lightbulb with solid fill">
                  <a:extLst>
                    <a:ext uri="{FF2B5EF4-FFF2-40B4-BE49-F238E27FC236}">
                      <a16:creationId xmlns:a16="http://schemas.microsoft.com/office/drawing/2014/main" id="{10D3F1FC-F01D-4F19-97BA-B0077F9F713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53" name="Group 52">
                <a:extLst>
                  <a:ext uri="{FF2B5EF4-FFF2-40B4-BE49-F238E27FC236}">
                    <a16:creationId xmlns:a16="http://schemas.microsoft.com/office/drawing/2014/main" id="{A3BB0F05-8A11-4720-9E48-898504122A34}"/>
                  </a:ext>
                </a:extLst>
              </p:cNvPr>
              <p:cNvGrpSpPr/>
              <p:nvPr/>
            </p:nvGrpSpPr>
            <p:grpSpPr>
              <a:xfrm>
                <a:off x="2131671" y="3662606"/>
                <a:ext cx="947195" cy="473597"/>
                <a:chOff x="2131671" y="1872205"/>
                <a:chExt cx="1500850" cy="750425"/>
              </a:xfrm>
            </p:grpSpPr>
            <p:pic>
              <p:nvPicPr>
                <p:cNvPr id="69" name="Graphic 68" descr="Lightbulb with solid fill">
                  <a:extLst>
                    <a:ext uri="{FF2B5EF4-FFF2-40B4-BE49-F238E27FC236}">
                      <a16:creationId xmlns:a16="http://schemas.microsoft.com/office/drawing/2014/main" id="{5BE914C7-67DB-408C-82DF-4F74F4A49FF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70" name="Graphic 69" descr="Lightbulb with solid fill">
                  <a:extLst>
                    <a:ext uri="{FF2B5EF4-FFF2-40B4-BE49-F238E27FC236}">
                      <a16:creationId xmlns:a16="http://schemas.microsoft.com/office/drawing/2014/main" id="{087B24AC-68C9-4B78-A3D2-2547CD006A1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54" name="Group 53">
                <a:extLst>
                  <a:ext uri="{FF2B5EF4-FFF2-40B4-BE49-F238E27FC236}">
                    <a16:creationId xmlns:a16="http://schemas.microsoft.com/office/drawing/2014/main" id="{5E761220-86E8-44FD-94A4-DA4E0454511A}"/>
                  </a:ext>
                </a:extLst>
              </p:cNvPr>
              <p:cNvGrpSpPr/>
              <p:nvPr/>
            </p:nvGrpSpPr>
            <p:grpSpPr>
              <a:xfrm>
                <a:off x="2131671" y="4136867"/>
                <a:ext cx="947195" cy="473597"/>
                <a:chOff x="2131671" y="1872205"/>
                <a:chExt cx="1500850" cy="750425"/>
              </a:xfrm>
            </p:grpSpPr>
            <p:pic>
              <p:nvPicPr>
                <p:cNvPr id="67" name="Graphic 66" descr="Lightbulb with solid fill">
                  <a:extLst>
                    <a:ext uri="{FF2B5EF4-FFF2-40B4-BE49-F238E27FC236}">
                      <a16:creationId xmlns:a16="http://schemas.microsoft.com/office/drawing/2014/main" id="{7282EE40-5D5B-4857-82A6-D4AC045E411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68" name="Graphic 67" descr="Lightbulb with solid fill">
                  <a:extLst>
                    <a:ext uri="{FF2B5EF4-FFF2-40B4-BE49-F238E27FC236}">
                      <a16:creationId xmlns:a16="http://schemas.microsoft.com/office/drawing/2014/main" id="{7FDE5F25-C2BD-4747-9077-3ACF5D2282B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55" name="Group 54">
                <a:extLst>
                  <a:ext uri="{FF2B5EF4-FFF2-40B4-BE49-F238E27FC236}">
                    <a16:creationId xmlns:a16="http://schemas.microsoft.com/office/drawing/2014/main" id="{64D1FE51-5503-4940-AD59-F718B664B486}"/>
                  </a:ext>
                </a:extLst>
              </p:cNvPr>
              <p:cNvGrpSpPr/>
              <p:nvPr/>
            </p:nvGrpSpPr>
            <p:grpSpPr>
              <a:xfrm>
                <a:off x="2131671" y="4611128"/>
                <a:ext cx="947195" cy="473597"/>
                <a:chOff x="2131671" y="1872205"/>
                <a:chExt cx="1500850" cy="750425"/>
              </a:xfrm>
            </p:grpSpPr>
            <p:pic>
              <p:nvPicPr>
                <p:cNvPr id="65" name="Graphic 64" descr="Lightbulb with solid fill">
                  <a:extLst>
                    <a:ext uri="{FF2B5EF4-FFF2-40B4-BE49-F238E27FC236}">
                      <a16:creationId xmlns:a16="http://schemas.microsoft.com/office/drawing/2014/main" id="{D37F0BF7-E5FC-4729-9BE8-04FA624ACD3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66" name="Graphic 65" descr="Lightbulb with solid fill">
                  <a:extLst>
                    <a:ext uri="{FF2B5EF4-FFF2-40B4-BE49-F238E27FC236}">
                      <a16:creationId xmlns:a16="http://schemas.microsoft.com/office/drawing/2014/main" id="{D59C4523-CDF4-4641-98AD-36C0026B16A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56" name="Group 55">
                <a:extLst>
                  <a:ext uri="{FF2B5EF4-FFF2-40B4-BE49-F238E27FC236}">
                    <a16:creationId xmlns:a16="http://schemas.microsoft.com/office/drawing/2014/main" id="{B6A57A16-9962-4D63-A071-1C8E63B95696}"/>
                  </a:ext>
                </a:extLst>
              </p:cNvPr>
              <p:cNvGrpSpPr/>
              <p:nvPr/>
            </p:nvGrpSpPr>
            <p:grpSpPr>
              <a:xfrm>
                <a:off x="2131671" y="5085389"/>
                <a:ext cx="947195" cy="473597"/>
                <a:chOff x="2131671" y="1872205"/>
                <a:chExt cx="1500850" cy="750425"/>
              </a:xfrm>
            </p:grpSpPr>
            <p:pic>
              <p:nvPicPr>
                <p:cNvPr id="63" name="Graphic 62" descr="Lightbulb with solid fill">
                  <a:extLst>
                    <a:ext uri="{FF2B5EF4-FFF2-40B4-BE49-F238E27FC236}">
                      <a16:creationId xmlns:a16="http://schemas.microsoft.com/office/drawing/2014/main" id="{AA76B47C-A4E9-4BFA-B282-EF841712FB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64" name="Graphic 63" descr="Lightbulb with solid fill">
                  <a:extLst>
                    <a:ext uri="{FF2B5EF4-FFF2-40B4-BE49-F238E27FC236}">
                      <a16:creationId xmlns:a16="http://schemas.microsoft.com/office/drawing/2014/main" id="{A1C6DB8C-A432-4950-B337-785B4DFAE24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57" name="Group 56">
                <a:extLst>
                  <a:ext uri="{FF2B5EF4-FFF2-40B4-BE49-F238E27FC236}">
                    <a16:creationId xmlns:a16="http://schemas.microsoft.com/office/drawing/2014/main" id="{C7ED6C2F-332A-4BC3-B398-5778B3B9A25A}"/>
                  </a:ext>
                </a:extLst>
              </p:cNvPr>
              <p:cNvGrpSpPr/>
              <p:nvPr/>
            </p:nvGrpSpPr>
            <p:grpSpPr>
              <a:xfrm>
                <a:off x="2131671" y="5559650"/>
                <a:ext cx="947195" cy="473597"/>
                <a:chOff x="2131671" y="1872205"/>
                <a:chExt cx="1500850" cy="750425"/>
              </a:xfrm>
            </p:grpSpPr>
            <p:pic>
              <p:nvPicPr>
                <p:cNvPr id="61" name="Graphic 60" descr="Lightbulb with solid fill">
                  <a:extLst>
                    <a:ext uri="{FF2B5EF4-FFF2-40B4-BE49-F238E27FC236}">
                      <a16:creationId xmlns:a16="http://schemas.microsoft.com/office/drawing/2014/main" id="{0D17C368-0417-42F1-B965-A3D74C2795B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62" name="Graphic 61" descr="Lightbulb with solid fill">
                  <a:extLst>
                    <a:ext uri="{FF2B5EF4-FFF2-40B4-BE49-F238E27FC236}">
                      <a16:creationId xmlns:a16="http://schemas.microsoft.com/office/drawing/2014/main" id="{8221AAD8-D159-4F60-AA28-2003D9705D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58" name="Group 57">
                <a:extLst>
                  <a:ext uri="{FF2B5EF4-FFF2-40B4-BE49-F238E27FC236}">
                    <a16:creationId xmlns:a16="http://schemas.microsoft.com/office/drawing/2014/main" id="{7C0E7A74-F0C7-4304-80A8-A3EDF0134509}"/>
                  </a:ext>
                </a:extLst>
              </p:cNvPr>
              <p:cNvGrpSpPr/>
              <p:nvPr/>
            </p:nvGrpSpPr>
            <p:grpSpPr>
              <a:xfrm>
                <a:off x="2131671" y="6033915"/>
                <a:ext cx="947195" cy="473597"/>
                <a:chOff x="2131671" y="1872205"/>
                <a:chExt cx="1500850" cy="750425"/>
              </a:xfrm>
            </p:grpSpPr>
            <p:pic>
              <p:nvPicPr>
                <p:cNvPr id="59" name="Graphic 58" descr="Lightbulb with solid fill">
                  <a:extLst>
                    <a:ext uri="{FF2B5EF4-FFF2-40B4-BE49-F238E27FC236}">
                      <a16:creationId xmlns:a16="http://schemas.microsoft.com/office/drawing/2014/main" id="{A388CB4F-F0B0-4039-B69D-2B629DDCCB5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60" name="Graphic 59" descr="Lightbulb with solid fill">
                  <a:extLst>
                    <a:ext uri="{FF2B5EF4-FFF2-40B4-BE49-F238E27FC236}">
                      <a16:creationId xmlns:a16="http://schemas.microsoft.com/office/drawing/2014/main" id="{BD2E0DDE-8E38-4CB5-8C6E-8F15B7F5302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grpSp>
          <p:nvGrpSpPr>
            <p:cNvPr id="79" name="Group 78">
              <a:extLst>
                <a:ext uri="{FF2B5EF4-FFF2-40B4-BE49-F238E27FC236}">
                  <a16:creationId xmlns:a16="http://schemas.microsoft.com/office/drawing/2014/main" id="{400361B3-3965-49F3-B424-E1F2C76E04FC}"/>
                </a:ext>
              </a:extLst>
            </p:cNvPr>
            <p:cNvGrpSpPr/>
            <p:nvPr/>
          </p:nvGrpSpPr>
          <p:grpSpPr>
            <a:xfrm>
              <a:off x="6135128" y="1877175"/>
              <a:ext cx="947195" cy="4741950"/>
              <a:chOff x="2131671" y="1765562"/>
              <a:chExt cx="947195" cy="4741950"/>
            </a:xfrm>
          </p:grpSpPr>
          <p:grpSp>
            <p:nvGrpSpPr>
              <p:cNvPr id="80" name="Group 79">
                <a:extLst>
                  <a:ext uri="{FF2B5EF4-FFF2-40B4-BE49-F238E27FC236}">
                    <a16:creationId xmlns:a16="http://schemas.microsoft.com/office/drawing/2014/main" id="{584E5D54-C4F4-4C4E-A41E-AB0FCD7554E7}"/>
                  </a:ext>
                </a:extLst>
              </p:cNvPr>
              <p:cNvGrpSpPr/>
              <p:nvPr/>
            </p:nvGrpSpPr>
            <p:grpSpPr>
              <a:xfrm>
                <a:off x="2131671" y="1765562"/>
                <a:ext cx="947195" cy="473597"/>
                <a:chOff x="2131671" y="1872205"/>
                <a:chExt cx="1500850" cy="750425"/>
              </a:xfrm>
            </p:grpSpPr>
            <p:pic>
              <p:nvPicPr>
                <p:cNvPr id="108" name="Graphic 107" descr="Lightbulb with solid fill">
                  <a:extLst>
                    <a:ext uri="{FF2B5EF4-FFF2-40B4-BE49-F238E27FC236}">
                      <a16:creationId xmlns:a16="http://schemas.microsoft.com/office/drawing/2014/main" id="{38095B3A-6BD6-46A7-BCB3-9A8E263FD2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09" name="Graphic 108" descr="Lightbulb with solid fill">
                  <a:extLst>
                    <a:ext uri="{FF2B5EF4-FFF2-40B4-BE49-F238E27FC236}">
                      <a16:creationId xmlns:a16="http://schemas.microsoft.com/office/drawing/2014/main" id="{7D2C26A2-2CCE-4FA9-811B-D30207AE80D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81" name="Group 80">
                <a:extLst>
                  <a:ext uri="{FF2B5EF4-FFF2-40B4-BE49-F238E27FC236}">
                    <a16:creationId xmlns:a16="http://schemas.microsoft.com/office/drawing/2014/main" id="{58F4D133-6CD9-47FC-B539-FF7D5CB8672D}"/>
                  </a:ext>
                </a:extLst>
              </p:cNvPr>
              <p:cNvGrpSpPr/>
              <p:nvPr/>
            </p:nvGrpSpPr>
            <p:grpSpPr>
              <a:xfrm>
                <a:off x="2131671" y="2239823"/>
                <a:ext cx="947195" cy="473597"/>
                <a:chOff x="2131671" y="1872205"/>
                <a:chExt cx="1500850" cy="750425"/>
              </a:xfrm>
            </p:grpSpPr>
            <p:pic>
              <p:nvPicPr>
                <p:cNvPr id="106" name="Graphic 105" descr="Lightbulb with solid fill">
                  <a:extLst>
                    <a:ext uri="{FF2B5EF4-FFF2-40B4-BE49-F238E27FC236}">
                      <a16:creationId xmlns:a16="http://schemas.microsoft.com/office/drawing/2014/main" id="{2F67FCED-51FE-46B0-94AB-3FF260192C9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07" name="Graphic 106" descr="Lightbulb with solid fill">
                  <a:extLst>
                    <a:ext uri="{FF2B5EF4-FFF2-40B4-BE49-F238E27FC236}">
                      <a16:creationId xmlns:a16="http://schemas.microsoft.com/office/drawing/2014/main" id="{E131A3FE-3F02-418B-8DBA-419A5ACCF4F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82" name="Group 81">
                <a:extLst>
                  <a:ext uri="{FF2B5EF4-FFF2-40B4-BE49-F238E27FC236}">
                    <a16:creationId xmlns:a16="http://schemas.microsoft.com/office/drawing/2014/main" id="{B63F7F3E-CD6D-41CD-BDD0-8A51716B7E95}"/>
                  </a:ext>
                </a:extLst>
              </p:cNvPr>
              <p:cNvGrpSpPr/>
              <p:nvPr/>
            </p:nvGrpSpPr>
            <p:grpSpPr>
              <a:xfrm>
                <a:off x="2131671" y="2714084"/>
                <a:ext cx="947195" cy="473597"/>
                <a:chOff x="2131671" y="1872205"/>
                <a:chExt cx="1500850" cy="750425"/>
              </a:xfrm>
            </p:grpSpPr>
            <p:pic>
              <p:nvPicPr>
                <p:cNvPr id="104" name="Graphic 103" descr="Lightbulb with solid fill">
                  <a:extLst>
                    <a:ext uri="{FF2B5EF4-FFF2-40B4-BE49-F238E27FC236}">
                      <a16:creationId xmlns:a16="http://schemas.microsoft.com/office/drawing/2014/main" id="{C2CA53A4-0CCF-4024-A24B-A46B6FCE33A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05" name="Graphic 104" descr="Lightbulb with solid fill">
                  <a:extLst>
                    <a:ext uri="{FF2B5EF4-FFF2-40B4-BE49-F238E27FC236}">
                      <a16:creationId xmlns:a16="http://schemas.microsoft.com/office/drawing/2014/main" id="{F3B9FD41-6935-4CA9-8525-22676AEFA8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83" name="Group 82">
                <a:extLst>
                  <a:ext uri="{FF2B5EF4-FFF2-40B4-BE49-F238E27FC236}">
                    <a16:creationId xmlns:a16="http://schemas.microsoft.com/office/drawing/2014/main" id="{4847FE6B-ECCD-4FB5-8E52-D66CFDE4E578}"/>
                  </a:ext>
                </a:extLst>
              </p:cNvPr>
              <p:cNvGrpSpPr/>
              <p:nvPr/>
            </p:nvGrpSpPr>
            <p:grpSpPr>
              <a:xfrm>
                <a:off x="2131671" y="3188345"/>
                <a:ext cx="947195" cy="473597"/>
                <a:chOff x="2131671" y="1872205"/>
                <a:chExt cx="1500850" cy="750425"/>
              </a:xfrm>
            </p:grpSpPr>
            <p:pic>
              <p:nvPicPr>
                <p:cNvPr id="102" name="Graphic 101" descr="Lightbulb with solid fill">
                  <a:extLst>
                    <a:ext uri="{FF2B5EF4-FFF2-40B4-BE49-F238E27FC236}">
                      <a16:creationId xmlns:a16="http://schemas.microsoft.com/office/drawing/2014/main" id="{410E9B2F-2618-4EF2-8755-1E0FE4A9FE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03" name="Graphic 102" descr="Lightbulb with solid fill">
                  <a:extLst>
                    <a:ext uri="{FF2B5EF4-FFF2-40B4-BE49-F238E27FC236}">
                      <a16:creationId xmlns:a16="http://schemas.microsoft.com/office/drawing/2014/main" id="{BE0F66E3-3BC6-418F-914D-A5DCA8A25E8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84" name="Group 83">
                <a:extLst>
                  <a:ext uri="{FF2B5EF4-FFF2-40B4-BE49-F238E27FC236}">
                    <a16:creationId xmlns:a16="http://schemas.microsoft.com/office/drawing/2014/main" id="{032DB425-7FF5-417B-AAD8-97DC0C6E775F}"/>
                  </a:ext>
                </a:extLst>
              </p:cNvPr>
              <p:cNvGrpSpPr/>
              <p:nvPr/>
            </p:nvGrpSpPr>
            <p:grpSpPr>
              <a:xfrm>
                <a:off x="2131671" y="3662606"/>
                <a:ext cx="947195" cy="473597"/>
                <a:chOff x="2131671" y="1872205"/>
                <a:chExt cx="1500850" cy="750425"/>
              </a:xfrm>
            </p:grpSpPr>
            <p:pic>
              <p:nvPicPr>
                <p:cNvPr id="100" name="Graphic 99" descr="Lightbulb with solid fill">
                  <a:extLst>
                    <a:ext uri="{FF2B5EF4-FFF2-40B4-BE49-F238E27FC236}">
                      <a16:creationId xmlns:a16="http://schemas.microsoft.com/office/drawing/2014/main" id="{B6706F81-AAD7-416F-B8F7-047BEBFE4C0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01" name="Graphic 100" descr="Lightbulb with solid fill">
                  <a:extLst>
                    <a:ext uri="{FF2B5EF4-FFF2-40B4-BE49-F238E27FC236}">
                      <a16:creationId xmlns:a16="http://schemas.microsoft.com/office/drawing/2014/main" id="{8C1AA05A-BDBC-4351-8FBE-CB88BED7A3E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85" name="Group 84">
                <a:extLst>
                  <a:ext uri="{FF2B5EF4-FFF2-40B4-BE49-F238E27FC236}">
                    <a16:creationId xmlns:a16="http://schemas.microsoft.com/office/drawing/2014/main" id="{B794FC6A-FC4D-4BAD-897A-C0FFA885CCE6}"/>
                  </a:ext>
                </a:extLst>
              </p:cNvPr>
              <p:cNvGrpSpPr/>
              <p:nvPr/>
            </p:nvGrpSpPr>
            <p:grpSpPr>
              <a:xfrm>
                <a:off x="2131671" y="4136867"/>
                <a:ext cx="947195" cy="473597"/>
                <a:chOff x="2131671" y="1872205"/>
                <a:chExt cx="1500850" cy="750425"/>
              </a:xfrm>
            </p:grpSpPr>
            <p:pic>
              <p:nvPicPr>
                <p:cNvPr id="98" name="Graphic 97" descr="Lightbulb with solid fill">
                  <a:extLst>
                    <a:ext uri="{FF2B5EF4-FFF2-40B4-BE49-F238E27FC236}">
                      <a16:creationId xmlns:a16="http://schemas.microsoft.com/office/drawing/2014/main" id="{23377E9D-A1DD-4F65-9700-E3D7837A98D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99" name="Graphic 98" descr="Lightbulb with solid fill">
                  <a:extLst>
                    <a:ext uri="{FF2B5EF4-FFF2-40B4-BE49-F238E27FC236}">
                      <a16:creationId xmlns:a16="http://schemas.microsoft.com/office/drawing/2014/main" id="{2D6F4587-9ACC-497E-A629-EF89EDBE880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86" name="Group 85">
                <a:extLst>
                  <a:ext uri="{FF2B5EF4-FFF2-40B4-BE49-F238E27FC236}">
                    <a16:creationId xmlns:a16="http://schemas.microsoft.com/office/drawing/2014/main" id="{83466406-8A1B-4820-9441-ACC7C2961EA2}"/>
                  </a:ext>
                </a:extLst>
              </p:cNvPr>
              <p:cNvGrpSpPr/>
              <p:nvPr/>
            </p:nvGrpSpPr>
            <p:grpSpPr>
              <a:xfrm>
                <a:off x="2131671" y="4611128"/>
                <a:ext cx="947195" cy="473597"/>
                <a:chOff x="2131671" y="1872205"/>
                <a:chExt cx="1500850" cy="750425"/>
              </a:xfrm>
            </p:grpSpPr>
            <p:pic>
              <p:nvPicPr>
                <p:cNvPr id="96" name="Graphic 95" descr="Lightbulb with solid fill">
                  <a:extLst>
                    <a:ext uri="{FF2B5EF4-FFF2-40B4-BE49-F238E27FC236}">
                      <a16:creationId xmlns:a16="http://schemas.microsoft.com/office/drawing/2014/main" id="{B56204E6-8E25-4F56-A9E3-61E74185949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97" name="Graphic 96" descr="Lightbulb with solid fill">
                  <a:extLst>
                    <a:ext uri="{FF2B5EF4-FFF2-40B4-BE49-F238E27FC236}">
                      <a16:creationId xmlns:a16="http://schemas.microsoft.com/office/drawing/2014/main" id="{19BE798C-ECF1-4E09-B07E-B26E79EC1B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87" name="Group 86">
                <a:extLst>
                  <a:ext uri="{FF2B5EF4-FFF2-40B4-BE49-F238E27FC236}">
                    <a16:creationId xmlns:a16="http://schemas.microsoft.com/office/drawing/2014/main" id="{D2A85C62-762F-4E80-AEC9-12E24F7C5817}"/>
                  </a:ext>
                </a:extLst>
              </p:cNvPr>
              <p:cNvGrpSpPr/>
              <p:nvPr/>
            </p:nvGrpSpPr>
            <p:grpSpPr>
              <a:xfrm>
                <a:off x="2131671" y="5085389"/>
                <a:ext cx="947195" cy="473597"/>
                <a:chOff x="2131671" y="1872205"/>
                <a:chExt cx="1500850" cy="750425"/>
              </a:xfrm>
            </p:grpSpPr>
            <p:pic>
              <p:nvPicPr>
                <p:cNvPr id="94" name="Graphic 93" descr="Lightbulb with solid fill">
                  <a:extLst>
                    <a:ext uri="{FF2B5EF4-FFF2-40B4-BE49-F238E27FC236}">
                      <a16:creationId xmlns:a16="http://schemas.microsoft.com/office/drawing/2014/main" id="{4E734836-417F-4D50-9E3D-85CEEC05E26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95" name="Graphic 94" descr="Lightbulb with solid fill">
                  <a:extLst>
                    <a:ext uri="{FF2B5EF4-FFF2-40B4-BE49-F238E27FC236}">
                      <a16:creationId xmlns:a16="http://schemas.microsoft.com/office/drawing/2014/main" id="{278DF65C-602B-4CD4-A2AC-AEF9200A50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88" name="Group 87">
                <a:extLst>
                  <a:ext uri="{FF2B5EF4-FFF2-40B4-BE49-F238E27FC236}">
                    <a16:creationId xmlns:a16="http://schemas.microsoft.com/office/drawing/2014/main" id="{9CBC32C7-8335-437E-B6EB-8FAE5A7CCB75}"/>
                  </a:ext>
                </a:extLst>
              </p:cNvPr>
              <p:cNvGrpSpPr/>
              <p:nvPr/>
            </p:nvGrpSpPr>
            <p:grpSpPr>
              <a:xfrm>
                <a:off x="2131671" y="5559650"/>
                <a:ext cx="947195" cy="473597"/>
                <a:chOff x="2131671" y="1872205"/>
                <a:chExt cx="1500850" cy="750425"/>
              </a:xfrm>
            </p:grpSpPr>
            <p:pic>
              <p:nvPicPr>
                <p:cNvPr id="92" name="Graphic 91" descr="Lightbulb with solid fill">
                  <a:extLst>
                    <a:ext uri="{FF2B5EF4-FFF2-40B4-BE49-F238E27FC236}">
                      <a16:creationId xmlns:a16="http://schemas.microsoft.com/office/drawing/2014/main" id="{EF8BE727-ED6C-45DC-A38A-3819E7600B5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93" name="Graphic 92" descr="Lightbulb with solid fill">
                  <a:extLst>
                    <a:ext uri="{FF2B5EF4-FFF2-40B4-BE49-F238E27FC236}">
                      <a16:creationId xmlns:a16="http://schemas.microsoft.com/office/drawing/2014/main" id="{04354018-1671-4F59-A9C2-CB4BE4EEBE6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89" name="Group 88">
                <a:extLst>
                  <a:ext uri="{FF2B5EF4-FFF2-40B4-BE49-F238E27FC236}">
                    <a16:creationId xmlns:a16="http://schemas.microsoft.com/office/drawing/2014/main" id="{09CC1623-DA26-4FEF-983C-AC610399B826}"/>
                  </a:ext>
                </a:extLst>
              </p:cNvPr>
              <p:cNvGrpSpPr/>
              <p:nvPr/>
            </p:nvGrpSpPr>
            <p:grpSpPr>
              <a:xfrm>
                <a:off x="2131671" y="6033915"/>
                <a:ext cx="947195" cy="473597"/>
                <a:chOff x="2131671" y="1872205"/>
                <a:chExt cx="1500850" cy="750425"/>
              </a:xfrm>
            </p:grpSpPr>
            <p:pic>
              <p:nvPicPr>
                <p:cNvPr id="90" name="Graphic 89" descr="Lightbulb with solid fill">
                  <a:extLst>
                    <a:ext uri="{FF2B5EF4-FFF2-40B4-BE49-F238E27FC236}">
                      <a16:creationId xmlns:a16="http://schemas.microsoft.com/office/drawing/2014/main" id="{46686EC7-1998-4FEF-B41D-D35B33BD23E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91" name="Graphic 90" descr="Lightbulb with solid fill">
                  <a:extLst>
                    <a:ext uri="{FF2B5EF4-FFF2-40B4-BE49-F238E27FC236}">
                      <a16:creationId xmlns:a16="http://schemas.microsoft.com/office/drawing/2014/main" id="{A9DEB3E2-572F-4B91-A1D0-047F3120D91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grpSp>
          <p:nvGrpSpPr>
            <p:cNvPr id="110" name="Group 109">
              <a:extLst>
                <a:ext uri="{FF2B5EF4-FFF2-40B4-BE49-F238E27FC236}">
                  <a16:creationId xmlns:a16="http://schemas.microsoft.com/office/drawing/2014/main" id="{6B31FC3E-880D-4A39-AD91-03DFC94FFF91}"/>
                </a:ext>
              </a:extLst>
            </p:cNvPr>
            <p:cNvGrpSpPr/>
            <p:nvPr/>
          </p:nvGrpSpPr>
          <p:grpSpPr>
            <a:xfrm>
              <a:off x="7083529" y="1877175"/>
              <a:ext cx="947195" cy="4741950"/>
              <a:chOff x="2131671" y="1765562"/>
              <a:chExt cx="947195" cy="4741950"/>
            </a:xfrm>
          </p:grpSpPr>
          <p:grpSp>
            <p:nvGrpSpPr>
              <p:cNvPr id="111" name="Group 110">
                <a:extLst>
                  <a:ext uri="{FF2B5EF4-FFF2-40B4-BE49-F238E27FC236}">
                    <a16:creationId xmlns:a16="http://schemas.microsoft.com/office/drawing/2014/main" id="{00F633FD-F451-4C00-86FE-A63C10B0E9C4}"/>
                  </a:ext>
                </a:extLst>
              </p:cNvPr>
              <p:cNvGrpSpPr/>
              <p:nvPr/>
            </p:nvGrpSpPr>
            <p:grpSpPr>
              <a:xfrm>
                <a:off x="2131671" y="1765562"/>
                <a:ext cx="947195" cy="473597"/>
                <a:chOff x="2131671" y="1872205"/>
                <a:chExt cx="1500850" cy="750425"/>
              </a:xfrm>
            </p:grpSpPr>
            <p:pic>
              <p:nvPicPr>
                <p:cNvPr id="139" name="Graphic 138" descr="Lightbulb with solid fill">
                  <a:extLst>
                    <a:ext uri="{FF2B5EF4-FFF2-40B4-BE49-F238E27FC236}">
                      <a16:creationId xmlns:a16="http://schemas.microsoft.com/office/drawing/2014/main" id="{268956CF-36B4-4185-AD56-BCD90CA477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40" name="Graphic 139" descr="Lightbulb with solid fill">
                  <a:extLst>
                    <a:ext uri="{FF2B5EF4-FFF2-40B4-BE49-F238E27FC236}">
                      <a16:creationId xmlns:a16="http://schemas.microsoft.com/office/drawing/2014/main" id="{EB2AA81E-6A4C-41BD-9C2C-13A6510E9B8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12" name="Group 111">
                <a:extLst>
                  <a:ext uri="{FF2B5EF4-FFF2-40B4-BE49-F238E27FC236}">
                    <a16:creationId xmlns:a16="http://schemas.microsoft.com/office/drawing/2014/main" id="{3FCEADFB-66F2-416E-AF18-EA7DC6F44F8E}"/>
                  </a:ext>
                </a:extLst>
              </p:cNvPr>
              <p:cNvGrpSpPr/>
              <p:nvPr/>
            </p:nvGrpSpPr>
            <p:grpSpPr>
              <a:xfrm>
                <a:off x="2131671" y="2239823"/>
                <a:ext cx="947195" cy="473597"/>
                <a:chOff x="2131671" y="1872205"/>
                <a:chExt cx="1500850" cy="750425"/>
              </a:xfrm>
            </p:grpSpPr>
            <p:pic>
              <p:nvPicPr>
                <p:cNvPr id="137" name="Graphic 136" descr="Lightbulb with solid fill">
                  <a:extLst>
                    <a:ext uri="{FF2B5EF4-FFF2-40B4-BE49-F238E27FC236}">
                      <a16:creationId xmlns:a16="http://schemas.microsoft.com/office/drawing/2014/main" id="{FFA11AB1-3FF0-4C2F-99EA-00A0F8C030C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38" name="Graphic 137" descr="Lightbulb with solid fill">
                  <a:extLst>
                    <a:ext uri="{FF2B5EF4-FFF2-40B4-BE49-F238E27FC236}">
                      <a16:creationId xmlns:a16="http://schemas.microsoft.com/office/drawing/2014/main" id="{EC8A3686-E1FB-4745-8A82-31BC8EE8771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13" name="Group 112">
                <a:extLst>
                  <a:ext uri="{FF2B5EF4-FFF2-40B4-BE49-F238E27FC236}">
                    <a16:creationId xmlns:a16="http://schemas.microsoft.com/office/drawing/2014/main" id="{8EF6B629-B7D5-48ED-9977-85D7411E8104}"/>
                  </a:ext>
                </a:extLst>
              </p:cNvPr>
              <p:cNvGrpSpPr/>
              <p:nvPr/>
            </p:nvGrpSpPr>
            <p:grpSpPr>
              <a:xfrm>
                <a:off x="2131671" y="2714084"/>
                <a:ext cx="947195" cy="473597"/>
                <a:chOff x="2131671" y="1872205"/>
                <a:chExt cx="1500850" cy="750425"/>
              </a:xfrm>
            </p:grpSpPr>
            <p:pic>
              <p:nvPicPr>
                <p:cNvPr id="135" name="Graphic 134" descr="Lightbulb with solid fill">
                  <a:extLst>
                    <a:ext uri="{FF2B5EF4-FFF2-40B4-BE49-F238E27FC236}">
                      <a16:creationId xmlns:a16="http://schemas.microsoft.com/office/drawing/2014/main" id="{DE7C0EE1-EE63-4D82-BA19-143FD7D6094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36" name="Graphic 135" descr="Lightbulb with solid fill">
                  <a:extLst>
                    <a:ext uri="{FF2B5EF4-FFF2-40B4-BE49-F238E27FC236}">
                      <a16:creationId xmlns:a16="http://schemas.microsoft.com/office/drawing/2014/main" id="{78C4A205-931D-49FC-8D81-C9AF7AC174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14" name="Group 113">
                <a:extLst>
                  <a:ext uri="{FF2B5EF4-FFF2-40B4-BE49-F238E27FC236}">
                    <a16:creationId xmlns:a16="http://schemas.microsoft.com/office/drawing/2014/main" id="{E59C3D6B-0D46-485D-90C7-B2CAFCE71FCC}"/>
                  </a:ext>
                </a:extLst>
              </p:cNvPr>
              <p:cNvGrpSpPr/>
              <p:nvPr/>
            </p:nvGrpSpPr>
            <p:grpSpPr>
              <a:xfrm>
                <a:off x="2131671" y="3188345"/>
                <a:ext cx="947195" cy="473597"/>
                <a:chOff x="2131671" y="1872205"/>
                <a:chExt cx="1500850" cy="750425"/>
              </a:xfrm>
            </p:grpSpPr>
            <p:pic>
              <p:nvPicPr>
                <p:cNvPr id="133" name="Graphic 132" descr="Lightbulb with solid fill">
                  <a:extLst>
                    <a:ext uri="{FF2B5EF4-FFF2-40B4-BE49-F238E27FC236}">
                      <a16:creationId xmlns:a16="http://schemas.microsoft.com/office/drawing/2014/main" id="{7F6BA3B9-8ABC-4469-B8D0-637DE702BD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34" name="Graphic 133" descr="Lightbulb with solid fill">
                  <a:extLst>
                    <a:ext uri="{FF2B5EF4-FFF2-40B4-BE49-F238E27FC236}">
                      <a16:creationId xmlns:a16="http://schemas.microsoft.com/office/drawing/2014/main" id="{8A15EF2C-ACC0-4BAC-AAB6-8D19EAB6E3A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15" name="Group 114">
                <a:extLst>
                  <a:ext uri="{FF2B5EF4-FFF2-40B4-BE49-F238E27FC236}">
                    <a16:creationId xmlns:a16="http://schemas.microsoft.com/office/drawing/2014/main" id="{BEF3656B-0409-40CC-90AD-1278ED351B10}"/>
                  </a:ext>
                </a:extLst>
              </p:cNvPr>
              <p:cNvGrpSpPr/>
              <p:nvPr/>
            </p:nvGrpSpPr>
            <p:grpSpPr>
              <a:xfrm>
                <a:off x="2131671" y="3662606"/>
                <a:ext cx="947195" cy="473597"/>
                <a:chOff x="2131671" y="1872205"/>
                <a:chExt cx="1500850" cy="750425"/>
              </a:xfrm>
            </p:grpSpPr>
            <p:pic>
              <p:nvPicPr>
                <p:cNvPr id="131" name="Graphic 130" descr="Lightbulb with solid fill">
                  <a:extLst>
                    <a:ext uri="{FF2B5EF4-FFF2-40B4-BE49-F238E27FC236}">
                      <a16:creationId xmlns:a16="http://schemas.microsoft.com/office/drawing/2014/main" id="{D5815CFC-E648-423B-9C21-50747F9D558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32" name="Graphic 131" descr="Lightbulb with solid fill">
                  <a:extLst>
                    <a:ext uri="{FF2B5EF4-FFF2-40B4-BE49-F238E27FC236}">
                      <a16:creationId xmlns:a16="http://schemas.microsoft.com/office/drawing/2014/main" id="{DAECB7E7-8DFD-4E7A-BE1D-CF7AD0B607B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16" name="Group 115">
                <a:extLst>
                  <a:ext uri="{FF2B5EF4-FFF2-40B4-BE49-F238E27FC236}">
                    <a16:creationId xmlns:a16="http://schemas.microsoft.com/office/drawing/2014/main" id="{D54F1C8F-6BD5-46FA-A43B-54F0DDE340E2}"/>
                  </a:ext>
                </a:extLst>
              </p:cNvPr>
              <p:cNvGrpSpPr/>
              <p:nvPr/>
            </p:nvGrpSpPr>
            <p:grpSpPr>
              <a:xfrm>
                <a:off x="2131671" y="4136867"/>
                <a:ext cx="947195" cy="473597"/>
                <a:chOff x="2131671" y="1872205"/>
                <a:chExt cx="1500850" cy="750425"/>
              </a:xfrm>
            </p:grpSpPr>
            <p:pic>
              <p:nvPicPr>
                <p:cNvPr id="129" name="Graphic 128" descr="Lightbulb with solid fill">
                  <a:extLst>
                    <a:ext uri="{FF2B5EF4-FFF2-40B4-BE49-F238E27FC236}">
                      <a16:creationId xmlns:a16="http://schemas.microsoft.com/office/drawing/2014/main" id="{A7CECA4E-ECA9-44FA-BC1A-275C30305A0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30" name="Graphic 129" descr="Lightbulb with solid fill">
                  <a:extLst>
                    <a:ext uri="{FF2B5EF4-FFF2-40B4-BE49-F238E27FC236}">
                      <a16:creationId xmlns:a16="http://schemas.microsoft.com/office/drawing/2014/main" id="{1C2E1518-78DE-4A1A-9D6D-DFD470BC200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17" name="Group 116">
                <a:extLst>
                  <a:ext uri="{FF2B5EF4-FFF2-40B4-BE49-F238E27FC236}">
                    <a16:creationId xmlns:a16="http://schemas.microsoft.com/office/drawing/2014/main" id="{58064329-6F4B-4D5F-BAD2-3AF4D54A04EC}"/>
                  </a:ext>
                </a:extLst>
              </p:cNvPr>
              <p:cNvGrpSpPr/>
              <p:nvPr/>
            </p:nvGrpSpPr>
            <p:grpSpPr>
              <a:xfrm>
                <a:off x="2131671" y="4611128"/>
                <a:ext cx="947195" cy="473597"/>
                <a:chOff x="2131671" y="1872205"/>
                <a:chExt cx="1500850" cy="750425"/>
              </a:xfrm>
            </p:grpSpPr>
            <p:pic>
              <p:nvPicPr>
                <p:cNvPr id="127" name="Graphic 126" descr="Lightbulb with solid fill">
                  <a:extLst>
                    <a:ext uri="{FF2B5EF4-FFF2-40B4-BE49-F238E27FC236}">
                      <a16:creationId xmlns:a16="http://schemas.microsoft.com/office/drawing/2014/main" id="{69C6CC87-D524-45B1-B633-739AE27892B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28" name="Graphic 127" descr="Lightbulb with solid fill">
                  <a:extLst>
                    <a:ext uri="{FF2B5EF4-FFF2-40B4-BE49-F238E27FC236}">
                      <a16:creationId xmlns:a16="http://schemas.microsoft.com/office/drawing/2014/main" id="{B9CC1340-B6A9-4499-AD93-91F6493BB19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18" name="Group 117">
                <a:extLst>
                  <a:ext uri="{FF2B5EF4-FFF2-40B4-BE49-F238E27FC236}">
                    <a16:creationId xmlns:a16="http://schemas.microsoft.com/office/drawing/2014/main" id="{B7C8E6E2-B972-42B8-B8BD-BCC35D8316C8}"/>
                  </a:ext>
                </a:extLst>
              </p:cNvPr>
              <p:cNvGrpSpPr/>
              <p:nvPr/>
            </p:nvGrpSpPr>
            <p:grpSpPr>
              <a:xfrm>
                <a:off x="2131671" y="5085389"/>
                <a:ext cx="947195" cy="473597"/>
                <a:chOff x="2131671" y="1872205"/>
                <a:chExt cx="1500850" cy="750425"/>
              </a:xfrm>
            </p:grpSpPr>
            <p:pic>
              <p:nvPicPr>
                <p:cNvPr id="125" name="Graphic 124" descr="Lightbulb with solid fill">
                  <a:extLst>
                    <a:ext uri="{FF2B5EF4-FFF2-40B4-BE49-F238E27FC236}">
                      <a16:creationId xmlns:a16="http://schemas.microsoft.com/office/drawing/2014/main" id="{3D1B540E-0150-4E3C-926C-DC344D0AB45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26" name="Graphic 125" descr="Lightbulb with solid fill">
                  <a:extLst>
                    <a:ext uri="{FF2B5EF4-FFF2-40B4-BE49-F238E27FC236}">
                      <a16:creationId xmlns:a16="http://schemas.microsoft.com/office/drawing/2014/main" id="{F9E4F8D7-631F-405F-88C6-53E2B85A03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19" name="Group 118">
                <a:extLst>
                  <a:ext uri="{FF2B5EF4-FFF2-40B4-BE49-F238E27FC236}">
                    <a16:creationId xmlns:a16="http://schemas.microsoft.com/office/drawing/2014/main" id="{8C9B8BB6-E8B5-4F0E-AC82-B5D693CBB349}"/>
                  </a:ext>
                </a:extLst>
              </p:cNvPr>
              <p:cNvGrpSpPr/>
              <p:nvPr/>
            </p:nvGrpSpPr>
            <p:grpSpPr>
              <a:xfrm>
                <a:off x="2131671" y="5559650"/>
                <a:ext cx="947195" cy="473597"/>
                <a:chOff x="2131671" y="1872205"/>
                <a:chExt cx="1500850" cy="750425"/>
              </a:xfrm>
            </p:grpSpPr>
            <p:pic>
              <p:nvPicPr>
                <p:cNvPr id="123" name="Graphic 122" descr="Lightbulb with solid fill">
                  <a:extLst>
                    <a:ext uri="{FF2B5EF4-FFF2-40B4-BE49-F238E27FC236}">
                      <a16:creationId xmlns:a16="http://schemas.microsoft.com/office/drawing/2014/main" id="{F1ACCFEF-618E-485E-BD9D-B57526D6EE7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24" name="Graphic 123" descr="Lightbulb with solid fill">
                  <a:extLst>
                    <a:ext uri="{FF2B5EF4-FFF2-40B4-BE49-F238E27FC236}">
                      <a16:creationId xmlns:a16="http://schemas.microsoft.com/office/drawing/2014/main" id="{E6DE1FE8-5382-4810-8C60-014152A577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20" name="Group 119">
                <a:extLst>
                  <a:ext uri="{FF2B5EF4-FFF2-40B4-BE49-F238E27FC236}">
                    <a16:creationId xmlns:a16="http://schemas.microsoft.com/office/drawing/2014/main" id="{D2037078-61DB-4A6B-8011-4616352BEA30}"/>
                  </a:ext>
                </a:extLst>
              </p:cNvPr>
              <p:cNvGrpSpPr/>
              <p:nvPr/>
            </p:nvGrpSpPr>
            <p:grpSpPr>
              <a:xfrm>
                <a:off x="2131671" y="6033915"/>
                <a:ext cx="947195" cy="473597"/>
                <a:chOff x="2131671" y="1872205"/>
                <a:chExt cx="1500850" cy="750425"/>
              </a:xfrm>
            </p:grpSpPr>
            <p:pic>
              <p:nvPicPr>
                <p:cNvPr id="121" name="Graphic 120" descr="Lightbulb with solid fill">
                  <a:extLst>
                    <a:ext uri="{FF2B5EF4-FFF2-40B4-BE49-F238E27FC236}">
                      <a16:creationId xmlns:a16="http://schemas.microsoft.com/office/drawing/2014/main" id="{CFA2BE4F-3D67-4ED1-AEB2-0226EF6CB9D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22" name="Graphic 121" descr="Lightbulb with solid fill">
                  <a:extLst>
                    <a:ext uri="{FF2B5EF4-FFF2-40B4-BE49-F238E27FC236}">
                      <a16:creationId xmlns:a16="http://schemas.microsoft.com/office/drawing/2014/main" id="{21E65B87-BA70-4942-8297-98CC54FC948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grpSp>
          <p:nvGrpSpPr>
            <p:cNvPr id="141" name="Group 140">
              <a:extLst>
                <a:ext uri="{FF2B5EF4-FFF2-40B4-BE49-F238E27FC236}">
                  <a16:creationId xmlns:a16="http://schemas.microsoft.com/office/drawing/2014/main" id="{27A0B42A-3DB9-4D6B-A395-304661E552F3}"/>
                </a:ext>
              </a:extLst>
            </p:cNvPr>
            <p:cNvGrpSpPr/>
            <p:nvPr/>
          </p:nvGrpSpPr>
          <p:grpSpPr>
            <a:xfrm>
              <a:off x="8031929" y="1877175"/>
              <a:ext cx="947195" cy="4741950"/>
              <a:chOff x="2131671" y="1765562"/>
              <a:chExt cx="947195" cy="4741950"/>
            </a:xfrm>
          </p:grpSpPr>
          <p:grpSp>
            <p:nvGrpSpPr>
              <p:cNvPr id="142" name="Group 141">
                <a:extLst>
                  <a:ext uri="{FF2B5EF4-FFF2-40B4-BE49-F238E27FC236}">
                    <a16:creationId xmlns:a16="http://schemas.microsoft.com/office/drawing/2014/main" id="{48558746-5A8E-4270-843D-3C1554591BBF}"/>
                  </a:ext>
                </a:extLst>
              </p:cNvPr>
              <p:cNvGrpSpPr/>
              <p:nvPr/>
            </p:nvGrpSpPr>
            <p:grpSpPr>
              <a:xfrm>
                <a:off x="2131671" y="1765562"/>
                <a:ext cx="947195" cy="473597"/>
                <a:chOff x="2131671" y="1872205"/>
                <a:chExt cx="1500850" cy="750425"/>
              </a:xfrm>
            </p:grpSpPr>
            <p:pic>
              <p:nvPicPr>
                <p:cNvPr id="170" name="Graphic 169" descr="Lightbulb with solid fill">
                  <a:extLst>
                    <a:ext uri="{FF2B5EF4-FFF2-40B4-BE49-F238E27FC236}">
                      <a16:creationId xmlns:a16="http://schemas.microsoft.com/office/drawing/2014/main" id="{F0D5A1F7-4267-4146-94F7-529424315E5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71" name="Graphic 170" descr="Lightbulb with solid fill">
                  <a:extLst>
                    <a:ext uri="{FF2B5EF4-FFF2-40B4-BE49-F238E27FC236}">
                      <a16:creationId xmlns:a16="http://schemas.microsoft.com/office/drawing/2014/main" id="{2B6E679F-72E2-44BF-A334-74585E1A299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43" name="Group 142">
                <a:extLst>
                  <a:ext uri="{FF2B5EF4-FFF2-40B4-BE49-F238E27FC236}">
                    <a16:creationId xmlns:a16="http://schemas.microsoft.com/office/drawing/2014/main" id="{E523658F-8692-4624-8F81-2F18ED20923A}"/>
                  </a:ext>
                </a:extLst>
              </p:cNvPr>
              <p:cNvGrpSpPr/>
              <p:nvPr/>
            </p:nvGrpSpPr>
            <p:grpSpPr>
              <a:xfrm>
                <a:off x="2131671" y="2239823"/>
                <a:ext cx="947195" cy="473597"/>
                <a:chOff x="2131671" y="1872205"/>
                <a:chExt cx="1500850" cy="750425"/>
              </a:xfrm>
            </p:grpSpPr>
            <p:pic>
              <p:nvPicPr>
                <p:cNvPr id="168" name="Graphic 167" descr="Lightbulb with solid fill">
                  <a:extLst>
                    <a:ext uri="{FF2B5EF4-FFF2-40B4-BE49-F238E27FC236}">
                      <a16:creationId xmlns:a16="http://schemas.microsoft.com/office/drawing/2014/main" id="{8D934336-B328-45D1-9468-357EAD9B38B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69" name="Graphic 168" descr="Lightbulb with solid fill">
                  <a:extLst>
                    <a:ext uri="{FF2B5EF4-FFF2-40B4-BE49-F238E27FC236}">
                      <a16:creationId xmlns:a16="http://schemas.microsoft.com/office/drawing/2014/main" id="{A7CBF5C1-86DD-47A4-8FD6-5A98E3418A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44" name="Group 143">
                <a:extLst>
                  <a:ext uri="{FF2B5EF4-FFF2-40B4-BE49-F238E27FC236}">
                    <a16:creationId xmlns:a16="http://schemas.microsoft.com/office/drawing/2014/main" id="{1C202A99-FE1F-4E2B-A3F7-4F197FF2505E}"/>
                  </a:ext>
                </a:extLst>
              </p:cNvPr>
              <p:cNvGrpSpPr/>
              <p:nvPr/>
            </p:nvGrpSpPr>
            <p:grpSpPr>
              <a:xfrm>
                <a:off x="2131671" y="2714084"/>
                <a:ext cx="947195" cy="473597"/>
                <a:chOff x="2131671" y="1872205"/>
                <a:chExt cx="1500850" cy="750425"/>
              </a:xfrm>
            </p:grpSpPr>
            <p:pic>
              <p:nvPicPr>
                <p:cNvPr id="166" name="Graphic 165" descr="Lightbulb with solid fill">
                  <a:extLst>
                    <a:ext uri="{FF2B5EF4-FFF2-40B4-BE49-F238E27FC236}">
                      <a16:creationId xmlns:a16="http://schemas.microsoft.com/office/drawing/2014/main" id="{C1026ED3-5FD6-4132-9494-CD161BB5065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67" name="Graphic 166" descr="Lightbulb with solid fill">
                  <a:extLst>
                    <a:ext uri="{FF2B5EF4-FFF2-40B4-BE49-F238E27FC236}">
                      <a16:creationId xmlns:a16="http://schemas.microsoft.com/office/drawing/2014/main" id="{6CB82254-022C-4358-BD81-23C7144FF4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45" name="Group 144">
                <a:extLst>
                  <a:ext uri="{FF2B5EF4-FFF2-40B4-BE49-F238E27FC236}">
                    <a16:creationId xmlns:a16="http://schemas.microsoft.com/office/drawing/2014/main" id="{037D607E-2107-4571-84B6-DE7B9CD4EE11}"/>
                  </a:ext>
                </a:extLst>
              </p:cNvPr>
              <p:cNvGrpSpPr/>
              <p:nvPr/>
            </p:nvGrpSpPr>
            <p:grpSpPr>
              <a:xfrm>
                <a:off x="2131671" y="3188345"/>
                <a:ext cx="947195" cy="473597"/>
                <a:chOff x="2131671" y="1872205"/>
                <a:chExt cx="1500850" cy="750425"/>
              </a:xfrm>
            </p:grpSpPr>
            <p:pic>
              <p:nvPicPr>
                <p:cNvPr id="164" name="Graphic 163" descr="Lightbulb with solid fill">
                  <a:extLst>
                    <a:ext uri="{FF2B5EF4-FFF2-40B4-BE49-F238E27FC236}">
                      <a16:creationId xmlns:a16="http://schemas.microsoft.com/office/drawing/2014/main" id="{442BEDFC-1F6A-4AB1-8BD0-707EFC035AA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65" name="Graphic 164" descr="Lightbulb with solid fill">
                  <a:extLst>
                    <a:ext uri="{FF2B5EF4-FFF2-40B4-BE49-F238E27FC236}">
                      <a16:creationId xmlns:a16="http://schemas.microsoft.com/office/drawing/2014/main" id="{1EC30B16-F5C0-4002-BF6F-3A5E2849672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46" name="Group 145">
                <a:extLst>
                  <a:ext uri="{FF2B5EF4-FFF2-40B4-BE49-F238E27FC236}">
                    <a16:creationId xmlns:a16="http://schemas.microsoft.com/office/drawing/2014/main" id="{69FB4794-7034-44B4-84CA-329087FAAA99}"/>
                  </a:ext>
                </a:extLst>
              </p:cNvPr>
              <p:cNvGrpSpPr/>
              <p:nvPr/>
            </p:nvGrpSpPr>
            <p:grpSpPr>
              <a:xfrm>
                <a:off x="2131671" y="3662606"/>
                <a:ext cx="947195" cy="473597"/>
                <a:chOff x="2131671" y="1872205"/>
                <a:chExt cx="1500850" cy="750425"/>
              </a:xfrm>
            </p:grpSpPr>
            <p:pic>
              <p:nvPicPr>
                <p:cNvPr id="162" name="Graphic 161" descr="Lightbulb with solid fill">
                  <a:extLst>
                    <a:ext uri="{FF2B5EF4-FFF2-40B4-BE49-F238E27FC236}">
                      <a16:creationId xmlns:a16="http://schemas.microsoft.com/office/drawing/2014/main" id="{2B98CCD7-98B4-40B7-B797-23111A22BA8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63" name="Graphic 162" descr="Lightbulb with solid fill">
                  <a:extLst>
                    <a:ext uri="{FF2B5EF4-FFF2-40B4-BE49-F238E27FC236}">
                      <a16:creationId xmlns:a16="http://schemas.microsoft.com/office/drawing/2014/main" id="{7B558618-E067-4BBE-99D3-150D0FBB065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47" name="Group 146">
                <a:extLst>
                  <a:ext uri="{FF2B5EF4-FFF2-40B4-BE49-F238E27FC236}">
                    <a16:creationId xmlns:a16="http://schemas.microsoft.com/office/drawing/2014/main" id="{BF1B9892-0B1A-421F-8044-0C8931BBD773}"/>
                  </a:ext>
                </a:extLst>
              </p:cNvPr>
              <p:cNvGrpSpPr/>
              <p:nvPr/>
            </p:nvGrpSpPr>
            <p:grpSpPr>
              <a:xfrm>
                <a:off x="2131671" y="4136867"/>
                <a:ext cx="947195" cy="473597"/>
                <a:chOff x="2131671" y="1872205"/>
                <a:chExt cx="1500850" cy="750425"/>
              </a:xfrm>
            </p:grpSpPr>
            <p:pic>
              <p:nvPicPr>
                <p:cNvPr id="160" name="Graphic 159" descr="Lightbulb with solid fill">
                  <a:extLst>
                    <a:ext uri="{FF2B5EF4-FFF2-40B4-BE49-F238E27FC236}">
                      <a16:creationId xmlns:a16="http://schemas.microsoft.com/office/drawing/2014/main" id="{A224DA7F-C665-4CA4-A2BD-D5E0F4C7AE4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61" name="Graphic 160" descr="Lightbulb with solid fill">
                  <a:extLst>
                    <a:ext uri="{FF2B5EF4-FFF2-40B4-BE49-F238E27FC236}">
                      <a16:creationId xmlns:a16="http://schemas.microsoft.com/office/drawing/2014/main" id="{9AD6750E-946A-4E10-BB28-D0900EE61AC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48" name="Group 147">
                <a:extLst>
                  <a:ext uri="{FF2B5EF4-FFF2-40B4-BE49-F238E27FC236}">
                    <a16:creationId xmlns:a16="http://schemas.microsoft.com/office/drawing/2014/main" id="{CE7F891C-7396-4206-8A06-4FDDDEF11911}"/>
                  </a:ext>
                </a:extLst>
              </p:cNvPr>
              <p:cNvGrpSpPr/>
              <p:nvPr/>
            </p:nvGrpSpPr>
            <p:grpSpPr>
              <a:xfrm>
                <a:off x="2131671" y="4611128"/>
                <a:ext cx="947195" cy="473597"/>
                <a:chOff x="2131671" y="1872205"/>
                <a:chExt cx="1500850" cy="750425"/>
              </a:xfrm>
            </p:grpSpPr>
            <p:pic>
              <p:nvPicPr>
                <p:cNvPr id="158" name="Graphic 157" descr="Lightbulb with solid fill">
                  <a:extLst>
                    <a:ext uri="{FF2B5EF4-FFF2-40B4-BE49-F238E27FC236}">
                      <a16:creationId xmlns:a16="http://schemas.microsoft.com/office/drawing/2014/main" id="{9D00EDE3-0FCA-43FC-9A8F-24C11704F72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59" name="Graphic 158" descr="Lightbulb with solid fill">
                  <a:extLst>
                    <a:ext uri="{FF2B5EF4-FFF2-40B4-BE49-F238E27FC236}">
                      <a16:creationId xmlns:a16="http://schemas.microsoft.com/office/drawing/2014/main" id="{3C335CDD-B47E-49C3-B459-040F17C1A8B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49" name="Group 148">
                <a:extLst>
                  <a:ext uri="{FF2B5EF4-FFF2-40B4-BE49-F238E27FC236}">
                    <a16:creationId xmlns:a16="http://schemas.microsoft.com/office/drawing/2014/main" id="{AB673D59-3667-492A-8D6C-9A8BBD5A23AC}"/>
                  </a:ext>
                </a:extLst>
              </p:cNvPr>
              <p:cNvGrpSpPr/>
              <p:nvPr/>
            </p:nvGrpSpPr>
            <p:grpSpPr>
              <a:xfrm>
                <a:off x="2131671" y="5085389"/>
                <a:ext cx="947195" cy="473597"/>
                <a:chOff x="2131671" y="1872205"/>
                <a:chExt cx="1500850" cy="750425"/>
              </a:xfrm>
            </p:grpSpPr>
            <p:pic>
              <p:nvPicPr>
                <p:cNvPr id="156" name="Graphic 155" descr="Lightbulb with solid fill">
                  <a:extLst>
                    <a:ext uri="{FF2B5EF4-FFF2-40B4-BE49-F238E27FC236}">
                      <a16:creationId xmlns:a16="http://schemas.microsoft.com/office/drawing/2014/main" id="{2737B8C7-7CAF-4A2F-B865-49094F9C453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57" name="Graphic 156" descr="Lightbulb with solid fill">
                  <a:extLst>
                    <a:ext uri="{FF2B5EF4-FFF2-40B4-BE49-F238E27FC236}">
                      <a16:creationId xmlns:a16="http://schemas.microsoft.com/office/drawing/2014/main" id="{FAB1FBBB-71A2-4D1E-90D4-5E04CCD0C6B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grpSp>
            <p:nvGrpSpPr>
              <p:cNvPr id="150" name="Group 149">
                <a:extLst>
                  <a:ext uri="{FF2B5EF4-FFF2-40B4-BE49-F238E27FC236}">
                    <a16:creationId xmlns:a16="http://schemas.microsoft.com/office/drawing/2014/main" id="{CF96B541-FC05-4E30-A4F1-6FB036C80F1D}"/>
                  </a:ext>
                </a:extLst>
              </p:cNvPr>
              <p:cNvGrpSpPr/>
              <p:nvPr/>
            </p:nvGrpSpPr>
            <p:grpSpPr>
              <a:xfrm>
                <a:off x="2131671" y="5559650"/>
                <a:ext cx="947195" cy="473597"/>
                <a:chOff x="2131671" y="1872205"/>
                <a:chExt cx="1500850" cy="750425"/>
              </a:xfrm>
            </p:grpSpPr>
            <p:pic>
              <p:nvPicPr>
                <p:cNvPr id="154" name="Graphic 153" descr="Lightbulb with solid fill">
                  <a:extLst>
                    <a:ext uri="{FF2B5EF4-FFF2-40B4-BE49-F238E27FC236}">
                      <a16:creationId xmlns:a16="http://schemas.microsoft.com/office/drawing/2014/main" id="{737E9D26-78F3-4EA3-91EB-6ABA1FD2519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1872205"/>
                  <a:ext cx="750425" cy="750425"/>
                </a:xfrm>
                <a:prstGeom prst="rect">
                  <a:avLst/>
                </a:prstGeom>
              </p:spPr>
            </p:pic>
            <p:pic>
              <p:nvPicPr>
                <p:cNvPr id="155" name="Graphic 154" descr="Lightbulb with solid fill">
                  <a:extLst>
                    <a:ext uri="{FF2B5EF4-FFF2-40B4-BE49-F238E27FC236}">
                      <a16:creationId xmlns:a16="http://schemas.microsoft.com/office/drawing/2014/main" id="{1866A3F5-DCF4-470A-A741-315D7EC51E6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82096" y="1872205"/>
                  <a:ext cx="750425" cy="750425"/>
                </a:xfrm>
                <a:prstGeom prst="rect">
                  <a:avLst/>
                </a:prstGeom>
              </p:spPr>
            </p:pic>
          </p:grpSp>
          <p:pic>
            <p:nvPicPr>
              <p:cNvPr id="152" name="Graphic 151" descr="Lightbulb with solid fill">
                <a:extLst>
                  <a:ext uri="{FF2B5EF4-FFF2-40B4-BE49-F238E27FC236}">
                    <a16:creationId xmlns:a16="http://schemas.microsoft.com/office/drawing/2014/main" id="{C16F54E1-08B6-4AAC-A5F5-005B45908F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131671" y="6033915"/>
                <a:ext cx="473598" cy="473597"/>
              </a:xfrm>
              <a:prstGeom prst="rect">
                <a:avLst/>
              </a:prstGeom>
            </p:spPr>
          </p:pic>
        </p:grpSp>
      </p:grpSp>
      <p:sp>
        <p:nvSpPr>
          <p:cNvPr id="173" name="TextBox 172">
            <a:extLst>
              <a:ext uri="{FF2B5EF4-FFF2-40B4-BE49-F238E27FC236}">
                <a16:creationId xmlns:a16="http://schemas.microsoft.com/office/drawing/2014/main" id="{D863EE2F-5DAD-4319-A63E-6393B258D6FD}"/>
              </a:ext>
            </a:extLst>
          </p:cNvPr>
          <p:cNvSpPr txBox="1"/>
          <p:nvPr/>
        </p:nvSpPr>
        <p:spPr>
          <a:xfrm>
            <a:off x="2032001" y="3773555"/>
            <a:ext cx="2348318" cy="707886"/>
          </a:xfrm>
          <a:prstGeom prst="rect">
            <a:avLst/>
          </a:prstGeom>
          <a:noFill/>
        </p:spPr>
        <p:txBody>
          <a:bodyPr wrap="square" rtlCol="0">
            <a:spAutoFit/>
          </a:bodyPr>
          <a:lstStyle/>
          <a:p>
            <a:pPr algn="r"/>
            <a:r>
              <a:rPr lang="en-US" sz="2000" dirty="0">
                <a:solidFill>
                  <a:schemeClr val="accent4"/>
                </a:solidFill>
              </a:rPr>
              <a:t>95 Million </a:t>
            </a:r>
          </a:p>
          <a:p>
            <a:pPr algn="r"/>
            <a:r>
              <a:rPr lang="en-US" sz="2000" b="1" dirty="0">
                <a:solidFill>
                  <a:schemeClr val="accent4"/>
                </a:solidFill>
              </a:rPr>
              <a:t>Program Lamps</a:t>
            </a:r>
          </a:p>
        </p:txBody>
      </p:sp>
      <p:sp>
        <p:nvSpPr>
          <p:cNvPr id="174" name="TextBox 173">
            <a:extLst>
              <a:ext uri="{FF2B5EF4-FFF2-40B4-BE49-F238E27FC236}">
                <a16:creationId xmlns:a16="http://schemas.microsoft.com/office/drawing/2014/main" id="{6812A0B5-11F3-42F5-9DF9-91C00EA4078A}"/>
              </a:ext>
            </a:extLst>
          </p:cNvPr>
          <p:cNvSpPr txBox="1"/>
          <p:nvPr/>
        </p:nvSpPr>
        <p:spPr>
          <a:xfrm>
            <a:off x="9485094" y="3773555"/>
            <a:ext cx="2525788" cy="707886"/>
          </a:xfrm>
          <a:prstGeom prst="rect">
            <a:avLst/>
          </a:prstGeom>
          <a:noFill/>
        </p:spPr>
        <p:txBody>
          <a:bodyPr wrap="square" rtlCol="0">
            <a:spAutoFit/>
          </a:bodyPr>
          <a:lstStyle/>
          <a:p>
            <a:r>
              <a:rPr lang="en-US" sz="2000" dirty="0">
                <a:solidFill>
                  <a:schemeClr val="accent3">
                    <a:lumMod val="75000"/>
                  </a:schemeClr>
                </a:solidFill>
              </a:rPr>
              <a:t>400 Million </a:t>
            </a:r>
          </a:p>
          <a:p>
            <a:r>
              <a:rPr lang="en-US" sz="2000" b="1" dirty="0" smtClean="0">
                <a:solidFill>
                  <a:schemeClr val="accent3">
                    <a:lumMod val="75000"/>
                  </a:schemeClr>
                </a:solidFill>
              </a:rPr>
              <a:t>Momentum </a:t>
            </a:r>
            <a:r>
              <a:rPr lang="en-US" sz="2000" b="1" dirty="0">
                <a:solidFill>
                  <a:schemeClr val="accent3">
                    <a:lumMod val="75000"/>
                  </a:schemeClr>
                </a:solidFill>
              </a:rPr>
              <a:t>Lamps</a:t>
            </a:r>
          </a:p>
        </p:txBody>
      </p:sp>
      <p:sp>
        <p:nvSpPr>
          <p:cNvPr id="175" name="TextBox 174">
            <a:extLst>
              <a:ext uri="{FF2B5EF4-FFF2-40B4-BE49-F238E27FC236}">
                <a16:creationId xmlns:a16="http://schemas.microsoft.com/office/drawing/2014/main" id="{8578C38A-82C4-4DD4-86E9-669E285F844C}"/>
              </a:ext>
            </a:extLst>
          </p:cNvPr>
          <p:cNvSpPr txBox="1"/>
          <p:nvPr/>
        </p:nvSpPr>
        <p:spPr>
          <a:xfrm>
            <a:off x="10457725" y="6276679"/>
            <a:ext cx="1654216" cy="461665"/>
          </a:xfrm>
          <a:prstGeom prst="rect">
            <a:avLst/>
          </a:prstGeom>
          <a:noFill/>
        </p:spPr>
        <p:txBody>
          <a:bodyPr wrap="square" rtlCol="0">
            <a:spAutoFit/>
          </a:bodyPr>
          <a:lstStyle/>
          <a:p>
            <a:r>
              <a:rPr lang="en-US" sz="1200" i="1" dirty="0">
                <a:solidFill>
                  <a:schemeClr val="tx2"/>
                </a:solidFill>
              </a:rPr>
              <a:t>Each bulb represents 5 million lamps</a:t>
            </a:r>
          </a:p>
        </p:txBody>
      </p:sp>
      <p:sp>
        <p:nvSpPr>
          <p:cNvPr id="3" name="Slide Number Placeholder 2"/>
          <p:cNvSpPr>
            <a:spLocks noGrp="1"/>
          </p:cNvSpPr>
          <p:nvPr>
            <p:ph type="sldNum" sz="quarter" idx="12"/>
          </p:nvPr>
        </p:nvSpPr>
        <p:spPr>
          <a:xfrm>
            <a:off x="11799643" y="6555781"/>
            <a:ext cx="422477" cy="365125"/>
          </a:xfrm>
        </p:spPr>
        <p:txBody>
          <a:bodyPr/>
          <a:lstStyle/>
          <a:p>
            <a:fld id="{D17B8275-806A-4A5E-8F75-C957AD850D33}" type="slidenum">
              <a:rPr lang="en-US" smtClean="0"/>
              <a:t>13</a:t>
            </a:fld>
            <a:endParaRPr lang="en-US" dirty="0"/>
          </a:p>
        </p:txBody>
      </p:sp>
    </p:spTree>
    <p:extLst>
      <p:ext uri="{BB962C8B-B14F-4D97-AF65-F5344CB8AC3E}">
        <p14:creationId xmlns:p14="http://schemas.microsoft.com/office/powerpoint/2010/main" val="3074739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354CDE1-33EF-45A5-9614-9B7806BC3B0E}"/>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77E0CC6B-DFD4-4E6B-9263-1FF7114CEAC5}"/>
              </a:ext>
            </a:extLst>
          </p:cNvPr>
          <p:cNvSpPr/>
          <p:nvPr/>
        </p:nvSpPr>
        <p:spPr>
          <a:xfrm>
            <a:off x="0" y="743712"/>
            <a:ext cx="12192000" cy="5370576"/>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3FE6410C-39E4-4AD1-AA24-DB30E3606416}"/>
              </a:ext>
            </a:extLst>
          </p:cNvPr>
          <p:cNvSpPr txBox="1">
            <a:spLocks/>
          </p:cNvSpPr>
          <p:nvPr/>
        </p:nvSpPr>
        <p:spPr>
          <a:xfrm>
            <a:off x="2878731" y="743712"/>
            <a:ext cx="8263337" cy="5370576"/>
          </a:xfrm>
          <a:prstGeom prst="rect">
            <a:avLst/>
          </a:prstGeom>
          <a:noFill/>
          <a:ln w="12700">
            <a:noFill/>
          </a:ln>
        </p:spPr>
        <p:txBody>
          <a:bodyPr vert="horz" lIns="274320" tIns="45720" rIns="27432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accent4"/>
                </a:solidFill>
              </a:rPr>
              <a:t>Benefit #3: </a:t>
            </a:r>
            <a:r>
              <a:rPr lang="en-US" sz="5400" dirty="0" smtClean="0">
                <a:solidFill>
                  <a:schemeClr val="tx2"/>
                </a:solidFill>
              </a:rPr>
              <a:t>Market Intelligence for </a:t>
            </a:r>
            <a:r>
              <a:rPr lang="en-US" sz="5400" dirty="0">
                <a:solidFill>
                  <a:schemeClr val="tx2"/>
                </a:solidFill>
              </a:rPr>
              <a:t>Programs</a:t>
            </a:r>
            <a:endParaRPr lang="en-US" sz="5400" b="1" dirty="0">
              <a:solidFill>
                <a:schemeClr val="tx2"/>
              </a:solidFill>
            </a:endParaRPr>
          </a:p>
        </p:txBody>
      </p:sp>
      <p:sp>
        <p:nvSpPr>
          <p:cNvPr id="2" name="Slide Number Placeholder 1"/>
          <p:cNvSpPr>
            <a:spLocks noGrp="1"/>
          </p:cNvSpPr>
          <p:nvPr>
            <p:ph type="sldNum" sz="quarter" idx="12"/>
          </p:nvPr>
        </p:nvSpPr>
        <p:spPr/>
        <p:txBody>
          <a:bodyPr/>
          <a:lstStyle/>
          <a:p>
            <a:fld id="{D17B8275-806A-4A5E-8F75-C957AD850D33}" type="slidenum">
              <a:rPr lang="en-US" smtClean="0"/>
              <a:t>14</a:t>
            </a:fld>
            <a:endParaRPr lang="en-US"/>
          </a:p>
        </p:txBody>
      </p:sp>
    </p:spTree>
    <p:extLst>
      <p:ext uri="{BB962C8B-B14F-4D97-AF65-F5344CB8AC3E}">
        <p14:creationId xmlns:p14="http://schemas.microsoft.com/office/powerpoint/2010/main" val="1161168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F93E670-0B0E-4EE7-8ADE-8F8A9D573713}"/>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8B8E40A1-D54A-4CE3-BBB9-B8D4F95DC0C7}"/>
              </a:ext>
            </a:extLst>
          </p:cNvPr>
          <p:cNvSpPr/>
          <p:nvPr/>
        </p:nvSpPr>
        <p:spPr>
          <a:xfrm>
            <a:off x="0" y="0"/>
            <a:ext cx="12192000" cy="5754624"/>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itle 1">
            <a:extLst>
              <a:ext uri="{FF2B5EF4-FFF2-40B4-BE49-F238E27FC236}">
                <a16:creationId xmlns:a16="http://schemas.microsoft.com/office/drawing/2014/main" id="{F84C0529-E8EC-40C4-A7BB-B1637A9C0B65}"/>
              </a:ext>
            </a:extLst>
          </p:cNvPr>
          <p:cNvSpPr>
            <a:spLocks noGrp="1"/>
          </p:cNvSpPr>
          <p:nvPr>
            <p:ph type="title"/>
          </p:nvPr>
        </p:nvSpPr>
        <p:spPr>
          <a:xfrm>
            <a:off x="371039" y="2960338"/>
            <a:ext cx="5726806" cy="937324"/>
          </a:xfrm>
          <a:noFill/>
          <a:ln w="12700">
            <a:noFill/>
          </a:ln>
        </p:spPr>
        <p:txBody>
          <a:bodyPr lIns="274320" rIns="274320">
            <a:noAutofit/>
          </a:bodyPr>
          <a:lstStyle/>
          <a:p>
            <a:r>
              <a:rPr lang="en-US" sz="4000" b="1" dirty="0" smtClean="0">
                <a:solidFill>
                  <a:schemeClr val="accent4"/>
                </a:solidFill>
              </a:rPr>
              <a:t>Benefit #3 </a:t>
            </a:r>
            <a:r>
              <a:rPr lang="en-US" sz="4000" b="1" dirty="0">
                <a:solidFill>
                  <a:schemeClr val="accent4"/>
                </a:solidFill>
              </a:rPr>
              <a:t>in Action: </a:t>
            </a:r>
            <a:r>
              <a:rPr lang="en-US" sz="4000" dirty="0">
                <a:solidFill>
                  <a:schemeClr val="tx2"/>
                </a:solidFill>
              </a:rPr>
              <a:t>Insulation Research</a:t>
            </a:r>
            <a:endParaRPr lang="en-US" sz="4000" b="1" dirty="0">
              <a:solidFill>
                <a:schemeClr val="tx2"/>
              </a:solidFill>
            </a:endParaRPr>
          </a:p>
        </p:txBody>
      </p:sp>
      <p:pic>
        <p:nvPicPr>
          <p:cNvPr id="22" name="Picture 21" descr="A picture containing person, indoor&#10;&#10;Description automatically generated">
            <a:extLst>
              <a:ext uri="{FF2B5EF4-FFF2-40B4-BE49-F238E27FC236}">
                <a16:creationId xmlns:a16="http://schemas.microsoft.com/office/drawing/2014/main" id="{13774FD6-186C-495D-82F0-E36020B7AD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25" t="128" r="20136" b="1"/>
          <a:stretch/>
        </p:blipFill>
        <p:spPr>
          <a:xfrm>
            <a:off x="6755290" y="819150"/>
            <a:ext cx="4777420" cy="5422392"/>
          </a:xfrm>
          <a:prstGeom prst="rect">
            <a:avLst/>
          </a:prstGeom>
        </p:spPr>
      </p:pic>
      <p:sp>
        <p:nvSpPr>
          <p:cNvPr id="2" name="Slide Number Placeholder 1"/>
          <p:cNvSpPr>
            <a:spLocks noGrp="1"/>
          </p:cNvSpPr>
          <p:nvPr>
            <p:ph type="sldNum" sz="quarter" idx="12"/>
          </p:nvPr>
        </p:nvSpPr>
        <p:spPr/>
        <p:txBody>
          <a:bodyPr/>
          <a:lstStyle/>
          <a:p>
            <a:fld id="{D17B8275-806A-4A5E-8F75-C957AD850D33}" type="slidenum">
              <a:rPr lang="en-US" smtClean="0"/>
              <a:t>15</a:t>
            </a:fld>
            <a:endParaRPr lang="en-US"/>
          </a:p>
        </p:txBody>
      </p:sp>
    </p:spTree>
    <p:extLst>
      <p:ext uri="{BB962C8B-B14F-4D97-AF65-F5344CB8AC3E}">
        <p14:creationId xmlns:p14="http://schemas.microsoft.com/office/powerpoint/2010/main" val="2844048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05E8C7-CAC1-4F57-886A-D396B2848A91}"/>
              </a:ext>
            </a:extLst>
          </p:cNvPr>
          <p:cNvSpPr/>
          <p:nvPr/>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0DAA1A91-4284-4AC9-8D3E-4D2F1573D182}"/>
              </a:ext>
            </a:extLst>
          </p:cNvPr>
          <p:cNvSpPr/>
          <p:nvPr/>
        </p:nvSpPr>
        <p:spPr>
          <a:xfrm>
            <a:off x="0" y="0"/>
            <a:ext cx="12192000" cy="5754624"/>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itle 1">
            <a:extLst>
              <a:ext uri="{FF2B5EF4-FFF2-40B4-BE49-F238E27FC236}">
                <a16:creationId xmlns:a16="http://schemas.microsoft.com/office/drawing/2014/main" id="{427BFC06-57FF-4DBC-8402-06AFC3E11327}"/>
              </a:ext>
            </a:extLst>
          </p:cNvPr>
          <p:cNvSpPr>
            <a:spLocks noGrp="1"/>
          </p:cNvSpPr>
          <p:nvPr>
            <p:ph type="title"/>
          </p:nvPr>
        </p:nvSpPr>
        <p:spPr>
          <a:xfrm>
            <a:off x="371039" y="2960338"/>
            <a:ext cx="5726806" cy="937324"/>
          </a:xfrm>
          <a:noFill/>
          <a:ln w="12700">
            <a:noFill/>
          </a:ln>
        </p:spPr>
        <p:txBody>
          <a:bodyPr lIns="274320" rIns="274320">
            <a:noAutofit/>
          </a:bodyPr>
          <a:lstStyle/>
          <a:p>
            <a:r>
              <a:rPr lang="en-US" sz="4000" b="1" dirty="0">
                <a:solidFill>
                  <a:schemeClr val="accent4"/>
                </a:solidFill>
              </a:rPr>
              <a:t>Benefit </a:t>
            </a:r>
            <a:r>
              <a:rPr lang="en-US" sz="4000" b="1" dirty="0" smtClean="0">
                <a:solidFill>
                  <a:schemeClr val="accent4"/>
                </a:solidFill>
              </a:rPr>
              <a:t>#3 in </a:t>
            </a:r>
            <a:r>
              <a:rPr lang="en-US" sz="4000" b="1" dirty="0">
                <a:solidFill>
                  <a:schemeClr val="accent4"/>
                </a:solidFill>
              </a:rPr>
              <a:t>Action: </a:t>
            </a:r>
            <a:r>
              <a:rPr lang="en-US" sz="4000" dirty="0">
                <a:solidFill>
                  <a:schemeClr val="tx2"/>
                </a:solidFill>
              </a:rPr>
              <a:t>Commercial </a:t>
            </a:r>
            <a:r>
              <a:rPr lang="en-US" sz="4000" dirty="0" smtClean="0">
                <a:solidFill>
                  <a:schemeClr val="tx2"/>
                </a:solidFill>
              </a:rPr>
              <a:t>HVAC Permit Database</a:t>
            </a:r>
            <a:endParaRPr lang="en-US" sz="4000" dirty="0">
              <a:solidFill>
                <a:schemeClr val="tx2"/>
              </a:solidFill>
            </a:endParaRPr>
          </a:p>
        </p:txBody>
      </p:sp>
      <p:pic>
        <p:nvPicPr>
          <p:cNvPr id="10" name="Picture 9">
            <a:extLst>
              <a:ext uri="{FF2B5EF4-FFF2-40B4-BE49-F238E27FC236}">
                <a16:creationId xmlns:a16="http://schemas.microsoft.com/office/drawing/2014/main" id="{20D5AB0E-3E01-48C9-B5DD-7BE8A9E14F09}"/>
              </a:ext>
            </a:extLst>
          </p:cNvPr>
          <p:cNvPicPr>
            <a:picLocks noChangeAspect="1"/>
          </p:cNvPicPr>
          <p:nvPr/>
        </p:nvPicPr>
        <p:blipFill>
          <a:blip r:embed="rId3" cstate="print">
            <a:extLst>
              <a:ext uri="{28A0092B-C50C-407E-A947-70E740481C1C}">
                <a14:useLocalDpi xmlns:a14="http://schemas.microsoft.com/office/drawing/2010/main" val="0"/>
              </a:ext>
            </a:extLst>
          </a:blip>
          <a:srcRect l="25215" r="25215"/>
          <a:stretch/>
        </p:blipFill>
        <p:spPr>
          <a:xfrm>
            <a:off x="6755290" y="819150"/>
            <a:ext cx="4777420" cy="5422392"/>
          </a:xfrm>
          <a:prstGeom prst="rect">
            <a:avLst/>
          </a:prstGeom>
        </p:spPr>
      </p:pic>
      <p:sp>
        <p:nvSpPr>
          <p:cNvPr id="2" name="Slide Number Placeholder 1"/>
          <p:cNvSpPr>
            <a:spLocks noGrp="1"/>
          </p:cNvSpPr>
          <p:nvPr>
            <p:ph type="sldNum" sz="quarter" idx="12"/>
          </p:nvPr>
        </p:nvSpPr>
        <p:spPr/>
        <p:txBody>
          <a:bodyPr/>
          <a:lstStyle/>
          <a:p>
            <a:fld id="{D17B8275-806A-4A5E-8F75-C957AD850D33}" type="slidenum">
              <a:rPr lang="en-US" smtClean="0"/>
              <a:t>16</a:t>
            </a:fld>
            <a:endParaRPr lang="en-US"/>
          </a:p>
        </p:txBody>
      </p:sp>
    </p:spTree>
    <p:extLst>
      <p:ext uri="{BB962C8B-B14F-4D97-AF65-F5344CB8AC3E}">
        <p14:creationId xmlns:p14="http://schemas.microsoft.com/office/powerpoint/2010/main" val="1637868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225E9C-0A34-4FF2-AD2C-1533431B649A}"/>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2915931F-57A5-46FD-92D5-E2720211A256}"/>
              </a:ext>
            </a:extLst>
          </p:cNvPr>
          <p:cNvSpPr/>
          <p:nvPr/>
        </p:nvSpPr>
        <p:spPr>
          <a:xfrm>
            <a:off x="0" y="743712"/>
            <a:ext cx="12192000" cy="5370576"/>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7A578CA3-F657-44AD-8F27-72C9C04C6097}"/>
              </a:ext>
            </a:extLst>
          </p:cNvPr>
          <p:cNvSpPr txBox="1">
            <a:spLocks/>
          </p:cNvSpPr>
          <p:nvPr/>
        </p:nvSpPr>
        <p:spPr>
          <a:xfrm>
            <a:off x="2840737" y="743712"/>
            <a:ext cx="8301332" cy="5370576"/>
          </a:xfrm>
          <a:prstGeom prst="rect">
            <a:avLst/>
          </a:prstGeom>
          <a:noFill/>
          <a:ln w="12700">
            <a:noFill/>
          </a:ln>
        </p:spPr>
        <p:txBody>
          <a:bodyPr vert="horz" lIns="274320" tIns="45720" rIns="27432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accent4"/>
                </a:solidFill>
              </a:rPr>
              <a:t>Benefit #4: </a:t>
            </a:r>
            <a:r>
              <a:rPr lang="en-US" sz="5400" dirty="0">
                <a:solidFill>
                  <a:schemeClr val="tx2"/>
                </a:solidFill>
              </a:rPr>
              <a:t>Data</a:t>
            </a:r>
            <a:r>
              <a:rPr lang="en-US" sz="5400" b="1" dirty="0" smtClean="0">
                <a:solidFill>
                  <a:schemeClr val="accent4"/>
                </a:solidFill>
              </a:rPr>
              <a:t> </a:t>
            </a:r>
            <a:r>
              <a:rPr lang="en-US" sz="5400" dirty="0" smtClean="0">
                <a:solidFill>
                  <a:schemeClr val="tx2"/>
                </a:solidFill>
              </a:rPr>
              <a:t>Support </a:t>
            </a:r>
            <a:r>
              <a:rPr lang="en-US" sz="5400" dirty="0">
                <a:solidFill>
                  <a:schemeClr val="tx2"/>
                </a:solidFill>
              </a:rPr>
              <a:t>for </a:t>
            </a:r>
            <a:r>
              <a:rPr lang="en-US" sz="5400" dirty="0" smtClean="0">
                <a:solidFill>
                  <a:schemeClr val="tx2"/>
                </a:solidFill>
              </a:rPr>
              <a:t>Regional Planners</a:t>
            </a:r>
            <a:endParaRPr lang="en-US" sz="5400" b="1" dirty="0">
              <a:solidFill>
                <a:schemeClr val="tx2"/>
              </a:solidFill>
            </a:endParaRPr>
          </a:p>
        </p:txBody>
      </p:sp>
      <p:sp>
        <p:nvSpPr>
          <p:cNvPr id="2" name="Slide Number Placeholder 1"/>
          <p:cNvSpPr>
            <a:spLocks noGrp="1"/>
          </p:cNvSpPr>
          <p:nvPr>
            <p:ph type="sldNum" sz="quarter" idx="12"/>
          </p:nvPr>
        </p:nvSpPr>
        <p:spPr/>
        <p:txBody>
          <a:bodyPr/>
          <a:lstStyle/>
          <a:p>
            <a:fld id="{D17B8275-806A-4A5E-8F75-C957AD850D33}" type="slidenum">
              <a:rPr lang="en-US" smtClean="0"/>
              <a:t>17</a:t>
            </a:fld>
            <a:endParaRPr lang="en-US"/>
          </a:p>
        </p:txBody>
      </p:sp>
    </p:spTree>
    <p:extLst>
      <p:ext uri="{BB962C8B-B14F-4D97-AF65-F5344CB8AC3E}">
        <p14:creationId xmlns:p14="http://schemas.microsoft.com/office/powerpoint/2010/main" val="1267077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496B79B-F4E4-43B8-B080-AB17E86E27CB}"/>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CB9B5759-7967-4AD4-8302-49DD84094FCA}"/>
              </a:ext>
            </a:extLst>
          </p:cNvPr>
          <p:cNvSpPr/>
          <p:nvPr/>
        </p:nvSpPr>
        <p:spPr>
          <a:xfrm>
            <a:off x="0" y="0"/>
            <a:ext cx="12192000" cy="1638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Title 1">
            <a:extLst>
              <a:ext uri="{FF2B5EF4-FFF2-40B4-BE49-F238E27FC236}">
                <a16:creationId xmlns:a16="http://schemas.microsoft.com/office/drawing/2014/main" id="{C6E2B1A1-571C-4345-818A-7473A7AB9F11}"/>
              </a:ext>
            </a:extLst>
          </p:cNvPr>
          <p:cNvSpPr txBox="1">
            <a:spLocks/>
          </p:cNvSpPr>
          <p:nvPr/>
        </p:nvSpPr>
        <p:spPr>
          <a:xfrm>
            <a:off x="2621281" y="419750"/>
            <a:ext cx="9570720" cy="937324"/>
          </a:xfrm>
          <a:prstGeom prst="rect">
            <a:avLst/>
          </a:prstGeom>
          <a:noFill/>
          <a:ln w="12700">
            <a:noFill/>
          </a:ln>
        </p:spPr>
        <p:txBody>
          <a:bodyPr vert="horz" lIns="274320" tIns="45720" rIns="27432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4"/>
                </a:solidFill>
              </a:rPr>
              <a:t>Benefit </a:t>
            </a:r>
            <a:r>
              <a:rPr lang="en-US" sz="4000" b="1" dirty="0" smtClean="0">
                <a:solidFill>
                  <a:schemeClr val="accent4"/>
                </a:solidFill>
              </a:rPr>
              <a:t>#4 in </a:t>
            </a:r>
            <a:r>
              <a:rPr lang="en-US" sz="4000" b="1" dirty="0">
                <a:solidFill>
                  <a:schemeClr val="accent4"/>
                </a:solidFill>
              </a:rPr>
              <a:t>Action: </a:t>
            </a:r>
            <a:endParaRPr lang="en-US" sz="4000" b="1" dirty="0" smtClean="0">
              <a:solidFill>
                <a:schemeClr val="accent4"/>
              </a:solidFill>
            </a:endParaRPr>
          </a:p>
          <a:p>
            <a:r>
              <a:rPr lang="en-US" sz="4000" dirty="0" smtClean="0">
                <a:solidFill>
                  <a:schemeClr val="tx2"/>
                </a:solidFill>
              </a:rPr>
              <a:t>RTF </a:t>
            </a:r>
            <a:r>
              <a:rPr lang="en-US" sz="4000" dirty="0">
                <a:solidFill>
                  <a:schemeClr val="tx2"/>
                </a:solidFill>
              </a:rPr>
              <a:t>Baseline Data</a:t>
            </a:r>
          </a:p>
        </p:txBody>
      </p:sp>
      <p:cxnSp>
        <p:nvCxnSpPr>
          <p:cNvPr id="22" name="Straight Connector 21">
            <a:extLst>
              <a:ext uri="{FF2B5EF4-FFF2-40B4-BE49-F238E27FC236}">
                <a16:creationId xmlns:a16="http://schemas.microsoft.com/office/drawing/2014/main" id="{21FF2AB9-4EA2-4249-9C3F-87B9EBE6DEC3}"/>
              </a:ext>
            </a:extLst>
          </p:cNvPr>
          <p:cNvCxnSpPr/>
          <p:nvPr/>
        </p:nvCxnSpPr>
        <p:spPr>
          <a:xfrm>
            <a:off x="6458069" y="2560000"/>
            <a:ext cx="0" cy="3560064"/>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0D3442B-E81F-422B-9D05-1FEAE131B993}"/>
              </a:ext>
            </a:extLst>
          </p:cNvPr>
          <p:cNvSpPr txBox="1"/>
          <p:nvPr/>
        </p:nvSpPr>
        <p:spPr>
          <a:xfrm>
            <a:off x="5269351" y="2072320"/>
            <a:ext cx="2377435" cy="338554"/>
          </a:xfrm>
          <a:prstGeom prst="rect">
            <a:avLst/>
          </a:prstGeom>
          <a:noFill/>
        </p:spPr>
        <p:txBody>
          <a:bodyPr wrap="square" rtlCol="0">
            <a:spAutoFit/>
          </a:bodyPr>
          <a:lstStyle/>
          <a:p>
            <a:pPr algn="ctr"/>
            <a:r>
              <a:rPr lang="en-US" sz="1600" b="1" dirty="0">
                <a:solidFill>
                  <a:schemeClr val="accent3">
                    <a:lumMod val="75000"/>
                  </a:schemeClr>
                </a:solidFill>
              </a:rPr>
              <a:t>CURRENT PRACTICE</a:t>
            </a:r>
          </a:p>
        </p:txBody>
      </p:sp>
      <p:pic>
        <p:nvPicPr>
          <p:cNvPr id="10" name="Graphic 23">
            <a:extLst>
              <a:ext uri="{FF2B5EF4-FFF2-40B4-BE49-F238E27FC236}">
                <a16:creationId xmlns:a16="http://schemas.microsoft.com/office/drawing/2014/main" id="{813F67C7-0436-4E47-AB00-F4EDFF735939}"/>
              </a:ext>
            </a:extLst>
          </p:cNvPr>
          <p:cNvPicPr>
            <a:picLocks noChangeAspect="1"/>
          </p:cNvPicPr>
          <p:nvPr/>
        </p:nvPicPr>
        <p:blipFill>
          <a:blip r:embed="rId3">
            <a:extLst>
              <a:ext uri="{96DAC541-7B7A-43D3-8B79-37D633B846F1}">
                <asvg:svgBlip xmlns:lc="http://schemas.openxmlformats.org/drawingml/2006/lockedCanvas" xmlns:asvg="http://schemas.microsoft.com/office/drawing/2016/SVG/main" xmlns="" r:embed="rId4"/>
              </a:ext>
            </a:extLst>
          </a:blip>
          <a:stretch>
            <a:fillRect/>
          </a:stretch>
        </p:blipFill>
        <p:spPr>
          <a:xfrm>
            <a:off x="2881798" y="1832332"/>
            <a:ext cx="8257204" cy="5015400"/>
          </a:xfrm>
          <a:prstGeom prst="rect">
            <a:avLst/>
          </a:prstGeom>
        </p:spPr>
      </p:pic>
      <p:sp>
        <p:nvSpPr>
          <p:cNvPr id="2" name="Slide Number Placeholder 1"/>
          <p:cNvSpPr>
            <a:spLocks noGrp="1"/>
          </p:cNvSpPr>
          <p:nvPr>
            <p:ph type="sldNum" sz="quarter" idx="12"/>
          </p:nvPr>
        </p:nvSpPr>
        <p:spPr/>
        <p:txBody>
          <a:bodyPr/>
          <a:lstStyle/>
          <a:p>
            <a:fld id="{D17B8275-806A-4A5E-8F75-C957AD850D33}" type="slidenum">
              <a:rPr lang="en-US" smtClean="0"/>
              <a:t>18</a:t>
            </a:fld>
            <a:endParaRPr lang="en-US"/>
          </a:p>
        </p:txBody>
      </p:sp>
    </p:spTree>
    <p:extLst>
      <p:ext uri="{BB962C8B-B14F-4D97-AF65-F5344CB8AC3E}">
        <p14:creationId xmlns:p14="http://schemas.microsoft.com/office/powerpoint/2010/main" val="172731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496B79B-F4E4-43B8-B080-AB17E86E27CB}"/>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CB9B5759-7967-4AD4-8302-49DD84094FCA}"/>
              </a:ext>
            </a:extLst>
          </p:cNvPr>
          <p:cNvSpPr/>
          <p:nvPr/>
        </p:nvSpPr>
        <p:spPr>
          <a:xfrm>
            <a:off x="0" y="0"/>
            <a:ext cx="12192000" cy="1638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Title 1">
            <a:extLst>
              <a:ext uri="{FF2B5EF4-FFF2-40B4-BE49-F238E27FC236}">
                <a16:creationId xmlns:a16="http://schemas.microsoft.com/office/drawing/2014/main" id="{C6E2B1A1-571C-4345-818A-7473A7AB9F11}"/>
              </a:ext>
            </a:extLst>
          </p:cNvPr>
          <p:cNvSpPr txBox="1">
            <a:spLocks/>
          </p:cNvSpPr>
          <p:nvPr/>
        </p:nvSpPr>
        <p:spPr>
          <a:xfrm>
            <a:off x="2621281" y="419750"/>
            <a:ext cx="9570720" cy="937324"/>
          </a:xfrm>
          <a:prstGeom prst="rect">
            <a:avLst/>
          </a:prstGeom>
          <a:noFill/>
          <a:ln w="12700">
            <a:noFill/>
          </a:ln>
        </p:spPr>
        <p:txBody>
          <a:bodyPr vert="horz" lIns="274320" tIns="45720" rIns="27432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chemeClr val="accent4"/>
                </a:solidFill>
              </a:rPr>
              <a:t>Summary: Key Takeaways</a:t>
            </a:r>
            <a:endParaRPr lang="en-US" sz="4000" dirty="0">
              <a:solidFill>
                <a:schemeClr val="tx2"/>
              </a:solidFill>
            </a:endParaRPr>
          </a:p>
        </p:txBody>
      </p:sp>
      <p:sp>
        <p:nvSpPr>
          <p:cNvPr id="2" name="TextBox 1"/>
          <p:cNvSpPr txBox="1"/>
          <p:nvPr/>
        </p:nvSpPr>
        <p:spPr>
          <a:xfrm>
            <a:off x="2227847" y="2058050"/>
            <a:ext cx="9565106" cy="3970318"/>
          </a:xfrm>
          <a:prstGeom prst="rect">
            <a:avLst/>
          </a:prstGeom>
          <a:noFill/>
        </p:spPr>
        <p:txBody>
          <a:bodyPr wrap="square" rtlCol="0">
            <a:spAutoFit/>
          </a:bodyPr>
          <a:lstStyle/>
          <a:p>
            <a:r>
              <a:rPr lang="en-US" sz="2400" b="1" dirty="0" smtClean="0"/>
              <a:t>Momentum Savings research…</a:t>
            </a:r>
          </a:p>
          <a:p>
            <a:endParaRPr lang="en-US" sz="2400" dirty="0" smtClean="0"/>
          </a:p>
          <a:p>
            <a:pPr marL="342900" indent="-342900">
              <a:spcBef>
                <a:spcPts val="600"/>
              </a:spcBef>
              <a:spcAft>
                <a:spcPts val="1200"/>
              </a:spcAft>
              <a:buFont typeface="+mj-lt"/>
              <a:buAutoNum type="arabicPeriod"/>
            </a:pPr>
            <a:r>
              <a:rPr lang="en-US" sz="2400" dirty="0" smtClean="0"/>
              <a:t>Helps us be more responsible stewards </a:t>
            </a:r>
            <a:r>
              <a:rPr lang="en-US" sz="2400" dirty="0"/>
              <a:t>of </a:t>
            </a:r>
            <a:r>
              <a:rPr lang="en-US" sz="2400" dirty="0" smtClean="0"/>
              <a:t>ratepayer funds</a:t>
            </a:r>
          </a:p>
          <a:p>
            <a:pPr marL="342900" indent="-342900">
              <a:spcBef>
                <a:spcPts val="600"/>
              </a:spcBef>
              <a:spcAft>
                <a:spcPts val="1200"/>
              </a:spcAft>
              <a:buFont typeface="+mj-lt"/>
              <a:buAutoNum type="arabicPeriod"/>
            </a:pPr>
            <a:r>
              <a:rPr lang="en-US" sz="2400" dirty="0" smtClean="0"/>
              <a:t>Provides a complete picture of the total EE power resource</a:t>
            </a:r>
          </a:p>
          <a:p>
            <a:pPr marL="342900" indent="-342900">
              <a:spcBef>
                <a:spcPts val="600"/>
              </a:spcBef>
              <a:spcAft>
                <a:spcPts val="1200"/>
              </a:spcAft>
              <a:buFont typeface="+mj-lt"/>
              <a:buAutoNum type="arabicPeriod"/>
            </a:pPr>
            <a:r>
              <a:rPr lang="en-US" sz="2400" dirty="0" smtClean="0"/>
              <a:t>Offers valuable market intelligence for programs</a:t>
            </a:r>
          </a:p>
          <a:p>
            <a:pPr marL="342900" indent="-342900">
              <a:spcBef>
                <a:spcPts val="600"/>
              </a:spcBef>
              <a:spcAft>
                <a:spcPts val="1200"/>
              </a:spcAft>
              <a:buFont typeface="+mj-lt"/>
              <a:buAutoNum type="arabicPeriod"/>
            </a:pPr>
            <a:r>
              <a:rPr lang="en-US" sz="2400" dirty="0" smtClean="0"/>
              <a:t>Delivers critical data support for regional planners </a:t>
            </a:r>
          </a:p>
          <a:p>
            <a:pPr marL="342900" indent="-342900">
              <a:buFont typeface="+mj-lt"/>
              <a:buAutoNum type="arabicPeriod"/>
            </a:pPr>
            <a:endParaRPr lang="en-US" sz="2400" dirty="0" smtClean="0"/>
          </a:p>
          <a:p>
            <a:pPr marL="342900" indent="-342900">
              <a:buFont typeface="+mj-lt"/>
              <a:buAutoNum type="arabicPeriod"/>
            </a:pPr>
            <a:endParaRPr lang="en-US" sz="2400" dirty="0"/>
          </a:p>
        </p:txBody>
      </p:sp>
      <p:sp>
        <p:nvSpPr>
          <p:cNvPr id="3" name="Slide Number Placeholder 2"/>
          <p:cNvSpPr>
            <a:spLocks noGrp="1"/>
          </p:cNvSpPr>
          <p:nvPr>
            <p:ph type="sldNum" sz="quarter" idx="12"/>
          </p:nvPr>
        </p:nvSpPr>
        <p:spPr/>
        <p:txBody>
          <a:bodyPr/>
          <a:lstStyle/>
          <a:p>
            <a:fld id="{D17B8275-806A-4A5E-8F75-C957AD850D33}" type="slidenum">
              <a:rPr lang="en-US" smtClean="0"/>
              <a:t>19</a:t>
            </a:fld>
            <a:endParaRPr lang="en-US"/>
          </a:p>
        </p:txBody>
      </p:sp>
    </p:spTree>
    <p:extLst>
      <p:ext uri="{BB962C8B-B14F-4D97-AF65-F5344CB8AC3E}">
        <p14:creationId xmlns:p14="http://schemas.microsoft.com/office/powerpoint/2010/main" val="1742736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ackgroundRemoval t="10000" b="100000" l="7800" r="90000">
                        <a14:backgroundMark x1="52800" y1="97600" x2="52800" y2="97600"/>
                        <a14:backgroundMark x1="54100" y1="95200" x2="54100" y2="95200"/>
                        <a14:backgroundMark x1="55600" y1="74800" x2="55600" y2="74800"/>
                        <a14:backgroundMark x1="53900" y1="76500" x2="53900" y2="76500"/>
                        <a14:backgroundMark x1="53100" y1="78100" x2="53100" y2="78100"/>
                        <a14:backgroundMark x1="54400" y1="94600" x2="54400" y2="94600"/>
                        <a14:backgroundMark x1="54800" y1="93900" x2="54800" y2="93900"/>
                        <a14:backgroundMark x1="52600" y1="79400" x2="52600" y2="79400"/>
                      </a14:backgroundRemoval>
                    </a14:imgEffect>
                  </a14:imgLayer>
                </a14:imgProps>
              </a:ext>
              <a:ext uri="{28A0092B-C50C-407E-A947-70E740481C1C}">
                <a14:useLocalDpi xmlns:a14="http://schemas.microsoft.com/office/drawing/2010/main" val="0"/>
              </a:ext>
            </a:extLst>
          </a:blip>
          <a:stretch>
            <a:fillRect/>
          </a:stretch>
        </p:blipFill>
        <p:spPr>
          <a:xfrm>
            <a:off x="1219200" y="0"/>
            <a:ext cx="6858000" cy="6858000"/>
          </a:xfrm>
          <a:prstGeom prst="rect">
            <a:avLst/>
          </a:prstGeom>
        </p:spPr>
      </p:pic>
      <p:sp>
        <p:nvSpPr>
          <p:cNvPr id="4" name="Oval Callout 3"/>
          <p:cNvSpPr/>
          <p:nvPr/>
        </p:nvSpPr>
        <p:spPr>
          <a:xfrm>
            <a:off x="6948055" y="152406"/>
            <a:ext cx="3567546" cy="2066925"/>
          </a:xfrm>
          <a:prstGeom prst="wedgeEllipseCallout">
            <a:avLst>
              <a:gd name="adj1" fmla="val -43145"/>
              <a:gd name="adj2" fmla="val 698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Org Name</a:t>
            </a:r>
          </a:p>
          <a:p>
            <a:pPr algn="ctr"/>
            <a:r>
              <a:rPr lang="en-US" sz="2000" dirty="0">
                <a:solidFill>
                  <a:schemeClr val="tx1"/>
                </a:solidFill>
              </a:rPr>
              <a:t>+</a:t>
            </a:r>
          </a:p>
          <a:p>
            <a:pPr algn="ctr"/>
            <a:r>
              <a:rPr lang="en-US" sz="2000" dirty="0">
                <a:solidFill>
                  <a:schemeClr val="tx1"/>
                </a:solidFill>
              </a:rPr>
              <a:t>Favorite Summer Fruit</a:t>
            </a:r>
          </a:p>
        </p:txBody>
      </p:sp>
    </p:spTree>
    <p:extLst>
      <p:ext uri="{BB962C8B-B14F-4D97-AF65-F5344CB8AC3E}">
        <p14:creationId xmlns:p14="http://schemas.microsoft.com/office/powerpoint/2010/main" val="1728976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4A0185-A325-4ECD-BEBB-7861C7BC0DCC}"/>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E984D44-0A72-4F2B-9B34-B4CC60099D6D}"/>
              </a:ext>
            </a:extLst>
          </p:cNvPr>
          <p:cNvSpPr/>
          <p:nvPr/>
        </p:nvSpPr>
        <p:spPr>
          <a:xfrm>
            <a:off x="0" y="0"/>
            <a:ext cx="12192000" cy="1638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3476C8FC-AF50-4C71-BEE3-7A05DC05E4DE}"/>
              </a:ext>
            </a:extLst>
          </p:cNvPr>
          <p:cNvSpPr>
            <a:spLocks noGrp="1"/>
          </p:cNvSpPr>
          <p:nvPr>
            <p:ph idx="1"/>
          </p:nvPr>
        </p:nvSpPr>
        <p:spPr>
          <a:xfrm>
            <a:off x="8717281" y="2265858"/>
            <a:ext cx="3141232" cy="3682887"/>
          </a:xfrm>
        </p:spPr>
        <p:txBody>
          <a:bodyPr anchor="ctr">
            <a:noAutofit/>
          </a:bodyPr>
          <a:lstStyle/>
          <a:p>
            <a:pPr marL="0" indent="0">
              <a:spcAft>
                <a:spcPts val="600"/>
              </a:spcAft>
              <a:buNone/>
            </a:pPr>
            <a:r>
              <a:rPr lang="en-US" sz="2400" b="1" dirty="0">
                <a:solidFill>
                  <a:schemeClr val="tx2"/>
                </a:solidFill>
              </a:rPr>
              <a:t>Explainer videos: </a:t>
            </a:r>
          </a:p>
          <a:p>
            <a:pPr marL="0" indent="0">
              <a:spcAft>
                <a:spcPts val="600"/>
              </a:spcAft>
              <a:buNone/>
            </a:pPr>
            <a:r>
              <a:rPr lang="en-US" sz="2000" b="1" dirty="0">
                <a:solidFill>
                  <a:schemeClr val="accent4"/>
                </a:solidFill>
                <a:hlinkClick r:id="rId3"/>
              </a:rPr>
              <a:t>https://www.bpa.gov/EE/Utility/Momentum-Savings/Pages/</a:t>
            </a:r>
            <a:br>
              <a:rPr lang="en-US" sz="2000" b="1" dirty="0">
                <a:solidFill>
                  <a:schemeClr val="accent4"/>
                </a:solidFill>
                <a:hlinkClick r:id="rId3"/>
              </a:rPr>
            </a:br>
            <a:r>
              <a:rPr lang="en-US" sz="2000" b="1" dirty="0">
                <a:solidFill>
                  <a:schemeClr val="accent4"/>
                </a:solidFill>
                <a:hlinkClick r:id="rId3"/>
              </a:rPr>
              <a:t>Videos.aspx</a:t>
            </a:r>
            <a:endParaRPr lang="en-US" sz="2000" b="1" dirty="0">
              <a:solidFill>
                <a:schemeClr val="accent4"/>
              </a:solidFill>
            </a:endParaRP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2317984" y="355462"/>
            <a:ext cx="6878567" cy="937324"/>
          </a:xfrm>
          <a:noFill/>
          <a:ln w="12700">
            <a:noFill/>
          </a:ln>
        </p:spPr>
        <p:txBody>
          <a:bodyPr lIns="274320" rIns="274320">
            <a:normAutofit/>
          </a:bodyPr>
          <a:lstStyle/>
          <a:p>
            <a:r>
              <a:rPr lang="en-US" sz="4000" dirty="0">
                <a:solidFill>
                  <a:schemeClr val="tx2"/>
                </a:solidFill>
              </a:rPr>
              <a:t>Additional Resources</a:t>
            </a:r>
          </a:p>
        </p:txBody>
      </p:sp>
      <p:pic>
        <p:nvPicPr>
          <p:cNvPr id="5" name="Picture 4"/>
          <p:cNvPicPr>
            <a:picLocks noChangeAspect="1"/>
          </p:cNvPicPr>
          <p:nvPr/>
        </p:nvPicPr>
        <p:blipFill>
          <a:blip r:embed="rId4"/>
          <a:stretch>
            <a:fillRect/>
          </a:stretch>
        </p:blipFill>
        <p:spPr>
          <a:xfrm>
            <a:off x="996837" y="2265858"/>
            <a:ext cx="7356475" cy="3682888"/>
          </a:xfrm>
          <a:prstGeom prst="rect">
            <a:avLst/>
          </a:prstGeom>
        </p:spPr>
      </p:pic>
      <p:sp>
        <p:nvSpPr>
          <p:cNvPr id="6" name="Slide Number Placeholder 5"/>
          <p:cNvSpPr>
            <a:spLocks noGrp="1"/>
          </p:cNvSpPr>
          <p:nvPr>
            <p:ph type="sldNum" sz="quarter" idx="12"/>
          </p:nvPr>
        </p:nvSpPr>
        <p:spPr/>
        <p:txBody>
          <a:bodyPr/>
          <a:lstStyle/>
          <a:p>
            <a:fld id="{D17B8275-806A-4A5E-8F75-C957AD850D33}" type="slidenum">
              <a:rPr lang="en-US" smtClean="0"/>
              <a:t>20</a:t>
            </a:fld>
            <a:endParaRPr lang="en-US"/>
          </a:p>
        </p:txBody>
      </p:sp>
    </p:spTree>
    <p:extLst>
      <p:ext uri="{BB962C8B-B14F-4D97-AF65-F5344CB8AC3E}">
        <p14:creationId xmlns:p14="http://schemas.microsoft.com/office/powerpoint/2010/main" val="37286159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4800-04D0-4218-998F-23B478589184}"/>
              </a:ext>
            </a:extLst>
          </p:cNvPr>
          <p:cNvSpPr>
            <a:spLocks noGrp="1"/>
          </p:cNvSpPr>
          <p:nvPr>
            <p:ph type="ctrTitle"/>
          </p:nvPr>
        </p:nvSpPr>
        <p:spPr>
          <a:xfrm>
            <a:off x="193658" y="256478"/>
            <a:ext cx="6984380" cy="3151628"/>
          </a:xfrm>
        </p:spPr>
        <p:txBody>
          <a:bodyPr>
            <a:normAutofit fontScale="90000"/>
          </a:bodyPr>
          <a:lstStyle/>
          <a:p>
            <a:pPr algn="l"/>
            <a:r>
              <a:rPr lang="en-US" sz="5400" dirty="0">
                <a:solidFill>
                  <a:schemeClr val="accent4"/>
                </a:solidFill>
              </a:rPr>
              <a:t>PART 2:</a:t>
            </a:r>
            <a:r>
              <a:rPr lang="en-US" sz="5400" b="1" dirty="0">
                <a:solidFill>
                  <a:schemeClr val="accent4"/>
                </a:solidFill>
              </a:rPr>
              <a:t/>
            </a:r>
            <a:br>
              <a:rPr lang="en-US" sz="5400" b="1" dirty="0">
                <a:solidFill>
                  <a:schemeClr val="accent4"/>
                </a:solidFill>
              </a:rPr>
            </a:br>
            <a:r>
              <a:rPr lang="en-US" sz="5400" b="1" dirty="0">
                <a:solidFill>
                  <a:schemeClr val="accent4"/>
                </a:solidFill>
              </a:rPr>
              <a:t>PRINCIPLES OF RESEARCHING </a:t>
            </a:r>
            <a:r>
              <a:rPr lang="en-US" sz="5400" dirty="0">
                <a:solidFill>
                  <a:schemeClr val="accent4"/>
                </a:solidFill>
              </a:rPr>
              <a:t>MOMENTUM SAVINGS </a:t>
            </a:r>
          </a:p>
        </p:txBody>
      </p:sp>
      <p:sp>
        <p:nvSpPr>
          <p:cNvPr id="5" name="TextBox 4">
            <a:extLst>
              <a:ext uri="{FF2B5EF4-FFF2-40B4-BE49-F238E27FC236}">
                <a16:creationId xmlns:a16="http://schemas.microsoft.com/office/drawing/2014/main" id="{B46EC8A2-4132-4C64-8099-08EC37A95337}"/>
              </a:ext>
            </a:extLst>
          </p:cNvPr>
          <p:cNvSpPr txBox="1"/>
          <p:nvPr/>
        </p:nvSpPr>
        <p:spPr>
          <a:xfrm>
            <a:off x="7178038" y="395708"/>
            <a:ext cx="465117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1CBECA"/>
                </a:solidFill>
                <a:effectLst/>
                <a:uLnTx/>
                <a:uFillTx/>
                <a:latin typeface="Arial" panose="020B0604020202020204"/>
              </a:rPr>
              <a:t>Mark </a:t>
            </a:r>
            <a:r>
              <a:rPr lang="en-US" sz="3200" dirty="0">
                <a:solidFill>
                  <a:srgbClr val="1CBECA"/>
                </a:solidFill>
                <a:latin typeface="Arial" panose="020B0604020202020204"/>
              </a:rPr>
              <a:t>Y</a:t>
            </a:r>
            <a:r>
              <a:rPr kumimoji="0" lang="en-US" sz="3200" i="0" u="none" strike="noStrike" kern="1200" cap="none" spc="0" normalizeH="0" baseline="0" noProof="0" dirty="0">
                <a:ln>
                  <a:noFill/>
                </a:ln>
                <a:solidFill>
                  <a:srgbClr val="1CBECA"/>
                </a:solidFill>
                <a:effectLst/>
                <a:uLnTx/>
                <a:uFillTx/>
                <a:latin typeface="Arial" panose="020B0604020202020204"/>
              </a:rPr>
              <a:t>our Calendars:</a:t>
            </a:r>
          </a:p>
        </p:txBody>
      </p:sp>
      <p:sp>
        <p:nvSpPr>
          <p:cNvPr id="6" name="TextBox 5">
            <a:extLst>
              <a:ext uri="{FF2B5EF4-FFF2-40B4-BE49-F238E27FC236}">
                <a16:creationId xmlns:a16="http://schemas.microsoft.com/office/drawing/2014/main" id="{454E3AE5-3FB9-4B2C-BA97-1559DA887BC0}"/>
              </a:ext>
            </a:extLst>
          </p:cNvPr>
          <p:cNvSpPr txBox="1"/>
          <p:nvPr/>
        </p:nvSpPr>
        <p:spPr>
          <a:xfrm>
            <a:off x="6949440" y="843080"/>
            <a:ext cx="487977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3200" b="1" i="1" dirty="0">
                <a:solidFill>
                  <a:srgbClr val="1CBECA"/>
                </a:solidFill>
                <a:latin typeface="Arial" panose="020B0604020202020204"/>
              </a:rPr>
              <a:t>August</a:t>
            </a:r>
            <a:r>
              <a:rPr kumimoji="0" lang="en-US" sz="3200" b="1" i="1" u="none" strike="noStrike" kern="1200" cap="none" spc="0" normalizeH="0" baseline="0" noProof="0" dirty="0">
                <a:ln>
                  <a:noFill/>
                </a:ln>
                <a:solidFill>
                  <a:srgbClr val="1CBECA"/>
                </a:solidFill>
                <a:effectLst/>
                <a:uLnTx/>
                <a:uFillTx/>
                <a:latin typeface="Arial" panose="020B0604020202020204"/>
              </a:rPr>
              <a:t> 4, 2021, 9-10am</a:t>
            </a:r>
          </a:p>
        </p:txBody>
      </p:sp>
      <p:pic>
        <p:nvPicPr>
          <p:cNvPr id="7" name="Picture 6">
            <a:extLst>
              <a:ext uri="{FF2B5EF4-FFF2-40B4-BE49-F238E27FC236}">
                <a16:creationId xmlns:a16="http://schemas.microsoft.com/office/drawing/2014/main" id="{38BBDEAB-915D-4550-865C-1F8FDBD0DA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706373"/>
            <a:ext cx="12192930" cy="3151627"/>
          </a:xfrm>
          <a:prstGeom prst="rect">
            <a:avLst/>
          </a:prstGeom>
        </p:spPr>
      </p:pic>
    </p:spTree>
    <p:extLst>
      <p:ext uri="{BB962C8B-B14F-4D97-AF65-F5344CB8AC3E}">
        <p14:creationId xmlns:p14="http://schemas.microsoft.com/office/powerpoint/2010/main" val="218366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4A0185-A325-4ECD-BEBB-7861C7BC0DCC}"/>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E984D44-0A72-4F2B-9B34-B4CC60099D6D}"/>
              </a:ext>
            </a:extLst>
          </p:cNvPr>
          <p:cNvSpPr/>
          <p:nvPr/>
        </p:nvSpPr>
        <p:spPr>
          <a:xfrm>
            <a:off x="0" y="0"/>
            <a:ext cx="12192000" cy="1638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3476C8FC-AF50-4C71-BEE3-7A05DC05E4DE}"/>
              </a:ext>
            </a:extLst>
          </p:cNvPr>
          <p:cNvSpPr>
            <a:spLocks noGrp="1"/>
          </p:cNvSpPr>
          <p:nvPr>
            <p:ph idx="1"/>
          </p:nvPr>
        </p:nvSpPr>
        <p:spPr>
          <a:xfrm>
            <a:off x="2737043" y="2734453"/>
            <a:ext cx="8181071" cy="2431908"/>
          </a:xfrm>
        </p:spPr>
        <p:txBody>
          <a:bodyPr anchor="t">
            <a:noAutofit/>
          </a:bodyPr>
          <a:lstStyle/>
          <a:p>
            <a:pPr marL="0" indent="0">
              <a:spcAft>
                <a:spcPts val="600"/>
              </a:spcAft>
              <a:buNone/>
            </a:pPr>
            <a:r>
              <a:rPr lang="en-US" sz="3200" dirty="0">
                <a:solidFill>
                  <a:schemeClr val="tx2"/>
                </a:solidFill>
              </a:rPr>
              <a:t>We want input on what data is needed. </a:t>
            </a:r>
          </a:p>
          <a:p>
            <a:pPr marL="0" indent="0">
              <a:spcAft>
                <a:spcPts val="600"/>
              </a:spcAft>
              <a:buNone/>
            </a:pPr>
            <a:endParaRPr lang="en-US" sz="3200" dirty="0">
              <a:solidFill>
                <a:schemeClr val="tx2"/>
              </a:solidFill>
            </a:endParaRPr>
          </a:p>
          <a:p>
            <a:pPr marL="0" indent="0">
              <a:spcAft>
                <a:spcPts val="600"/>
              </a:spcAft>
              <a:buNone/>
            </a:pPr>
            <a:r>
              <a:rPr lang="en-US" sz="3200" dirty="0">
                <a:solidFill>
                  <a:schemeClr val="tx2"/>
                </a:solidFill>
              </a:rPr>
              <a:t>Please email us if you have ideas or suggestions: </a:t>
            </a:r>
            <a:r>
              <a:rPr lang="en-US" sz="3200" dirty="0">
                <a:solidFill>
                  <a:schemeClr val="tx2"/>
                </a:solidFill>
                <a:hlinkClick r:id="rId3"/>
              </a:rPr>
              <a:t>momentumsavings@bpa.gov</a:t>
            </a:r>
            <a:r>
              <a:rPr lang="en-US" sz="3200" dirty="0">
                <a:solidFill>
                  <a:schemeClr val="tx2"/>
                </a:solidFill>
              </a:rPr>
              <a:t> </a:t>
            </a: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2317984" y="350488"/>
            <a:ext cx="8202995" cy="937324"/>
          </a:xfrm>
          <a:noFill/>
          <a:ln w="12700">
            <a:noFill/>
          </a:ln>
        </p:spPr>
        <p:txBody>
          <a:bodyPr lIns="274320" rIns="274320">
            <a:normAutofit/>
          </a:bodyPr>
          <a:lstStyle/>
          <a:p>
            <a:r>
              <a:rPr lang="en-US" dirty="0">
                <a:solidFill>
                  <a:schemeClr val="tx2"/>
                </a:solidFill>
              </a:rPr>
              <a:t>Diversity, Equity &amp; Inclusion</a:t>
            </a:r>
            <a:endParaRPr lang="en-US" b="1" dirty="0">
              <a:solidFill>
                <a:schemeClr val="tx2"/>
              </a:solidFill>
            </a:endParaRPr>
          </a:p>
        </p:txBody>
      </p:sp>
      <p:sp>
        <p:nvSpPr>
          <p:cNvPr id="5" name="Slide Number Placeholder 4"/>
          <p:cNvSpPr>
            <a:spLocks noGrp="1"/>
          </p:cNvSpPr>
          <p:nvPr>
            <p:ph type="sldNum" sz="quarter" idx="12"/>
          </p:nvPr>
        </p:nvSpPr>
        <p:spPr/>
        <p:txBody>
          <a:bodyPr/>
          <a:lstStyle/>
          <a:p>
            <a:fld id="{D17B8275-806A-4A5E-8F75-C957AD850D33}" type="slidenum">
              <a:rPr lang="en-US" smtClean="0"/>
              <a:t>22</a:t>
            </a:fld>
            <a:endParaRPr lang="en-US"/>
          </a:p>
        </p:txBody>
      </p:sp>
    </p:spTree>
    <p:extLst>
      <p:ext uri="{BB962C8B-B14F-4D97-AF65-F5344CB8AC3E}">
        <p14:creationId xmlns:p14="http://schemas.microsoft.com/office/powerpoint/2010/main" val="3937663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4800-04D0-4218-998F-23B478589184}"/>
              </a:ext>
            </a:extLst>
          </p:cNvPr>
          <p:cNvSpPr>
            <a:spLocks noGrp="1"/>
          </p:cNvSpPr>
          <p:nvPr>
            <p:ph type="ctrTitle"/>
          </p:nvPr>
        </p:nvSpPr>
        <p:spPr>
          <a:xfrm>
            <a:off x="193658" y="256478"/>
            <a:ext cx="6984380" cy="3151628"/>
          </a:xfrm>
        </p:spPr>
        <p:txBody>
          <a:bodyPr>
            <a:normAutofit/>
          </a:bodyPr>
          <a:lstStyle/>
          <a:p>
            <a:pPr algn="l"/>
            <a:r>
              <a:rPr lang="en-US" sz="5400" dirty="0" smtClean="0">
                <a:solidFill>
                  <a:schemeClr val="accent4"/>
                </a:solidFill>
              </a:rPr>
              <a:t>MOMENTUM COMMUNICATIONS SURVEY RESULTS</a:t>
            </a:r>
            <a:endParaRPr lang="en-US" sz="5400" dirty="0">
              <a:solidFill>
                <a:schemeClr val="accent4"/>
              </a:solidFill>
            </a:endParaRPr>
          </a:p>
        </p:txBody>
      </p:sp>
      <p:pic>
        <p:nvPicPr>
          <p:cNvPr id="7" name="Picture 6">
            <a:extLst>
              <a:ext uri="{FF2B5EF4-FFF2-40B4-BE49-F238E27FC236}">
                <a16:creationId xmlns:a16="http://schemas.microsoft.com/office/drawing/2014/main" id="{38BBDEAB-915D-4550-865C-1F8FDBD0DA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706373"/>
            <a:ext cx="12192930" cy="3151627"/>
          </a:xfrm>
          <a:prstGeom prst="rect">
            <a:avLst/>
          </a:prstGeom>
        </p:spPr>
      </p:pic>
    </p:spTree>
    <p:extLst>
      <p:ext uri="{BB962C8B-B14F-4D97-AF65-F5344CB8AC3E}">
        <p14:creationId xmlns:p14="http://schemas.microsoft.com/office/powerpoint/2010/main" val="3574842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4A0185-A325-4ECD-BEBB-7861C7BC0DCC}"/>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E984D44-0A72-4F2B-9B34-B4CC60099D6D}"/>
              </a:ext>
            </a:extLst>
          </p:cNvPr>
          <p:cNvSpPr/>
          <p:nvPr/>
        </p:nvSpPr>
        <p:spPr>
          <a:xfrm>
            <a:off x="0" y="0"/>
            <a:ext cx="12192000" cy="1638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2317984" y="350488"/>
            <a:ext cx="6878567" cy="937324"/>
          </a:xfrm>
          <a:noFill/>
          <a:ln w="12700">
            <a:noFill/>
          </a:ln>
        </p:spPr>
        <p:txBody>
          <a:bodyPr lIns="274320" rIns="274320">
            <a:normAutofit fontScale="90000"/>
          </a:bodyPr>
          <a:lstStyle/>
          <a:p>
            <a:r>
              <a:rPr lang="en-US" dirty="0" smtClean="0">
                <a:solidFill>
                  <a:schemeClr val="tx2"/>
                </a:solidFill>
              </a:rPr>
              <a:t>Summary of Respondents</a:t>
            </a:r>
            <a:endParaRPr lang="en-US" b="1" dirty="0">
              <a:solidFill>
                <a:schemeClr val="tx2"/>
              </a:solidFill>
            </a:endParaRPr>
          </a:p>
        </p:txBody>
      </p:sp>
      <mc:AlternateContent xmlns:mc="http://schemas.openxmlformats.org/markup-compatibility/2006" xmlns:cx1="http://schemas.microsoft.com/office/drawing/2015/9/8/chartex">
        <mc:Choice Requires="cx1">
          <p:graphicFrame>
            <p:nvGraphicFramePr>
              <p:cNvPr id="14" name="Chart 13"/>
              <p:cNvGraphicFramePr/>
              <p:nvPr>
                <p:extLst>
                  <p:ext uri="{D42A27DB-BD31-4B8C-83A1-F6EECF244321}">
                    <p14:modId xmlns:p14="http://schemas.microsoft.com/office/powerpoint/2010/main" val="1789584741"/>
                  </p:ext>
                </p:extLst>
              </p:nvPr>
            </p:nvGraphicFramePr>
            <p:xfrm>
              <a:off x="3773805" y="2064871"/>
              <a:ext cx="6473190" cy="41656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4" name="Chart 13"/>
              <p:cNvPicPr>
                <a:picLocks noGrp="1" noRot="1" noChangeAspect="1" noMove="1" noResize="1" noEditPoints="1" noAdjustHandles="1" noChangeArrowheads="1" noChangeShapeType="1"/>
              </p:cNvPicPr>
              <p:nvPr/>
            </p:nvPicPr>
            <p:blipFill>
              <a:blip r:embed="rId4"/>
              <a:stretch>
                <a:fillRect/>
              </a:stretch>
            </p:blipFill>
            <p:spPr>
              <a:xfrm>
                <a:off x="3773805" y="2064871"/>
                <a:ext cx="6473190" cy="4165600"/>
              </a:xfrm>
              <a:prstGeom prst="rect">
                <a:avLst/>
              </a:prstGeom>
            </p:spPr>
          </p:pic>
        </mc:Fallback>
      </mc:AlternateContent>
      <p:sp>
        <p:nvSpPr>
          <p:cNvPr id="6" name="Slide Number Placeholder 5"/>
          <p:cNvSpPr>
            <a:spLocks noGrp="1"/>
          </p:cNvSpPr>
          <p:nvPr>
            <p:ph type="sldNum" sz="quarter" idx="12"/>
          </p:nvPr>
        </p:nvSpPr>
        <p:spPr/>
        <p:txBody>
          <a:bodyPr/>
          <a:lstStyle/>
          <a:p>
            <a:fld id="{D17B8275-806A-4A5E-8F75-C957AD850D33}" type="slidenum">
              <a:rPr lang="en-US" smtClean="0"/>
              <a:t>24</a:t>
            </a:fld>
            <a:endParaRPr lang="en-US"/>
          </a:p>
        </p:txBody>
      </p:sp>
    </p:spTree>
    <p:extLst>
      <p:ext uri="{BB962C8B-B14F-4D97-AF65-F5344CB8AC3E}">
        <p14:creationId xmlns:p14="http://schemas.microsoft.com/office/powerpoint/2010/main" val="101982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4A0185-A325-4ECD-BEBB-7861C7BC0DCC}"/>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E984D44-0A72-4F2B-9B34-B4CC60099D6D}"/>
              </a:ext>
            </a:extLst>
          </p:cNvPr>
          <p:cNvSpPr/>
          <p:nvPr/>
        </p:nvSpPr>
        <p:spPr>
          <a:xfrm>
            <a:off x="0" y="0"/>
            <a:ext cx="12192000" cy="1638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2317984" y="350488"/>
            <a:ext cx="8697679" cy="937324"/>
          </a:xfrm>
          <a:noFill/>
          <a:ln w="12700">
            <a:noFill/>
          </a:ln>
        </p:spPr>
        <p:txBody>
          <a:bodyPr lIns="274320" rIns="274320">
            <a:normAutofit fontScale="90000"/>
          </a:bodyPr>
          <a:lstStyle/>
          <a:p>
            <a:r>
              <a:rPr lang="en-US" dirty="0" smtClean="0">
                <a:solidFill>
                  <a:schemeClr val="tx2"/>
                </a:solidFill>
              </a:rPr>
              <a:t>What types of information do you find most valuable?</a:t>
            </a:r>
            <a:endParaRPr lang="en-US" dirty="0">
              <a:solidFill>
                <a:schemeClr val="tx2"/>
              </a:solidFill>
            </a:endParaRPr>
          </a:p>
        </p:txBody>
      </p:sp>
      <p:graphicFrame>
        <p:nvGraphicFramePr>
          <p:cNvPr id="6" name="Chart 5"/>
          <p:cNvGraphicFramePr>
            <a:graphicFrameLocks/>
          </p:cNvGraphicFramePr>
          <p:nvPr>
            <p:extLst>
              <p:ext uri="{D42A27DB-BD31-4B8C-83A1-F6EECF244321}">
                <p14:modId xmlns:p14="http://schemas.microsoft.com/office/powerpoint/2010/main" val="3327893221"/>
              </p:ext>
            </p:extLst>
          </p:nvPr>
        </p:nvGraphicFramePr>
        <p:xfrm>
          <a:off x="2317984" y="2175057"/>
          <a:ext cx="8991600" cy="392094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D17B8275-806A-4A5E-8F75-C957AD850D33}" type="slidenum">
              <a:rPr lang="en-US" smtClean="0"/>
              <a:t>25</a:t>
            </a:fld>
            <a:endParaRPr lang="en-US"/>
          </a:p>
        </p:txBody>
      </p:sp>
    </p:spTree>
    <p:extLst>
      <p:ext uri="{BB962C8B-B14F-4D97-AF65-F5344CB8AC3E}">
        <p14:creationId xmlns:p14="http://schemas.microsoft.com/office/powerpoint/2010/main" val="502804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4A0185-A325-4ECD-BEBB-7861C7BC0DCC}"/>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E984D44-0A72-4F2B-9B34-B4CC60099D6D}"/>
              </a:ext>
            </a:extLst>
          </p:cNvPr>
          <p:cNvSpPr/>
          <p:nvPr/>
        </p:nvSpPr>
        <p:spPr>
          <a:xfrm>
            <a:off x="0" y="0"/>
            <a:ext cx="12192000" cy="1638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2317984" y="350488"/>
            <a:ext cx="9169166" cy="937324"/>
          </a:xfrm>
          <a:noFill/>
          <a:ln w="12700">
            <a:noFill/>
          </a:ln>
        </p:spPr>
        <p:txBody>
          <a:bodyPr lIns="274320" rIns="274320">
            <a:normAutofit fontScale="90000"/>
          </a:bodyPr>
          <a:lstStyle/>
          <a:p>
            <a:r>
              <a:rPr lang="en-US" dirty="0" smtClean="0">
                <a:solidFill>
                  <a:schemeClr val="tx2"/>
                </a:solidFill>
              </a:rPr>
              <a:t>Which work products are most valuable to you?</a:t>
            </a:r>
            <a:endParaRPr lang="en-US" b="1" dirty="0">
              <a:solidFill>
                <a:schemeClr val="tx2"/>
              </a:solidFill>
            </a:endParaRPr>
          </a:p>
        </p:txBody>
      </p:sp>
      <p:grpSp>
        <p:nvGrpSpPr>
          <p:cNvPr id="6" name="Group 5"/>
          <p:cNvGrpSpPr/>
          <p:nvPr/>
        </p:nvGrpSpPr>
        <p:grpSpPr>
          <a:xfrm>
            <a:off x="2550169" y="2025708"/>
            <a:ext cx="8737601" cy="4292768"/>
            <a:chOff x="1721488" y="1582786"/>
            <a:chExt cx="8737601" cy="4292768"/>
          </a:xfrm>
        </p:grpSpPr>
        <p:graphicFrame>
          <p:nvGraphicFramePr>
            <p:cNvPr id="7" name="Chart 6"/>
            <p:cNvGraphicFramePr>
              <a:graphicFrameLocks/>
            </p:cNvGraphicFramePr>
            <p:nvPr>
              <p:extLst>
                <p:ext uri="{D42A27DB-BD31-4B8C-83A1-F6EECF244321}">
                  <p14:modId xmlns:p14="http://schemas.microsoft.com/office/powerpoint/2010/main" val="1319447388"/>
                </p:ext>
              </p:extLst>
            </p:nvPr>
          </p:nvGraphicFramePr>
          <p:xfrm>
            <a:off x="1721488" y="1895474"/>
            <a:ext cx="8737601" cy="362140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425951" y="5567777"/>
              <a:ext cx="3328670" cy="307777"/>
            </a:xfrm>
            <a:prstGeom prst="rect">
              <a:avLst/>
            </a:prstGeom>
            <a:noFill/>
          </p:spPr>
          <p:txBody>
            <a:bodyPr wrap="square" rtlCol="0">
              <a:spAutoFit/>
            </a:bodyPr>
            <a:lstStyle/>
            <a:p>
              <a:pPr algn="ctr"/>
              <a:r>
                <a:rPr lang="en-US" sz="1400" dirty="0">
                  <a:solidFill>
                    <a:srgbClr val="556270"/>
                  </a:solidFill>
                </a:rPr>
                <a:t>Most Value          Least Value</a:t>
              </a:r>
            </a:p>
          </p:txBody>
        </p:sp>
        <p:cxnSp>
          <p:nvCxnSpPr>
            <p:cNvPr id="9" name="Straight Arrow Connector 8"/>
            <p:cNvCxnSpPr/>
            <p:nvPr/>
          </p:nvCxnSpPr>
          <p:spPr>
            <a:xfrm>
              <a:off x="5191126" y="5516880"/>
              <a:ext cx="1798320" cy="0"/>
            </a:xfrm>
            <a:prstGeom prst="straightConnector1">
              <a:avLst/>
            </a:prstGeom>
            <a:ln w="28575" cap="sq">
              <a:headEnd type="arrow"/>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5491389" y="1582786"/>
              <a:ext cx="403074" cy="625374"/>
            </a:xfrm>
            <a:prstGeom prst="rect">
              <a:avLst/>
            </a:prstGeom>
          </p:spPr>
        </p:pic>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9636276" y="1582786"/>
              <a:ext cx="403074" cy="625374"/>
            </a:xfrm>
            <a:prstGeom prst="rect">
              <a:avLst/>
            </a:prstGeom>
          </p:spPr>
        </p:pic>
      </p:grpSp>
      <p:sp>
        <p:nvSpPr>
          <p:cNvPr id="3" name="Slide Number Placeholder 2"/>
          <p:cNvSpPr>
            <a:spLocks noGrp="1"/>
          </p:cNvSpPr>
          <p:nvPr>
            <p:ph type="sldNum" sz="quarter" idx="12"/>
          </p:nvPr>
        </p:nvSpPr>
        <p:spPr/>
        <p:txBody>
          <a:bodyPr/>
          <a:lstStyle/>
          <a:p>
            <a:fld id="{D17B8275-806A-4A5E-8F75-C957AD850D33}" type="slidenum">
              <a:rPr lang="en-US" smtClean="0"/>
              <a:t>26</a:t>
            </a:fld>
            <a:endParaRPr lang="en-US"/>
          </a:p>
        </p:txBody>
      </p:sp>
    </p:spTree>
    <p:extLst>
      <p:ext uri="{BB962C8B-B14F-4D97-AF65-F5344CB8AC3E}">
        <p14:creationId xmlns:p14="http://schemas.microsoft.com/office/powerpoint/2010/main" val="2166125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4A0185-A325-4ECD-BEBB-7861C7BC0DCC}"/>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E984D44-0A72-4F2B-9B34-B4CC60099D6D}"/>
              </a:ext>
            </a:extLst>
          </p:cNvPr>
          <p:cNvSpPr/>
          <p:nvPr/>
        </p:nvSpPr>
        <p:spPr>
          <a:xfrm>
            <a:off x="0" y="0"/>
            <a:ext cx="12192000" cy="1638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2317984" y="350488"/>
            <a:ext cx="9540641" cy="937324"/>
          </a:xfrm>
          <a:noFill/>
          <a:ln w="12700">
            <a:noFill/>
          </a:ln>
        </p:spPr>
        <p:txBody>
          <a:bodyPr lIns="274320" rIns="274320">
            <a:normAutofit fontScale="90000"/>
          </a:bodyPr>
          <a:lstStyle/>
          <a:p>
            <a:r>
              <a:rPr lang="en-US" dirty="0" smtClean="0">
                <a:solidFill>
                  <a:schemeClr val="tx2"/>
                </a:solidFill>
              </a:rPr>
              <a:t>What are the best ways for us to share new information with you?</a:t>
            </a:r>
            <a:endParaRPr lang="en-US" b="1" dirty="0">
              <a:solidFill>
                <a:schemeClr val="tx2"/>
              </a:solidFill>
            </a:endParaRPr>
          </a:p>
        </p:txBody>
      </p:sp>
      <p:graphicFrame>
        <p:nvGraphicFramePr>
          <p:cNvPr id="6" name="Chart 5"/>
          <p:cNvGraphicFramePr>
            <a:graphicFrameLocks/>
          </p:cNvGraphicFramePr>
          <p:nvPr>
            <p:extLst>
              <p:ext uri="{D42A27DB-BD31-4B8C-83A1-F6EECF244321}">
                <p14:modId xmlns:p14="http://schemas.microsoft.com/office/powerpoint/2010/main" val="3333548435"/>
              </p:ext>
            </p:extLst>
          </p:nvPr>
        </p:nvGraphicFramePr>
        <p:xfrm>
          <a:off x="3219791" y="1785938"/>
          <a:ext cx="7567272" cy="46144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8794583" y="5482584"/>
            <a:ext cx="1473200" cy="274320"/>
          </a:xfrm>
          <a:prstGeom prst="rect">
            <a:avLst/>
          </a:prstGeom>
        </p:spPr>
        <p:txBody>
          <a:bodyPr vertOverflow="clip"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tx2"/>
                </a:solidFill>
              </a:rPr>
              <a:t>Least Preferred</a:t>
            </a:r>
          </a:p>
        </p:txBody>
      </p:sp>
      <p:sp>
        <p:nvSpPr>
          <p:cNvPr id="3" name="Slide Number Placeholder 2"/>
          <p:cNvSpPr>
            <a:spLocks noGrp="1"/>
          </p:cNvSpPr>
          <p:nvPr>
            <p:ph type="sldNum" sz="quarter" idx="12"/>
          </p:nvPr>
        </p:nvSpPr>
        <p:spPr/>
        <p:txBody>
          <a:bodyPr/>
          <a:lstStyle/>
          <a:p>
            <a:fld id="{D17B8275-806A-4A5E-8F75-C957AD850D33}" type="slidenum">
              <a:rPr lang="en-US" smtClean="0"/>
              <a:t>27</a:t>
            </a:fld>
            <a:endParaRPr lang="en-US"/>
          </a:p>
        </p:txBody>
      </p:sp>
    </p:spTree>
    <p:extLst>
      <p:ext uri="{BB962C8B-B14F-4D97-AF65-F5344CB8AC3E}">
        <p14:creationId xmlns:p14="http://schemas.microsoft.com/office/powerpoint/2010/main" val="4252956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994D29-0EEB-44EA-B565-39E55A5C3D36}"/>
              </a:ext>
            </a:extLst>
          </p:cNvPr>
          <p:cNvSpPr/>
          <p:nvPr/>
        </p:nvSpPr>
        <p:spPr>
          <a:xfrm>
            <a:off x="0" y="0"/>
            <a:ext cx="39433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itle 1"/>
          <p:cNvSpPr txBox="1">
            <a:spLocks/>
          </p:cNvSpPr>
          <p:nvPr/>
        </p:nvSpPr>
        <p:spPr>
          <a:xfrm>
            <a:off x="200441" y="2188776"/>
            <a:ext cx="4030436" cy="24804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solidFill>
                  <a:schemeClr val="tx2"/>
                </a:solidFill>
              </a:rPr>
              <a:t>We heard you. Thank you for your feedback and recommendations.</a:t>
            </a:r>
            <a:endParaRPr lang="en-US" sz="3200" dirty="0">
              <a:solidFill>
                <a:schemeClr val="tx2"/>
              </a:solidFill>
            </a:endParaRPr>
          </a:p>
        </p:txBody>
      </p:sp>
      <p:grpSp>
        <p:nvGrpSpPr>
          <p:cNvPr id="5" name="Group 4"/>
          <p:cNvGrpSpPr/>
          <p:nvPr/>
        </p:nvGrpSpPr>
        <p:grpSpPr>
          <a:xfrm>
            <a:off x="7788880" y="3080309"/>
            <a:ext cx="3429000" cy="3301606"/>
            <a:chOff x="7788880" y="3080309"/>
            <a:chExt cx="3429000" cy="3301606"/>
          </a:xfrm>
        </p:grpSpPr>
        <p:pic>
          <p:nvPicPr>
            <p:cNvPr id="10" name="Picture 9"/>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788880" y="3189397"/>
              <a:ext cx="3429000" cy="3192518"/>
            </a:xfrm>
            <a:prstGeom prst="rect">
              <a:avLst/>
            </a:prstGeom>
            <a:noFill/>
          </p:spPr>
        </p:pic>
        <p:sp>
          <p:nvSpPr>
            <p:cNvPr id="3" name="Rounded Rectangle 2"/>
            <p:cNvSpPr/>
            <p:nvPr/>
          </p:nvSpPr>
          <p:spPr>
            <a:xfrm>
              <a:off x="9029701" y="3080309"/>
              <a:ext cx="1485900" cy="102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rot="13663724" flipH="1" flipV="1">
              <a:off x="9772460" y="4002811"/>
              <a:ext cx="582090" cy="38572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5199064" y="1121565"/>
            <a:ext cx="5754686" cy="2473606"/>
            <a:chOff x="2367942" y="1556166"/>
            <a:chExt cx="4865914" cy="2769009"/>
          </a:xfrm>
        </p:grpSpPr>
        <p:sp>
          <p:nvSpPr>
            <p:cNvPr id="12" name="Rounded Rectangular Callout 11"/>
            <p:cNvSpPr/>
            <p:nvPr/>
          </p:nvSpPr>
          <p:spPr>
            <a:xfrm>
              <a:off x="2367942" y="1556166"/>
              <a:ext cx="4865914" cy="2769009"/>
            </a:xfrm>
            <a:prstGeom prst="wedgeRoundRectCallout">
              <a:avLst>
                <a:gd name="adj1" fmla="val 33592"/>
                <a:gd name="adj2" fmla="val 70363"/>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475367" y="1610418"/>
              <a:ext cx="4734326" cy="258399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solidFill>
                    <a:schemeClr val="tx2"/>
                  </a:solidFill>
                </a:rPr>
                <a:t>E-mail/Newsletter </a:t>
              </a:r>
              <a:r>
                <a:rPr lang="en-US" dirty="0">
                  <a:solidFill>
                    <a:schemeClr val="tx2"/>
                  </a:solidFill>
                </a:rPr>
                <a:t>with links</a:t>
              </a:r>
            </a:p>
            <a:p>
              <a:pPr marL="285750" indent="-285750">
                <a:buFont typeface="Arial" panose="020B0604020202020204" pitchFamily="34" charset="0"/>
                <a:buChar char="•"/>
              </a:pPr>
              <a:r>
                <a:rPr lang="en-US" dirty="0">
                  <a:solidFill>
                    <a:schemeClr val="tx2"/>
                  </a:solidFill>
                </a:rPr>
                <a:t>More frequent outreach</a:t>
              </a:r>
            </a:p>
            <a:p>
              <a:pPr marL="285750" indent="-285750">
                <a:buFont typeface="Arial" panose="020B0604020202020204" pitchFamily="34" charset="0"/>
                <a:buChar char="•"/>
              </a:pPr>
              <a:r>
                <a:rPr lang="en-US" dirty="0">
                  <a:solidFill>
                    <a:schemeClr val="tx2"/>
                  </a:solidFill>
                </a:rPr>
                <a:t>Record calls</a:t>
              </a:r>
            </a:p>
            <a:p>
              <a:pPr marL="285750" indent="-285750">
                <a:buFont typeface="Arial" panose="020B0604020202020204" pitchFamily="34" charset="0"/>
                <a:buChar char="•"/>
              </a:pPr>
              <a:r>
                <a:rPr lang="en-US" dirty="0">
                  <a:solidFill>
                    <a:schemeClr val="tx2"/>
                  </a:solidFill>
                </a:rPr>
                <a:t>More targeted information by utility</a:t>
              </a:r>
            </a:p>
            <a:p>
              <a:pPr marL="285750" indent="-285750">
                <a:buFont typeface="Arial" panose="020B0604020202020204" pitchFamily="34" charset="0"/>
                <a:buChar char="•"/>
              </a:pPr>
              <a:r>
                <a:rPr lang="en-US" dirty="0">
                  <a:solidFill>
                    <a:schemeClr val="tx2"/>
                  </a:solidFill>
                </a:rPr>
                <a:t>Comparison of results and trends to other regions</a:t>
              </a:r>
            </a:p>
            <a:p>
              <a:pPr marL="285750" indent="-285750">
                <a:buFont typeface="Arial" panose="020B0604020202020204" pitchFamily="34" charset="0"/>
                <a:buChar char="•"/>
              </a:pPr>
              <a:r>
                <a:rPr lang="en-US" dirty="0">
                  <a:solidFill>
                    <a:schemeClr val="tx2"/>
                  </a:solidFill>
                </a:rPr>
                <a:t>How Momentum is different from market transformation</a:t>
              </a:r>
            </a:p>
            <a:p>
              <a:pPr marL="285750" indent="-285750">
                <a:buFont typeface="Arial" panose="020B0604020202020204" pitchFamily="34" charset="0"/>
                <a:buChar char="•"/>
              </a:pPr>
              <a:r>
                <a:rPr lang="en-US" dirty="0">
                  <a:solidFill>
                    <a:schemeClr val="tx2"/>
                  </a:solidFill>
                </a:rPr>
                <a:t>Website updates</a:t>
              </a:r>
            </a:p>
          </p:txBody>
        </p:sp>
      </p:grpSp>
      <p:sp>
        <p:nvSpPr>
          <p:cNvPr id="18" name="Slide Number Placeholder 17"/>
          <p:cNvSpPr>
            <a:spLocks noGrp="1"/>
          </p:cNvSpPr>
          <p:nvPr>
            <p:ph type="sldNum" sz="quarter" idx="12"/>
          </p:nvPr>
        </p:nvSpPr>
        <p:spPr/>
        <p:txBody>
          <a:bodyPr/>
          <a:lstStyle/>
          <a:p>
            <a:fld id="{D17B8275-806A-4A5E-8F75-C957AD850D33}" type="slidenum">
              <a:rPr lang="en-US" smtClean="0"/>
              <a:t>28</a:t>
            </a:fld>
            <a:endParaRPr lang="en-US"/>
          </a:p>
        </p:txBody>
      </p:sp>
    </p:spTree>
    <p:extLst>
      <p:ext uri="{BB962C8B-B14F-4D97-AF65-F5344CB8AC3E}">
        <p14:creationId xmlns:p14="http://schemas.microsoft.com/office/powerpoint/2010/main" val="1803697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4800-04D0-4218-998F-23B478589184}"/>
              </a:ext>
            </a:extLst>
          </p:cNvPr>
          <p:cNvSpPr>
            <a:spLocks noGrp="1"/>
          </p:cNvSpPr>
          <p:nvPr>
            <p:ph type="ctrTitle"/>
          </p:nvPr>
        </p:nvSpPr>
        <p:spPr>
          <a:xfrm>
            <a:off x="193658" y="256478"/>
            <a:ext cx="6981693" cy="2615059"/>
          </a:xfrm>
        </p:spPr>
        <p:txBody>
          <a:bodyPr>
            <a:normAutofit/>
          </a:bodyPr>
          <a:lstStyle/>
          <a:p>
            <a:pPr algn="l"/>
            <a:r>
              <a:rPr lang="en-US" sz="5400" dirty="0" smtClean="0">
                <a:solidFill>
                  <a:schemeClr val="accent4"/>
                </a:solidFill>
              </a:rPr>
              <a:t>MOMENTUM SUMMER LEARNING SERIES</a:t>
            </a:r>
            <a:endParaRPr lang="en-US" sz="5400" dirty="0">
              <a:solidFill>
                <a:schemeClr val="accent4"/>
              </a:solidFill>
            </a:endParaRPr>
          </a:p>
        </p:txBody>
      </p:sp>
      <p:pic>
        <p:nvPicPr>
          <p:cNvPr id="7" name="Picture 6">
            <a:extLst>
              <a:ext uri="{FF2B5EF4-FFF2-40B4-BE49-F238E27FC236}">
                <a16:creationId xmlns:a16="http://schemas.microsoft.com/office/drawing/2014/main" id="{38BBDEAB-915D-4550-865C-1F8FDBD0DA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706373"/>
            <a:ext cx="12192930" cy="315162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0000" r="50000"/>
          <a:stretch/>
        </p:blipFill>
        <p:spPr>
          <a:xfrm>
            <a:off x="10243752" y="0"/>
            <a:ext cx="1944624" cy="1962912"/>
          </a:xfrm>
          <a:prstGeom prst="rect">
            <a:avLst/>
          </a:prstGeom>
        </p:spPr>
      </p:pic>
      <p:sp>
        <p:nvSpPr>
          <p:cNvPr id="6" name="TextBox 5"/>
          <p:cNvSpPr txBox="1"/>
          <p:nvPr/>
        </p:nvSpPr>
        <p:spPr>
          <a:xfrm>
            <a:off x="241784" y="2991995"/>
            <a:ext cx="7355840" cy="400110"/>
          </a:xfrm>
          <a:prstGeom prst="rect">
            <a:avLst/>
          </a:prstGeom>
          <a:noFill/>
        </p:spPr>
        <p:txBody>
          <a:bodyPr wrap="square" rtlCol="0">
            <a:spAutoFit/>
          </a:bodyPr>
          <a:lstStyle/>
          <a:p>
            <a:r>
              <a:rPr lang="en-US" sz="2000" b="1" dirty="0" smtClean="0">
                <a:solidFill>
                  <a:schemeClr val="accent4"/>
                </a:solidFill>
                <a:hlinkClick r:id="rId5"/>
              </a:rPr>
              <a:t>LINK: Momentum </a:t>
            </a:r>
            <a:r>
              <a:rPr lang="en-US" sz="2000" b="1" dirty="0">
                <a:solidFill>
                  <a:schemeClr val="accent4"/>
                </a:solidFill>
                <a:hlinkClick r:id="rId5"/>
              </a:rPr>
              <a:t>Savings Calls (bpa.gov)</a:t>
            </a:r>
            <a:endParaRPr lang="en-US" sz="2000" b="1" u="sng" dirty="0">
              <a:solidFill>
                <a:schemeClr val="accent4"/>
              </a:solidFill>
            </a:endParaRPr>
          </a:p>
        </p:txBody>
      </p:sp>
    </p:spTree>
    <p:extLst>
      <p:ext uri="{BB962C8B-B14F-4D97-AF65-F5344CB8AC3E}">
        <p14:creationId xmlns:p14="http://schemas.microsoft.com/office/powerpoint/2010/main" val="1127678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4A0185-A325-4ECD-BEBB-7861C7BC0DCC}"/>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E984D44-0A72-4F2B-9B34-B4CC60099D6D}"/>
              </a:ext>
            </a:extLst>
          </p:cNvPr>
          <p:cNvSpPr/>
          <p:nvPr/>
        </p:nvSpPr>
        <p:spPr>
          <a:xfrm>
            <a:off x="0" y="0"/>
            <a:ext cx="12192000" cy="1638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2317984" y="350488"/>
            <a:ext cx="9515428" cy="937324"/>
          </a:xfrm>
          <a:noFill/>
          <a:ln w="12700">
            <a:noFill/>
          </a:ln>
        </p:spPr>
        <p:txBody>
          <a:bodyPr lIns="274320" rIns="274320">
            <a:noAutofit/>
          </a:bodyPr>
          <a:lstStyle/>
          <a:p>
            <a:r>
              <a:rPr lang="en-US" dirty="0" smtClean="0">
                <a:solidFill>
                  <a:schemeClr val="tx2"/>
                </a:solidFill>
              </a:rPr>
              <a:t>Agenda</a:t>
            </a:r>
            <a:endParaRPr lang="en-US" dirty="0">
              <a:solidFill>
                <a:schemeClr val="tx2"/>
              </a:solidFill>
            </a:endParaRPr>
          </a:p>
        </p:txBody>
      </p:sp>
      <p:sp>
        <p:nvSpPr>
          <p:cNvPr id="6" name="Content Placeholder 2"/>
          <p:cNvSpPr>
            <a:spLocks noGrp="1"/>
          </p:cNvSpPr>
          <p:nvPr>
            <p:ph idx="1"/>
          </p:nvPr>
        </p:nvSpPr>
        <p:spPr>
          <a:xfrm>
            <a:off x="2152651" y="1825629"/>
            <a:ext cx="8164476" cy="4351339"/>
          </a:xfrm>
        </p:spPr>
        <p:txBody>
          <a:bodyPr/>
          <a:lstStyle/>
          <a:p>
            <a:pPr>
              <a:lnSpc>
                <a:spcPct val="150000"/>
              </a:lnSpc>
              <a:defRPr/>
            </a:pPr>
            <a:r>
              <a:rPr lang="en-US" dirty="0">
                <a:solidFill>
                  <a:schemeClr val="tx2"/>
                </a:solidFill>
              </a:rPr>
              <a:t>Refresher: Momentum Benefits </a:t>
            </a:r>
            <a:r>
              <a:rPr lang="en-US" sz="2400" b="1" dirty="0">
                <a:solidFill>
                  <a:schemeClr val="tx2"/>
                </a:solidFill>
              </a:rPr>
              <a:t>(20 min)</a:t>
            </a:r>
          </a:p>
          <a:p>
            <a:pPr>
              <a:lnSpc>
                <a:spcPct val="150000"/>
              </a:lnSpc>
              <a:defRPr/>
            </a:pPr>
            <a:r>
              <a:rPr lang="en-US" dirty="0">
                <a:solidFill>
                  <a:schemeClr val="tx2"/>
                </a:solidFill>
              </a:rPr>
              <a:t>Supporting Diversity, Equity, &amp; Inclusion </a:t>
            </a:r>
            <a:r>
              <a:rPr lang="en-US" sz="2400" b="1" dirty="0">
                <a:solidFill>
                  <a:schemeClr val="tx2"/>
                </a:solidFill>
              </a:rPr>
              <a:t>(5 min)</a:t>
            </a:r>
          </a:p>
          <a:p>
            <a:pPr>
              <a:lnSpc>
                <a:spcPct val="150000"/>
              </a:lnSpc>
              <a:defRPr/>
            </a:pPr>
            <a:r>
              <a:rPr lang="en-US" dirty="0">
                <a:solidFill>
                  <a:schemeClr val="tx2"/>
                </a:solidFill>
              </a:rPr>
              <a:t>Communications Survey Results </a:t>
            </a:r>
            <a:r>
              <a:rPr lang="en-US" sz="2400" b="1" dirty="0">
                <a:solidFill>
                  <a:schemeClr val="tx2"/>
                </a:solidFill>
              </a:rPr>
              <a:t>(10 min)</a:t>
            </a:r>
          </a:p>
          <a:p>
            <a:pPr>
              <a:lnSpc>
                <a:spcPct val="150000"/>
              </a:lnSpc>
              <a:defRPr/>
            </a:pPr>
            <a:r>
              <a:rPr lang="en-US" dirty="0" smtClean="0">
                <a:solidFill>
                  <a:schemeClr val="tx2"/>
                </a:solidFill>
              </a:rPr>
              <a:t>Summer </a:t>
            </a:r>
            <a:r>
              <a:rPr lang="en-US" dirty="0">
                <a:solidFill>
                  <a:schemeClr val="tx2"/>
                </a:solidFill>
              </a:rPr>
              <a:t>Learning Series </a:t>
            </a:r>
            <a:r>
              <a:rPr lang="en-US" sz="2400" b="1" dirty="0">
                <a:solidFill>
                  <a:schemeClr val="tx2"/>
                </a:solidFill>
              </a:rPr>
              <a:t>(5 min)</a:t>
            </a:r>
          </a:p>
          <a:p>
            <a:endParaRPr lang="en-US" dirty="0">
              <a:solidFill>
                <a:schemeClr val="tx2"/>
              </a:solidFill>
            </a:endParaRPr>
          </a:p>
        </p:txBody>
      </p:sp>
      <p:sp>
        <p:nvSpPr>
          <p:cNvPr id="3" name="Slide Number Placeholder 2"/>
          <p:cNvSpPr>
            <a:spLocks noGrp="1"/>
          </p:cNvSpPr>
          <p:nvPr>
            <p:ph type="sldNum" sz="quarter" idx="12"/>
          </p:nvPr>
        </p:nvSpPr>
        <p:spPr/>
        <p:txBody>
          <a:bodyPr/>
          <a:lstStyle/>
          <a:p>
            <a:fld id="{D17B8275-806A-4A5E-8F75-C957AD850D33}" type="slidenum">
              <a:rPr lang="en-US" smtClean="0"/>
              <a:t>3</a:t>
            </a:fld>
            <a:endParaRPr lang="en-US"/>
          </a:p>
        </p:txBody>
      </p:sp>
    </p:spTree>
    <p:extLst>
      <p:ext uri="{BB962C8B-B14F-4D97-AF65-F5344CB8AC3E}">
        <p14:creationId xmlns:p14="http://schemas.microsoft.com/office/powerpoint/2010/main" val="1921400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hqprint">
            <a:extLst>
              <a:ext uri="{28A0092B-C50C-407E-A947-70E740481C1C}">
                <a14:useLocalDpi xmlns:a14="http://schemas.microsoft.com/office/drawing/2010/main" val="0"/>
              </a:ext>
            </a:extLst>
          </a:blip>
          <a:srcRect l="5943" t="12263" r="4844" b="12907"/>
          <a:stretch/>
        </p:blipFill>
        <p:spPr>
          <a:xfrm>
            <a:off x="0" y="-48126"/>
            <a:ext cx="12208042" cy="6906126"/>
          </a:xfrm>
          <a:prstGeom prst="rect">
            <a:avLst/>
          </a:prstGeom>
        </p:spPr>
      </p:pic>
      <p:sp>
        <p:nvSpPr>
          <p:cNvPr id="3" name="Subtitle 2"/>
          <p:cNvSpPr>
            <a:spLocks noGrp="1"/>
          </p:cNvSpPr>
          <p:nvPr>
            <p:ph type="subTitle" idx="1"/>
          </p:nvPr>
        </p:nvSpPr>
        <p:spPr>
          <a:xfrm>
            <a:off x="379163" y="6186782"/>
            <a:ext cx="6096000" cy="475751"/>
          </a:xfrm>
        </p:spPr>
        <p:txBody>
          <a:bodyPr>
            <a:noAutofit/>
          </a:bodyPr>
          <a:lstStyle/>
          <a:p>
            <a:pPr algn="l" defTabSz="457189">
              <a:spcBef>
                <a:spcPct val="0"/>
              </a:spcBef>
            </a:pPr>
            <a:r>
              <a:rPr lang="en-US" sz="2400" b="1" spc="20" dirty="0">
                <a:solidFill>
                  <a:srgbClr val="FFFFFF"/>
                </a:solidFill>
                <a:effectLst>
                  <a:outerShdw blurRad="165100" dist="12700" dir="2700000" algn="tl" rotWithShape="0">
                    <a:srgbClr val="000000">
                      <a:alpha val="20000"/>
                    </a:srgbClr>
                  </a:outerShdw>
                </a:effectLst>
                <a:ea typeface="+mj-ea"/>
              </a:rPr>
              <a:t>MomentumSavings@bpa.gov</a:t>
            </a:r>
          </a:p>
          <a:p>
            <a:endParaRPr lang="en-US" sz="1800" b="1" dirty="0">
              <a:solidFill>
                <a:srgbClr val="FFFFFF"/>
              </a:solidFill>
            </a:endParaRPr>
          </a:p>
        </p:txBody>
      </p:sp>
      <p:sp>
        <p:nvSpPr>
          <p:cNvPr id="6" name="Title 2"/>
          <p:cNvSpPr txBox="1">
            <a:spLocks/>
          </p:cNvSpPr>
          <p:nvPr/>
        </p:nvSpPr>
        <p:spPr>
          <a:xfrm>
            <a:off x="379163" y="-60048"/>
            <a:ext cx="8409164" cy="2709267"/>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Arial" panose="020B0604020202020204" pitchFamily="34" charset="0"/>
              </a:defRPr>
            </a:lvl1pPr>
          </a:lstStyle>
          <a:p>
            <a:pPr>
              <a:lnSpc>
                <a:spcPct val="150000"/>
              </a:lnSpc>
            </a:pPr>
            <a:r>
              <a:rPr lang="en-US" sz="2000" b="1" dirty="0">
                <a:solidFill>
                  <a:schemeClr val="accent5">
                    <a:lumMod val="50000"/>
                  </a:schemeClr>
                </a:solidFill>
              </a:rPr>
              <a:t>Summer Learning Series Dates &amp; Topics:</a:t>
            </a:r>
          </a:p>
          <a:p>
            <a:pPr marL="182880" indent="-182880">
              <a:lnSpc>
                <a:spcPct val="150000"/>
              </a:lnSpc>
              <a:buFont typeface="Arial" panose="020B0604020202020204" pitchFamily="34" charset="0"/>
              <a:buChar char="•"/>
              <a:defRPr/>
            </a:pPr>
            <a:r>
              <a:rPr lang="en-US" sz="2000" dirty="0">
                <a:solidFill>
                  <a:schemeClr val="accent5">
                    <a:lumMod val="50000"/>
                  </a:schemeClr>
                </a:solidFill>
              </a:rPr>
              <a:t>6/2, 9-10 AM – HVAC Market Actor Interviews</a:t>
            </a:r>
          </a:p>
          <a:p>
            <a:pPr marL="182880" indent="-182880">
              <a:lnSpc>
                <a:spcPct val="150000"/>
              </a:lnSpc>
              <a:buFont typeface="Arial" panose="020B0604020202020204" pitchFamily="34" charset="0"/>
              <a:buChar char="•"/>
              <a:defRPr/>
            </a:pPr>
            <a:r>
              <a:rPr lang="en-US" sz="2000" dirty="0">
                <a:solidFill>
                  <a:schemeClr val="accent5">
                    <a:lumMod val="50000"/>
                  </a:schemeClr>
                </a:solidFill>
              </a:rPr>
              <a:t>6/24, 9-10 AM – ASD Market Actor Interviews</a:t>
            </a:r>
          </a:p>
          <a:p>
            <a:pPr marL="182880" indent="-182880">
              <a:lnSpc>
                <a:spcPct val="150000"/>
              </a:lnSpc>
              <a:buFont typeface="Arial" panose="020B0604020202020204" pitchFamily="34" charset="0"/>
              <a:buChar char="•"/>
            </a:pPr>
            <a:r>
              <a:rPr lang="en-US" sz="2000" dirty="0">
                <a:solidFill>
                  <a:schemeClr val="accent5">
                    <a:lumMod val="50000"/>
                  </a:schemeClr>
                </a:solidFill>
              </a:rPr>
              <a:t>8/4, 9-10 AM – Quarterly Call</a:t>
            </a:r>
          </a:p>
          <a:p>
            <a:pPr marL="182880" indent="-182880">
              <a:lnSpc>
                <a:spcPct val="150000"/>
              </a:lnSpc>
              <a:buFont typeface="Arial" panose="020B0604020202020204" pitchFamily="34" charset="0"/>
              <a:buChar char="•"/>
            </a:pPr>
            <a:r>
              <a:rPr lang="en-US" sz="2000" dirty="0">
                <a:solidFill>
                  <a:schemeClr val="accent5">
                    <a:lumMod val="50000"/>
                  </a:schemeClr>
                </a:solidFill>
              </a:rPr>
              <a:t>9/8, 9-10 AM – Non-Res Lighting Sales </a:t>
            </a:r>
            <a:r>
              <a:rPr lang="en-US" sz="2000" dirty="0" smtClean="0">
                <a:solidFill>
                  <a:schemeClr val="accent5">
                    <a:lumMod val="50000"/>
                  </a:schemeClr>
                </a:solidFill>
              </a:rPr>
              <a:t>Data</a:t>
            </a:r>
            <a:endParaRPr lang="en-US" sz="2000" dirty="0">
              <a:solidFill>
                <a:schemeClr val="accent5">
                  <a:lumMod val="50000"/>
                </a:schemeClr>
              </a:solidFill>
            </a:endParaRPr>
          </a:p>
        </p:txBody>
      </p:sp>
      <p:sp>
        <p:nvSpPr>
          <p:cNvPr id="8" name="Title 2"/>
          <p:cNvSpPr txBox="1">
            <a:spLocks/>
          </p:cNvSpPr>
          <p:nvPr/>
        </p:nvSpPr>
        <p:spPr>
          <a:xfrm>
            <a:off x="379163" y="2351720"/>
            <a:ext cx="9454648" cy="746047"/>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spc="50" baseline="0">
                <a:solidFill>
                  <a:schemeClr val="tx1"/>
                </a:solidFill>
                <a:latin typeface="+mj-lt"/>
                <a:ea typeface="+mj-ea"/>
                <a:cs typeface="Arial" panose="020B0604020202020204" pitchFamily="34" charset="0"/>
              </a:defRPr>
            </a:lvl1pPr>
          </a:lstStyle>
          <a:p>
            <a:pPr>
              <a:lnSpc>
                <a:spcPct val="150000"/>
              </a:lnSpc>
            </a:pPr>
            <a:r>
              <a:rPr lang="en-US" sz="2000" b="1" u="sng" dirty="0" smtClean="0">
                <a:solidFill>
                  <a:schemeClr val="accent5">
                    <a:lumMod val="50000"/>
                  </a:schemeClr>
                </a:solidFill>
              </a:rPr>
              <a:t>https</a:t>
            </a:r>
            <a:r>
              <a:rPr lang="en-US" sz="2000" b="1" u="sng" dirty="0">
                <a:solidFill>
                  <a:schemeClr val="accent5">
                    <a:lumMod val="50000"/>
                  </a:schemeClr>
                </a:solidFill>
              </a:rPr>
              <a:t>://www.bpa.gov/EE/Utility/Momentum-Savings/Pages/Calls.aspx</a:t>
            </a:r>
          </a:p>
        </p:txBody>
      </p:sp>
      <p:sp>
        <p:nvSpPr>
          <p:cNvPr id="4" name="Oval 3"/>
          <p:cNvSpPr/>
          <p:nvPr/>
        </p:nvSpPr>
        <p:spPr>
          <a:xfrm rot="20682643">
            <a:off x="4291054" y="3043280"/>
            <a:ext cx="1581920" cy="14165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rot="20682643">
            <a:off x="4410875" y="3170539"/>
            <a:ext cx="345738" cy="21711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rot="512952">
            <a:off x="6355153" y="3046240"/>
            <a:ext cx="1695268" cy="141654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9539" y="5115889"/>
            <a:ext cx="1319296" cy="1188452"/>
          </a:xfrm>
          <a:prstGeom prst="rect">
            <a:avLst/>
          </a:prstGeom>
          <a:noFill/>
        </p:spPr>
      </p:pic>
    </p:spTree>
    <p:extLst>
      <p:ext uri="{BB962C8B-B14F-4D97-AF65-F5344CB8AC3E}">
        <p14:creationId xmlns:p14="http://schemas.microsoft.com/office/powerpoint/2010/main" val="3180523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4800-04D0-4218-998F-23B478589184}"/>
              </a:ext>
            </a:extLst>
          </p:cNvPr>
          <p:cNvSpPr>
            <a:spLocks noGrp="1"/>
          </p:cNvSpPr>
          <p:nvPr>
            <p:ph type="ctrTitle"/>
          </p:nvPr>
        </p:nvSpPr>
        <p:spPr>
          <a:xfrm>
            <a:off x="193658" y="256478"/>
            <a:ext cx="6984380" cy="3151628"/>
          </a:xfrm>
        </p:spPr>
        <p:txBody>
          <a:bodyPr>
            <a:normAutofit fontScale="90000"/>
          </a:bodyPr>
          <a:lstStyle/>
          <a:p>
            <a:pPr algn="l"/>
            <a:r>
              <a:rPr lang="en-US" sz="5400" b="1" dirty="0">
                <a:solidFill>
                  <a:schemeClr val="accent4"/>
                </a:solidFill>
              </a:rPr>
              <a:t>REFRESHER </a:t>
            </a:r>
            <a:r>
              <a:rPr lang="en-US" sz="5400" dirty="0">
                <a:solidFill>
                  <a:schemeClr val="accent4"/>
                </a:solidFill>
              </a:rPr>
              <a:t>BENEFITS OF</a:t>
            </a:r>
            <a:r>
              <a:rPr lang="en-US" sz="5400" b="1" dirty="0">
                <a:solidFill>
                  <a:schemeClr val="accent4"/>
                </a:solidFill>
              </a:rPr>
              <a:t> </a:t>
            </a:r>
            <a:r>
              <a:rPr lang="en-US" sz="5400" dirty="0">
                <a:solidFill>
                  <a:schemeClr val="accent4"/>
                </a:solidFill>
              </a:rPr>
              <a:t>MOMENTUM SAVINGS </a:t>
            </a:r>
            <a:br>
              <a:rPr lang="en-US" sz="5400" dirty="0">
                <a:solidFill>
                  <a:schemeClr val="accent4"/>
                </a:solidFill>
              </a:rPr>
            </a:br>
            <a:r>
              <a:rPr lang="en-US" sz="5400" dirty="0">
                <a:solidFill>
                  <a:schemeClr val="accent4"/>
                </a:solidFill>
              </a:rPr>
              <a:t>RESEARCH</a:t>
            </a:r>
          </a:p>
        </p:txBody>
      </p:sp>
      <p:pic>
        <p:nvPicPr>
          <p:cNvPr id="7" name="Picture 6">
            <a:extLst>
              <a:ext uri="{FF2B5EF4-FFF2-40B4-BE49-F238E27FC236}">
                <a16:creationId xmlns:a16="http://schemas.microsoft.com/office/drawing/2014/main" id="{38BBDEAB-915D-4550-865C-1F8FDBD0DA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3706373"/>
            <a:ext cx="12192930" cy="3151627"/>
          </a:xfrm>
          <a:prstGeom prst="rect">
            <a:avLst/>
          </a:prstGeom>
        </p:spPr>
      </p:pic>
    </p:spTree>
    <p:extLst>
      <p:ext uri="{BB962C8B-B14F-4D97-AF65-F5344CB8AC3E}">
        <p14:creationId xmlns:p14="http://schemas.microsoft.com/office/powerpoint/2010/main" val="1664796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023DC9-C18B-4E38-A54C-43766EDE1E52}"/>
              </a:ext>
            </a:extLst>
          </p:cNvPr>
          <p:cNvSpPr txBox="1">
            <a:spLocks/>
          </p:cNvSpPr>
          <p:nvPr/>
        </p:nvSpPr>
        <p:spPr>
          <a:xfrm>
            <a:off x="4670408" y="2047178"/>
            <a:ext cx="6984380" cy="31516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1CBECA"/>
                </a:solidFill>
                <a:effectLst/>
                <a:uLnTx/>
                <a:uFillTx/>
                <a:latin typeface="Arial" panose="020B0604020202020204"/>
                <a:ea typeface="+mj-ea"/>
                <a:cs typeface="+mj-cs"/>
              </a:rPr>
              <a:t>WHAT MOMENTUM SAVINGS </a:t>
            </a:r>
            <a:r>
              <a:rPr kumimoji="0" lang="en-US" sz="5400" b="1" i="0" u="none" strike="noStrike" kern="1200" cap="none" spc="0" normalizeH="0" baseline="0" noProof="0" dirty="0">
                <a:ln>
                  <a:noFill/>
                </a:ln>
                <a:solidFill>
                  <a:srgbClr val="1CBECA"/>
                </a:solidFill>
                <a:effectLst/>
                <a:uLnTx/>
                <a:uFillTx/>
                <a:latin typeface="Arial" panose="020B0604020202020204"/>
                <a:ea typeface="+mj-ea"/>
                <a:cs typeface="+mj-cs"/>
              </a:rPr>
              <a:t>ARE</a:t>
            </a:r>
            <a:endParaRPr kumimoji="0" lang="en-US" sz="5400" b="0" i="0" u="none" strike="noStrike" kern="1200" cap="none" spc="0" normalizeH="0" baseline="0" noProof="0" dirty="0">
              <a:ln>
                <a:noFill/>
              </a:ln>
              <a:solidFill>
                <a:srgbClr val="1CBECA"/>
              </a:solidFill>
              <a:effectLst/>
              <a:uLnTx/>
              <a:uFillTx/>
              <a:latin typeface="Arial" panose="020B0604020202020204"/>
              <a:ea typeface="+mj-ea"/>
              <a:cs typeface="+mj-cs"/>
            </a:endParaRPr>
          </a:p>
        </p:txBody>
      </p:sp>
      <p:sp>
        <p:nvSpPr>
          <p:cNvPr id="7" name="Rectangle 6">
            <a:extLst>
              <a:ext uri="{FF2B5EF4-FFF2-40B4-BE49-F238E27FC236}">
                <a16:creationId xmlns:a16="http://schemas.microsoft.com/office/drawing/2014/main" id="{26994D29-0EEB-44EA-B565-39E55A5C3D36}"/>
              </a:ext>
            </a:extLst>
          </p:cNvPr>
          <p:cNvSpPr/>
          <p:nvPr/>
        </p:nvSpPr>
        <p:spPr>
          <a:xfrm>
            <a:off x="0" y="0"/>
            <a:ext cx="39433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descr="Diagram&#10;&#10;Description automatically generated">
            <a:extLst>
              <a:ext uri="{FF2B5EF4-FFF2-40B4-BE49-F238E27FC236}">
                <a16:creationId xmlns:a16="http://schemas.microsoft.com/office/drawing/2014/main" id="{6929AACA-9D40-4804-A644-20A007DB1D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3143250" cy="6858000"/>
          </a:xfrm>
          <a:prstGeom prst="rect">
            <a:avLst/>
          </a:prstGeom>
        </p:spPr>
      </p:pic>
      <p:sp>
        <p:nvSpPr>
          <p:cNvPr id="2" name="Slide Number Placeholder 1"/>
          <p:cNvSpPr>
            <a:spLocks noGrp="1"/>
          </p:cNvSpPr>
          <p:nvPr>
            <p:ph type="sldNum" sz="quarter" idx="12"/>
          </p:nvPr>
        </p:nvSpPr>
        <p:spPr/>
        <p:txBody>
          <a:bodyPr/>
          <a:lstStyle/>
          <a:p>
            <a:fld id="{D17B8275-806A-4A5E-8F75-C957AD850D33}" type="slidenum">
              <a:rPr lang="en-US" smtClean="0"/>
              <a:t>5</a:t>
            </a:fld>
            <a:endParaRPr lang="en-US"/>
          </a:p>
        </p:txBody>
      </p:sp>
    </p:spTree>
    <p:extLst>
      <p:ext uri="{BB962C8B-B14F-4D97-AF65-F5344CB8AC3E}">
        <p14:creationId xmlns:p14="http://schemas.microsoft.com/office/powerpoint/2010/main" val="1465927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3E0AF9-5F5A-4CFE-B9E3-9EF79B731001}"/>
              </a:ext>
            </a:extLst>
          </p:cNvPr>
          <p:cNvSpPr/>
          <p:nvPr/>
        </p:nvSpPr>
        <p:spPr>
          <a:xfrm>
            <a:off x="0" y="0"/>
            <a:ext cx="6096000" cy="508635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FE109EB9-831C-42B6-BD6B-92D53EA4D2DC}"/>
              </a:ext>
            </a:extLst>
          </p:cNvPr>
          <p:cNvSpPr/>
          <p:nvPr/>
        </p:nvSpPr>
        <p:spPr>
          <a:xfrm>
            <a:off x="5448300" y="553620"/>
            <a:ext cx="6534150" cy="13614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rPr>
              <a:t>Momentum Savings are cost-effective energy efficiency happening above regional planning baselines </a:t>
            </a:r>
            <a:r>
              <a:rPr kumimoji="0" lang="en-US" sz="200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rPr>
              <a:t>(</a:t>
            </a:r>
            <a:r>
              <a:rPr kumimoji="0" lang="en-US" sz="2000" b="0" i="0" u="none" strike="noStrike" kern="1200" cap="none" spc="0" normalizeH="0" baseline="0" noProof="0" dirty="0">
                <a:ln>
                  <a:noFill/>
                </a:ln>
                <a:solidFill>
                  <a:prstClr val="white"/>
                </a:solidFill>
                <a:effectLst/>
                <a:uLnTx/>
                <a:uFillTx/>
                <a:latin typeface="Arial" panose="020B0604020202020204"/>
                <a:ea typeface="Times New Roman" panose="02020603050405020304" pitchFamily="18" charset="0"/>
                <a:cs typeface="+mn-cs"/>
              </a:rPr>
              <a:t>i.e., the Power Plan baseline).  </a:t>
            </a:r>
          </a:p>
        </p:txBody>
      </p:sp>
      <p:sp>
        <p:nvSpPr>
          <p:cNvPr id="2" name="Title 1">
            <a:extLst>
              <a:ext uri="{FF2B5EF4-FFF2-40B4-BE49-F238E27FC236}">
                <a16:creationId xmlns:a16="http://schemas.microsoft.com/office/drawing/2014/main" id="{B7158C20-728A-4059-BD0B-9675B5786E29}"/>
              </a:ext>
            </a:extLst>
          </p:cNvPr>
          <p:cNvSpPr>
            <a:spLocks noGrp="1"/>
          </p:cNvSpPr>
          <p:nvPr>
            <p:ph type="title"/>
          </p:nvPr>
        </p:nvSpPr>
        <p:spPr>
          <a:xfrm>
            <a:off x="97302" y="225299"/>
            <a:ext cx="5190496" cy="2018131"/>
          </a:xfrm>
          <a:ln>
            <a:noFill/>
          </a:ln>
        </p:spPr>
        <p:txBody>
          <a:bodyPr lIns="182880" rIns="182880">
            <a:normAutofit/>
          </a:bodyPr>
          <a:lstStyle/>
          <a:p>
            <a:pPr algn="r"/>
            <a:r>
              <a:rPr lang="en-US" sz="4000" b="1" dirty="0">
                <a:solidFill>
                  <a:schemeClr val="tx2"/>
                </a:solidFill>
              </a:rPr>
              <a:t>WHAT MOMENTUM SAVINGS ARE </a:t>
            </a:r>
          </a:p>
        </p:txBody>
      </p:sp>
      <p:sp>
        <p:nvSpPr>
          <p:cNvPr id="10" name="TextBox 9">
            <a:extLst>
              <a:ext uri="{FF2B5EF4-FFF2-40B4-BE49-F238E27FC236}">
                <a16:creationId xmlns:a16="http://schemas.microsoft.com/office/drawing/2014/main" id="{A4D2FCB8-847A-4D1A-BD91-EDD1A82F6B04}"/>
              </a:ext>
            </a:extLst>
          </p:cNvPr>
          <p:cNvSpPr txBox="1"/>
          <p:nvPr/>
        </p:nvSpPr>
        <p:spPr>
          <a:xfrm>
            <a:off x="8023363" y="2398708"/>
            <a:ext cx="3882888" cy="2529923"/>
          </a:xfrm>
          <a:prstGeom prst="rect">
            <a:avLst/>
          </a:prstGeom>
          <a:noFill/>
        </p:spPr>
        <p:txBody>
          <a:bodyPr wrap="square">
            <a:spAutoFit/>
          </a:bodyPr>
          <a:lstStyle/>
          <a:p>
            <a:pPr lvl="0">
              <a:lnSpc>
                <a:spcPct val="120000"/>
              </a:lnSpc>
              <a:defRPr/>
            </a:pPr>
            <a:r>
              <a:rPr lang="en-US" sz="2800" i="1" dirty="0">
                <a:solidFill>
                  <a:srgbClr val="556270"/>
                </a:solidFill>
                <a:ea typeface="Times New Roman" panose="02020603050405020304" pitchFamily="18" charset="0"/>
              </a:rPr>
              <a:t>“Non-Programmatic Savings are everything we haven’t counted that’s worth counting.” </a:t>
            </a:r>
            <a:endParaRPr kumimoji="0" lang="en-US" sz="2800" b="0" i="1" u="none" strike="noStrike" kern="1200" cap="none" spc="0" normalizeH="0" baseline="0" noProof="0" dirty="0">
              <a:ln>
                <a:noFill/>
              </a:ln>
              <a:solidFill>
                <a:srgbClr val="556270"/>
              </a:solidFill>
              <a:effectLst/>
              <a:uLnTx/>
              <a:uFillTx/>
              <a:latin typeface="Arial" panose="020B0604020202020204"/>
              <a:ea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1CBECA"/>
                </a:solidFill>
                <a:effectLst/>
                <a:uLnTx/>
                <a:uFillTx/>
                <a:latin typeface="Arial" panose="020B0604020202020204"/>
                <a:ea typeface="Times New Roman" panose="02020603050405020304" pitchFamily="18" charset="0"/>
                <a:cs typeface="+mn-cs"/>
              </a:rPr>
              <a:t>Tom </a:t>
            </a:r>
            <a:r>
              <a:rPr kumimoji="0" lang="en-US" sz="2000" b="0" i="1" u="none" strike="noStrike" kern="1200" cap="none" spc="0" normalizeH="0" baseline="0" noProof="0" dirty="0" err="1">
                <a:ln>
                  <a:noFill/>
                </a:ln>
                <a:solidFill>
                  <a:srgbClr val="1CBECA"/>
                </a:solidFill>
                <a:effectLst/>
                <a:uLnTx/>
                <a:uFillTx/>
                <a:latin typeface="Arial" panose="020B0604020202020204"/>
                <a:ea typeface="Times New Roman" panose="02020603050405020304" pitchFamily="18" charset="0"/>
                <a:cs typeface="+mn-cs"/>
              </a:rPr>
              <a:t>Eckman</a:t>
            </a:r>
            <a:r>
              <a:rPr kumimoji="0" lang="en-US" sz="2000" b="0" i="1" u="none" strike="noStrike" kern="1200" cap="none" spc="0" normalizeH="0" baseline="0" noProof="0" dirty="0">
                <a:ln>
                  <a:noFill/>
                </a:ln>
                <a:solidFill>
                  <a:srgbClr val="1CBECA"/>
                </a:solidFill>
                <a:effectLst/>
                <a:uLnTx/>
                <a:uFillTx/>
                <a:latin typeface="Arial" panose="020B0604020202020204"/>
                <a:ea typeface="Times New Roman" panose="02020603050405020304" pitchFamily="18" charset="0"/>
                <a:cs typeface="+mn-cs"/>
              </a:rPr>
              <a:t>, NWPCC</a:t>
            </a:r>
            <a:endParaRPr kumimoji="0" lang="en-US" sz="2800" b="0" i="1" u="none" strike="noStrike" kern="1200" cap="none" spc="0" normalizeH="0" baseline="0" noProof="0" dirty="0">
              <a:ln>
                <a:noFill/>
              </a:ln>
              <a:solidFill>
                <a:srgbClr val="1CBECA"/>
              </a:solidFill>
              <a:effectLst/>
              <a:uLnTx/>
              <a:uFillTx/>
              <a:latin typeface="Arial" panose="020B0604020202020204"/>
              <a:ea typeface="Times New Roman" panose="02020603050405020304" pitchFamily="18" charset="0"/>
              <a:cs typeface="+mn-cs"/>
            </a:endParaRPr>
          </a:p>
        </p:txBody>
      </p:sp>
      <p:sp>
        <p:nvSpPr>
          <p:cNvPr id="14" name="Content Placeholder 2">
            <a:extLst>
              <a:ext uri="{FF2B5EF4-FFF2-40B4-BE49-F238E27FC236}">
                <a16:creationId xmlns:a16="http://schemas.microsoft.com/office/drawing/2014/main" id="{B8D3BA6B-C735-4597-87D2-54938B7F2959}"/>
              </a:ext>
            </a:extLst>
          </p:cNvPr>
          <p:cNvSpPr txBox="1">
            <a:spLocks/>
          </p:cNvSpPr>
          <p:nvPr/>
        </p:nvSpPr>
        <p:spPr>
          <a:xfrm>
            <a:off x="6953252" y="3800122"/>
            <a:ext cx="8591550" cy="657061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6DA6A4FB-4D64-4E23-A90A-7E54638306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11" y="2543175"/>
            <a:ext cx="7047982" cy="3895870"/>
          </a:xfrm>
          <a:prstGeom prst="rect">
            <a:avLst/>
          </a:prstGeom>
        </p:spPr>
      </p:pic>
      <p:sp>
        <p:nvSpPr>
          <p:cNvPr id="3" name="Slide Number Placeholder 2"/>
          <p:cNvSpPr>
            <a:spLocks noGrp="1"/>
          </p:cNvSpPr>
          <p:nvPr>
            <p:ph type="sldNum" sz="quarter" idx="12"/>
          </p:nvPr>
        </p:nvSpPr>
        <p:spPr/>
        <p:txBody>
          <a:bodyPr/>
          <a:lstStyle/>
          <a:p>
            <a:fld id="{D17B8275-806A-4A5E-8F75-C957AD850D33}" type="slidenum">
              <a:rPr lang="en-US" smtClean="0"/>
              <a:t>6</a:t>
            </a:fld>
            <a:endParaRPr lang="en-US"/>
          </a:p>
        </p:txBody>
      </p:sp>
    </p:spTree>
    <p:extLst>
      <p:ext uri="{BB962C8B-B14F-4D97-AF65-F5344CB8AC3E}">
        <p14:creationId xmlns:p14="http://schemas.microsoft.com/office/powerpoint/2010/main" val="2824562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4A0185-A325-4ECD-BEBB-7861C7BC0DCC}"/>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E984D44-0A72-4F2B-9B34-B4CC60099D6D}"/>
              </a:ext>
            </a:extLst>
          </p:cNvPr>
          <p:cNvSpPr/>
          <p:nvPr/>
        </p:nvSpPr>
        <p:spPr>
          <a:xfrm>
            <a:off x="0" y="0"/>
            <a:ext cx="12192000" cy="1638300"/>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3476C8FC-AF50-4C71-BEE3-7A05DC05E4DE}"/>
              </a:ext>
            </a:extLst>
          </p:cNvPr>
          <p:cNvSpPr>
            <a:spLocks noGrp="1"/>
          </p:cNvSpPr>
          <p:nvPr>
            <p:ph idx="1"/>
          </p:nvPr>
        </p:nvSpPr>
        <p:spPr>
          <a:xfrm>
            <a:off x="2813244" y="2262012"/>
            <a:ext cx="5890986" cy="411235"/>
          </a:xfrm>
        </p:spPr>
        <p:txBody>
          <a:bodyPr anchor="t">
            <a:noAutofit/>
          </a:bodyPr>
          <a:lstStyle/>
          <a:p>
            <a:pPr marL="0" indent="0">
              <a:spcAft>
                <a:spcPts val="600"/>
              </a:spcAft>
              <a:buNone/>
            </a:pPr>
            <a:r>
              <a:rPr lang="en-US" sz="2400" b="1" dirty="0">
                <a:solidFill>
                  <a:schemeClr val="tx2"/>
                </a:solidFill>
              </a:rPr>
              <a:t>Momentum Savings are:</a:t>
            </a: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2317984" y="350488"/>
            <a:ext cx="6878567" cy="937324"/>
          </a:xfrm>
          <a:noFill/>
          <a:ln w="12700">
            <a:noFill/>
          </a:ln>
        </p:spPr>
        <p:txBody>
          <a:bodyPr lIns="274320" rIns="274320">
            <a:normAutofit/>
          </a:bodyPr>
          <a:lstStyle/>
          <a:p>
            <a:r>
              <a:rPr lang="en-US" dirty="0">
                <a:solidFill>
                  <a:schemeClr val="tx2"/>
                </a:solidFill>
              </a:rPr>
              <a:t>In addition…</a:t>
            </a:r>
            <a:endParaRPr lang="en-US" b="1" dirty="0">
              <a:solidFill>
                <a:schemeClr val="tx2"/>
              </a:solidFill>
            </a:endParaRPr>
          </a:p>
        </p:txBody>
      </p:sp>
      <p:sp>
        <p:nvSpPr>
          <p:cNvPr id="10" name="Oval 9">
            <a:extLst>
              <a:ext uri="{FF2B5EF4-FFF2-40B4-BE49-F238E27FC236}">
                <a16:creationId xmlns:a16="http://schemas.microsoft.com/office/drawing/2014/main" id="{B86EA1D4-DEB0-4963-89FC-1CF6B3E5C4D3}"/>
              </a:ext>
            </a:extLst>
          </p:cNvPr>
          <p:cNvSpPr/>
          <p:nvPr/>
        </p:nvSpPr>
        <p:spPr>
          <a:xfrm>
            <a:off x="2813244" y="3050937"/>
            <a:ext cx="3122493" cy="3122493"/>
          </a:xfrm>
          <a:prstGeom prst="ellipse">
            <a:avLst/>
          </a:prstGeom>
          <a:solidFill>
            <a:schemeClr val="accent4">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srgbClr val="556270"/>
                </a:solidFill>
              </a:rPr>
              <a:t>In </a:t>
            </a:r>
            <a:r>
              <a:rPr lang="en-US" sz="2000" dirty="0" smtClean="0">
                <a:solidFill>
                  <a:srgbClr val="556270"/>
                </a:solidFill>
              </a:rPr>
              <a:t>the</a:t>
            </a:r>
            <a:endParaRPr lang="en-US" sz="2000" dirty="0">
              <a:solidFill>
                <a:srgbClr val="556270"/>
              </a:solidFill>
            </a:endParaRPr>
          </a:p>
          <a:p>
            <a:pPr lvl="0" algn="ctr">
              <a:defRPr/>
            </a:pPr>
            <a:r>
              <a:rPr lang="en-US" sz="2000" dirty="0">
                <a:solidFill>
                  <a:srgbClr val="556270"/>
                </a:solidFill>
              </a:rPr>
              <a:t>Savings </a:t>
            </a:r>
            <a:endParaRPr lang="en-US" sz="2000" dirty="0" smtClean="0">
              <a:solidFill>
                <a:srgbClr val="556270"/>
              </a:solidFill>
            </a:endParaRPr>
          </a:p>
          <a:p>
            <a:pPr lvl="0" algn="ctr">
              <a:defRPr/>
            </a:pPr>
            <a:r>
              <a:rPr lang="en-US" sz="2000" dirty="0" smtClean="0">
                <a:solidFill>
                  <a:srgbClr val="556270"/>
                </a:solidFill>
              </a:rPr>
              <a:t>Potential</a:t>
            </a:r>
          </a:p>
          <a:p>
            <a:pPr lvl="0" algn="ctr">
              <a:defRPr/>
            </a:pPr>
            <a:endParaRPr lang="en-US" sz="2000" dirty="0">
              <a:solidFill>
                <a:srgbClr val="556270"/>
              </a:solidFill>
            </a:endParaRPr>
          </a:p>
        </p:txBody>
      </p:sp>
      <p:sp>
        <p:nvSpPr>
          <p:cNvPr id="11" name="Oval 10">
            <a:extLst>
              <a:ext uri="{FF2B5EF4-FFF2-40B4-BE49-F238E27FC236}">
                <a16:creationId xmlns:a16="http://schemas.microsoft.com/office/drawing/2014/main" id="{68AD0C8E-BD90-4239-B27E-B5C3B99AAE0D}"/>
              </a:ext>
            </a:extLst>
          </p:cNvPr>
          <p:cNvSpPr/>
          <p:nvPr/>
        </p:nvSpPr>
        <p:spPr>
          <a:xfrm>
            <a:off x="5581737" y="3023735"/>
            <a:ext cx="3122493" cy="3122493"/>
          </a:xfrm>
          <a:prstGeom prst="ellipse">
            <a:avLst/>
          </a:prstGeom>
          <a:solidFill>
            <a:schemeClr val="bg2">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dirty="0">
                <a:solidFill>
                  <a:srgbClr val="556270"/>
                </a:solidFill>
              </a:rPr>
              <a:t>Strategically Focused on Important Markets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556270"/>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DD9F785F-69DD-4003-8D0A-6A14F95ACD94}"/>
              </a:ext>
            </a:extLst>
          </p:cNvPr>
          <p:cNvSpPr/>
          <p:nvPr/>
        </p:nvSpPr>
        <p:spPr>
          <a:xfrm>
            <a:off x="8350230" y="3023735"/>
            <a:ext cx="3122493" cy="3122493"/>
          </a:xfrm>
          <a:prstGeom prst="ellipse">
            <a:avLst/>
          </a:prstGeom>
          <a:solidFill>
            <a:schemeClr val="accent3">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2000" b="0" i="0" u="none" strike="noStrike" kern="1200" cap="none" spc="0" normalizeH="0" baseline="0" noProof="0" dirty="0" smtClean="0">
                <a:ln>
                  <a:noFill/>
                </a:ln>
                <a:solidFill>
                  <a:srgbClr val="556270"/>
                </a:solidFill>
                <a:effectLst/>
                <a:uLnTx/>
                <a:uFillTx/>
                <a:latin typeface="Arial" panose="020B0604020202020204"/>
              </a:rPr>
              <a:t>Rigorous &amp; Defensible</a:t>
            </a:r>
          </a:p>
          <a:p>
            <a:pPr algn="ctr">
              <a:defRPr/>
            </a:pPr>
            <a:endParaRPr kumimoji="0" lang="en-US" sz="2000" b="0" i="0" u="none" strike="noStrike" kern="1200" cap="none" spc="0" normalizeH="0" baseline="0" noProof="0" dirty="0">
              <a:ln>
                <a:noFill/>
              </a:ln>
              <a:solidFill>
                <a:srgbClr val="556270"/>
              </a:solidFill>
              <a:effectLst/>
              <a:uLnTx/>
              <a:uFillTx/>
              <a:latin typeface="Arial" panose="020B0604020202020204"/>
            </a:endParaRPr>
          </a:p>
        </p:txBody>
      </p:sp>
      <p:sp>
        <p:nvSpPr>
          <p:cNvPr id="5" name="Slide Number Placeholder 4"/>
          <p:cNvSpPr>
            <a:spLocks noGrp="1"/>
          </p:cNvSpPr>
          <p:nvPr>
            <p:ph type="sldNum" sz="quarter" idx="12"/>
          </p:nvPr>
        </p:nvSpPr>
        <p:spPr/>
        <p:txBody>
          <a:bodyPr/>
          <a:lstStyle/>
          <a:p>
            <a:fld id="{D17B8275-806A-4A5E-8F75-C957AD850D33}" type="slidenum">
              <a:rPr lang="en-US" smtClean="0"/>
              <a:t>7</a:t>
            </a:fld>
            <a:endParaRPr lang="en-US"/>
          </a:p>
        </p:txBody>
      </p:sp>
    </p:spTree>
    <p:extLst>
      <p:ext uri="{BB962C8B-B14F-4D97-AF65-F5344CB8AC3E}">
        <p14:creationId xmlns:p14="http://schemas.microsoft.com/office/powerpoint/2010/main" val="3146338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023DC9-C18B-4E38-A54C-43766EDE1E52}"/>
              </a:ext>
            </a:extLst>
          </p:cNvPr>
          <p:cNvSpPr txBox="1">
            <a:spLocks/>
          </p:cNvSpPr>
          <p:nvPr/>
        </p:nvSpPr>
        <p:spPr>
          <a:xfrm>
            <a:off x="4670408" y="2047178"/>
            <a:ext cx="6984380" cy="31516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1CBECA"/>
                </a:solidFill>
                <a:effectLst/>
                <a:uLnTx/>
                <a:uFillTx/>
                <a:latin typeface="Arial" panose="020B0604020202020204"/>
                <a:ea typeface="+mj-ea"/>
                <a:cs typeface="+mj-cs"/>
              </a:rPr>
              <a:t>BENEFITS </a:t>
            </a:r>
            <a:r>
              <a:rPr kumimoji="0" lang="en-US" sz="5400" b="0" i="0" u="none" strike="noStrike" kern="1200" cap="none" spc="0" normalizeH="0" baseline="0" noProof="0" dirty="0">
                <a:ln>
                  <a:noFill/>
                </a:ln>
                <a:solidFill>
                  <a:srgbClr val="1CBECA"/>
                </a:solidFill>
                <a:effectLst/>
                <a:uLnTx/>
                <a:uFillTx/>
                <a:latin typeface="Arial" panose="020B0604020202020204"/>
                <a:ea typeface="+mj-ea"/>
                <a:cs typeface="+mj-cs"/>
              </a:rPr>
              <a:t>OF MOMENTUM SAVINGS R</a:t>
            </a:r>
            <a:r>
              <a:rPr lang="en-US" sz="5400" dirty="0">
                <a:solidFill>
                  <a:srgbClr val="1CBECA"/>
                </a:solidFill>
                <a:latin typeface="Arial" panose="020B0604020202020204"/>
              </a:rPr>
              <a:t>ESEARCH</a:t>
            </a:r>
            <a:endParaRPr kumimoji="0" lang="en-US" sz="5400" i="0" u="none" strike="noStrike" kern="1200" cap="none" spc="0" normalizeH="0" baseline="0" noProof="0" dirty="0">
              <a:ln>
                <a:noFill/>
              </a:ln>
              <a:solidFill>
                <a:srgbClr val="1CBECA"/>
              </a:solidFill>
              <a:effectLst/>
              <a:uLnTx/>
              <a:uFillTx/>
              <a:latin typeface="Arial" panose="020B0604020202020204"/>
            </a:endParaRPr>
          </a:p>
        </p:txBody>
      </p:sp>
      <p:sp>
        <p:nvSpPr>
          <p:cNvPr id="7" name="Rectangle 6">
            <a:extLst>
              <a:ext uri="{FF2B5EF4-FFF2-40B4-BE49-F238E27FC236}">
                <a16:creationId xmlns:a16="http://schemas.microsoft.com/office/drawing/2014/main" id="{26994D29-0EEB-44EA-B565-39E55A5C3D36}"/>
              </a:ext>
            </a:extLst>
          </p:cNvPr>
          <p:cNvSpPr/>
          <p:nvPr/>
        </p:nvSpPr>
        <p:spPr>
          <a:xfrm>
            <a:off x="0" y="0"/>
            <a:ext cx="394335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descr="Diagram&#10;&#10;Description automatically generated">
            <a:extLst>
              <a:ext uri="{FF2B5EF4-FFF2-40B4-BE49-F238E27FC236}">
                <a16:creationId xmlns:a16="http://schemas.microsoft.com/office/drawing/2014/main" id="{6929AACA-9D40-4804-A644-20A007DB1D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3143250" cy="6858000"/>
          </a:xfrm>
          <a:prstGeom prst="rect">
            <a:avLst/>
          </a:prstGeom>
        </p:spPr>
      </p:pic>
      <p:sp>
        <p:nvSpPr>
          <p:cNvPr id="2" name="Slide Number Placeholder 1"/>
          <p:cNvSpPr>
            <a:spLocks noGrp="1"/>
          </p:cNvSpPr>
          <p:nvPr>
            <p:ph type="sldNum" sz="quarter" idx="12"/>
          </p:nvPr>
        </p:nvSpPr>
        <p:spPr/>
        <p:txBody>
          <a:bodyPr/>
          <a:lstStyle/>
          <a:p>
            <a:fld id="{D17B8275-806A-4A5E-8F75-C957AD850D33}" type="slidenum">
              <a:rPr lang="en-US" smtClean="0"/>
              <a:t>8</a:t>
            </a:fld>
            <a:endParaRPr lang="en-US"/>
          </a:p>
        </p:txBody>
      </p:sp>
    </p:spTree>
    <p:extLst>
      <p:ext uri="{BB962C8B-B14F-4D97-AF65-F5344CB8AC3E}">
        <p14:creationId xmlns:p14="http://schemas.microsoft.com/office/powerpoint/2010/main" val="4174787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4A0185-A325-4ECD-BEBB-7861C7BC0DCC}"/>
              </a:ext>
            </a:extLst>
          </p:cNvPr>
          <p:cNvSpPr/>
          <p:nvPr/>
        </p:nvSpPr>
        <p:spPr>
          <a:xfrm>
            <a:off x="0" y="0"/>
            <a:ext cx="1828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7E984D44-0A72-4F2B-9B34-B4CC60099D6D}"/>
              </a:ext>
            </a:extLst>
          </p:cNvPr>
          <p:cNvSpPr/>
          <p:nvPr/>
        </p:nvSpPr>
        <p:spPr>
          <a:xfrm>
            <a:off x="0" y="743712"/>
            <a:ext cx="12192000" cy="5370576"/>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442F89C4-D91D-4DE3-B4BE-E0C00D88B958}"/>
              </a:ext>
            </a:extLst>
          </p:cNvPr>
          <p:cNvSpPr>
            <a:spLocks noGrp="1"/>
          </p:cNvSpPr>
          <p:nvPr>
            <p:ph type="title"/>
          </p:nvPr>
        </p:nvSpPr>
        <p:spPr>
          <a:xfrm>
            <a:off x="3060192" y="743712"/>
            <a:ext cx="7900416" cy="5370576"/>
          </a:xfrm>
          <a:noFill/>
          <a:ln w="12700">
            <a:noFill/>
          </a:ln>
        </p:spPr>
        <p:txBody>
          <a:bodyPr lIns="274320" rIns="274320">
            <a:noAutofit/>
          </a:bodyPr>
          <a:lstStyle/>
          <a:p>
            <a:r>
              <a:rPr lang="en-US" sz="5400" b="1" dirty="0" smtClean="0">
                <a:solidFill>
                  <a:schemeClr val="accent4"/>
                </a:solidFill>
              </a:rPr>
              <a:t>Benefit #1: </a:t>
            </a:r>
            <a:r>
              <a:rPr lang="en-US" sz="5400" dirty="0">
                <a:solidFill>
                  <a:schemeClr val="tx2"/>
                </a:solidFill>
              </a:rPr>
              <a:t>Responsible Stewards of Ratepayer Funds</a:t>
            </a:r>
            <a:endParaRPr lang="en-US" sz="5400" b="1" dirty="0">
              <a:solidFill>
                <a:schemeClr val="tx2"/>
              </a:solidFill>
            </a:endParaRPr>
          </a:p>
        </p:txBody>
      </p:sp>
      <p:sp>
        <p:nvSpPr>
          <p:cNvPr id="3" name="Slide Number Placeholder 2"/>
          <p:cNvSpPr>
            <a:spLocks noGrp="1"/>
          </p:cNvSpPr>
          <p:nvPr>
            <p:ph type="sldNum" sz="quarter" idx="12"/>
          </p:nvPr>
        </p:nvSpPr>
        <p:spPr/>
        <p:txBody>
          <a:bodyPr/>
          <a:lstStyle/>
          <a:p>
            <a:fld id="{D17B8275-806A-4A5E-8F75-C957AD850D33}" type="slidenum">
              <a:rPr lang="en-US" smtClean="0"/>
              <a:t>9</a:t>
            </a:fld>
            <a:endParaRPr lang="en-US"/>
          </a:p>
        </p:txBody>
      </p:sp>
    </p:spTree>
    <p:extLst>
      <p:ext uri="{BB962C8B-B14F-4D97-AF65-F5344CB8AC3E}">
        <p14:creationId xmlns:p14="http://schemas.microsoft.com/office/powerpoint/2010/main" val="2680113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BPA colors 1">
      <a:dk1>
        <a:sysClr val="windowText" lastClr="000000"/>
      </a:dk1>
      <a:lt1>
        <a:sysClr val="window" lastClr="FFFFFF"/>
      </a:lt1>
      <a:dk2>
        <a:srgbClr val="556270"/>
      </a:dk2>
      <a:lt2>
        <a:srgbClr val="DEE2E6"/>
      </a:lt2>
      <a:accent1>
        <a:srgbClr val="AF272F"/>
      </a:accent1>
      <a:accent2>
        <a:srgbClr val="E04E39"/>
      </a:accent2>
      <a:accent3>
        <a:srgbClr val="C1D82F"/>
      </a:accent3>
      <a:accent4>
        <a:srgbClr val="1CBECA"/>
      </a:accent4>
      <a:accent5>
        <a:srgbClr val="556270"/>
      </a:accent5>
      <a:accent6>
        <a:srgbClr val="1CBECA"/>
      </a:accent6>
      <a:hlink>
        <a:srgbClr val="C1D82F"/>
      </a:hlink>
      <a:folHlink>
        <a:srgbClr val="E04E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337F9FA23E5E4C99EDA06BDAA0AE05" ma:contentTypeVersion="1" ma:contentTypeDescription="Create a new document." ma:contentTypeScope="" ma:versionID="2205ee922cae17b7d688ed77f0879bfb">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8C51D0-DCFC-4E9A-8497-FFCE7E558AFB}">
  <ds:schemaRefs>
    <ds:schemaRef ds:uri="http://schemas.microsoft.com/sharepoint/v3/contenttype/forms"/>
  </ds:schemaRefs>
</ds:datastoreItem>
</file>

<file path=customXml/itemProps2.xml><?xml version="1.0" encoding="utf-8"?>
<ds:datastoreItem xmlns:ds="http://schemas.openxmlformats.org/officeDocument/2006/customXml" ds:itemID="{A31F5D74-A0D9-4AAC-9544-D8B179275C40}">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741299B2-4C0A-42EB-B768-5E25B8A9D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2443</TotalTime>
  <Words>2115</Words>
  <Application>Microsoft Office PowerPoint</Application>
  <PresentationFormat>Widescreen</PresentationFormat>
  <Paragraphs>223</Paragraphs>
  <Slides>30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MS PGothic</vt:lpstr>
      <vt:lpstr>Arial</vt:lpstr>
      <vt:lpstr>Calibri</vt:lpstr>
      <vt:lpstr>Calibri Light</vt:lpstr>
      <vt:lpstr>Century Gothic</vt:lpstr>
      <vt:lpstr>Courier New</vt:lpstr>
      <vt:lpstr>Rockwell</vt:lpstr>
      <vt:lpstr>Times New Roman</vt:lpstr>
      <vt:lpstr>1_Office Theme</vt:lpstr>
      <vt:lpstr>Market Research &amp; Momentum Savings Team</vt:lpstr>
      <vt:lpstr>PowerPoint Presentation</vt:lpstr>
      <vt:lpstr>Agenda</vt:lpstr>
      <vt:lpstr>REFRESHER BENEFITS OF MOMENTUM SAVINGS  RESEARCH</vt:lpstr>
      <vt:lpstr>PowerPoint Presentation</vt:lpstr>
      <vt:lpstr>WHAT MOMENTUM SAVINGS ARE </vt:lpstr>
      <vt:lpstr>In addition…</vt:lpstr>
      <vt:lpstr>PowerPoint Presentation</vt:lpstr>
      <vt:lpstr>Benefit #1: Responsible Stewards of Ratepayer Funds</vt:lpstr>
      <vt:lpstr>Benefit #1 in Action: Residential Lighting</vt:lpstr>
      <vt:lpstr>PowerPoint Presentation</vt:lpstr>
      <vt:lpstr>Benefit #2 in Action: Standards</vt:lpstr>
      <vt:lpstr>Benefit #2 in Action:  Efficient General Purpose Lamps</vt:lpstr>
      <vt:lpstr>PowerPoint Presentation</vt:lpstr>
      <vt:lpstr>Benefit #3 in Action: Insulation Research</vt:lpstr>
      <vt:lpstr>Benefit #3 in Action: Commercial HVAC Permit Database</vt:lpstr>
      <vt:lpstr>PowerPoint Presentation</vt:lpstr>
      <vt:lpstr>PowerPoint Presentation</vt:lpstr>
      <vt:lpstr>PowerPoint Presentation</vt:lpstr>
      <vt:lpstr>Additional Resources</vt:lpstr>
      <vt:lpstr>PART 2: PRINCIPLES OF RESEARCHING MOMENTUM SAVINGS </vt:lpstr>
      <vt:lpstr>Diversity, Equity &amp; Inclusion</vt:lpstr>
      <vt:lpstr>MOMENTUM COMMUNICATIONS SURVEY RESULTS</vt:lpstr>
      <vt:lpstr>Summary of Respondents</vt:lpstr>
      <vt:lpstr>What types of information do you find most valuable?</vt:lpstr>
      <vt:lpstr>Which work products are most valuable to you?</vt:lpstr>
      <vt:lpstr>What are the best ways for us to share new information with you?</vt:lpstr>
      <vt:lpstr>PowerPoint Presentation</vt:lpstr>
      <vt:lpstr>MOMENTUM SUMMER LEARNING SERIES</vt:lpstr>
      <vt:lpstr>PowerPoint Presentation</vt:lpstr>
    </vt:vector>
  </TitlesOfParts>
  <Company>BPA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Research &amp; Momentum Savings Team</dc:title>
  <dc:creator>Bonnie Watson</dc:creator>
  <cp:lastModifiedBy>Michele Francisco</cp:lastModifiedBy>
  <cp:revision>90</cp:revision>
  <dcterms:created xsi:type="dcterms:W3CDTF">2021-04-22T17:20:33Z</dcterms:created>
  <dcterms:modified xsi:type="dcterms:W3CDTF">2022-10-17T23:34:35Z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0x010100B2337F9FA23E5E4C99EDA06BDAA0AE05</vt:lpwstr>
  </property>
</Properties>
</file>