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91" r:id="rId6"/>
  </p:sldMasterIdLst>
  <p:notesMasterIdLst>
    <p:notesMasterId r:id="rId32"/>
  </p:notesMasterIdLst>
  <p:sldIdLst>
    <p:sldId id="611" r:id="rId7"/>
    <p:sldId id="613" r:id="rId8"/>
    <p:sldId id="560" r:id="rId9"/>
    <p:sldId id="533" r:id="rId10"/>
    <p:sldId id="570" r:id="rId11"/>
    <p:sldId id="574" r:id="rId12"/>
    <p:sldId id="575" r:id="rId13"/>
    <p:sldId id="601" r:id="rId14"/>
    <p:sldId id="576" r:id="rId15"/>
    <p:sldId id="592" r:id="rId16"/>
    <p:sldId id="594" r:id="rId17"/>
    <p:sldId id="593" r:id="rId18"/>
    <p:sldId id="600" r:id="rId19"/>
    <p:sldId id="597" r:id="rId20"/>
    <p:sldId id="599" r:id="rId21"/>
    <p:sldId id="596" r:id="rId22"/>
    <p:sldId id="602" r:id="rId23"/>
    <p:sldId id="603" r:id="rId24"/>
    <p:sldId id="587" r:id="rId25"/>
    <p:sldId id="604" r:id="rId26"/>
    <p:sldId id="606" r:id="rId27"/>
    <p:sldId id="607" r:id="rId28"/>
    <p:sldId id="608" r:id="rId29"/>
    <p:sldId id="609" r:id="rId30"/>
    <p:sldId id="612"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089351-D425-4E5C-B242-864F764BA88C}">
          <p14:sldIdLst>
            <p14:sldId id="611"/>
            <p14:sldId id="613"/>
            <p14:sldId id="560"/>
            <p14:sldId id="533"/>
            <p14:sldId id="570"/>
            <p14:sldId id="574"/>
            <p14:sldId id="575"/>
            <p14:sldId id="601"/>
            <p14:sldId id="576"/>
            <p14:sldId id="592"/>
            <p14:sldId id="594"/>
            <p14:sldId id="593"/>
            <p14:sldId id="600"/>
            <p14:sldId id="597"/>
            <p14:sldId id="599"/>
            <p14:sldId id="596"/>
            <p14:sldId id="602"/>
            <p14:sldId id="603"/>
            <p14:sldId id="587"/>
            <p14:sldId id="604"/>
            <p14:sldId id="606"/>
            <p14:sldId id="607"/>
            <p14:sldId id="608"/>
            <p14:sldId id="609"/>
            <p14:sldId id="6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h Welker" initials="SW" lastIdx="1" clrIdx="6"/>
  <p:cmAuthor id="1" name="Sarah Widder" initials="SW" lastIdx="35" clrIdx="0"/>
  <p:cmAuthor id="8" name="SW" initials="SW" lastIdx="29" clrIdx="7"/>
  <p:cmAuthor id="2" name="Jeremy Stapp" initials="JS" lastIdx="53" clrIdx="1"/>
  <p:cmAuthor id="9" name="Bob K. Tingleff" initials="BKT" lastIdx="7" clrIdx="8"/>
  <p:cmAuthor id="3" name="Tom Eckman" initials="TE" lastIdx="1" clrIdx="2"/>
  <p:cmAuthor id="10" name="Hadley" initials="H" lastIdx="15" clrIdx="9"/>
  <p:cmAuthor id="4" name="Elizabeth Daykin" initials="ED" lastIdx="70" clrIdx="3"/>
  <p:cmAuthor id="11" name="Nathan Baker" initials="NB" lastIdx="41" clrIdx="10">
    <p:extLst>
      <p:ext uri="{19B8F6BF-5375-455C-9EA6-DF929625EA0E}">
        <p15:presenceInfo xmlns:p15="http://schemas.microsoft.com/office/powerpoint/2012/main" userId="Nathan Baker" providerId="None"/>
      </p:ext>
    </p:extLst>
  </p:cmAuthor>
  <p:cmAuthor id="5" name="Sarah Widder" initials="SW [2]" lastIdx="25" clrIdx="4"/>
  <p:cmAuthor id="12" name="Joan Wang" initials="JW" lastIdx="64" clrIdx="11">
    <p:extLst>
      <p:ext uri="{19B8F6BF-5375-455C-9EA6-DF929625EA0E}">
        <p15:presenceInfo xmlns:p15="http://schemas.microsoft.com/office/powerpoint/2012/main" userId="S-1-5-21-2009805145-1601463483-1839490880-225092" providerId="AD"/>
      </p:ext>
    </p:extLst>
  </p:cmAuthor>
  <p:cmAuthor id="6" name="rob carmichael" initials="rc" lastIdx="1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6"/>
    <a:srgbClr val="FFFFFF"/>
    <a:srgbClr val="FFEEE3"/>
    <a:srgbClr val="FFE285"/>
    <a:srgbClr val="556270"/>
    <a:srgbClr val="C1D82F"/>
    <a:srgbClr val="000000"/>
    <a:srgbClr val="1CBECA"/>
    <a:srgbClr val="E04E39"/>
    <a:srgbClr val="4EC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6" autoAdjust="0"/>
    <p:restoredTop sz="85135" autoAdjust="0"/>
  </p:normalViewPr>
  <p:slideViewPr>
    <p:cSldViewPr snapToGrid="0">
      <p:cViewPr varScale="1">
        <p:scale>
          <a:sx n="81" d="100"/>
          <a:sy n="81" d="100"/>
        </p:scale>
        <p:origin x="446" y="58"/>
      </p:cViewPr>
      <p:guideLst>
        <p:guide orient="horz" pos="2160"/>
        <p:guide pos="3840"/>
      </p:guideLst>
    </p:cSldViewPr>
  </p:slideViewPr>
  <p:notesTextViewPr>
    <p:cViewPr>
      <p:scale>
        <a:sx n="1" d="1"/>
        <a:sy n="1" d="1"/>
      </p:scale>
      <p:origin x="0" y="0"/>
    </p:cViewPr>
  </p:notesTextViewPr>
  <p:sorterViewPr>
    <p:cViewPr>
      <p:scale>
        <a:sx n="97" d="100"/>
        <a:sy n="97" d="100"/>
      </p:scale>
      <p:origin x="0" y="-158"/>
    </p:cViewPr>
  </p:sorterViewPr>
  <p:notesViewPr>
    <p:cSldViewPr snapToGrid="0">
      <p:cViewPr varScale="1">
        <p:scale>
          <a:sx n="101" d="100"/>
          <a:sy n="101" d="100"/>
        </p:scale>
        <p:origin x="267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noFill/>
            <a:ln w="41275">
              <a:solidFill>
                <a:schemeClr val="accent6"/>
              </a:solidFill>
            </a:ln>
            <a:effectLst/>
          </c:spPr>
          <c:invertIfNegative val="0"/>
          <c:val>
            <c:numRef>
              <c:f>Sheet1!$I$7:$I$11</c:f>
              <c:numCache>
                <c:formatCode>General</c:formatCode>
                <c:ptCount val="5"/>
                <c:pt idx="0">
                  <c:v>10</c:v>
                </c:pt>
                <c:pt idx="1">
                  <c:v>20</c:v>
                </c:pt>
                <c:pt idx="2">
                  <c:v>40</c:v>
                </c:pt>
                <c:pt idx="3">
                  <c:v>15</c:v>
                </c:pt>
                <c:pt idx="4">
                  <c:v>15</c:v>
                </c:pt>
              </c:numCache>
            </c:numRef>
          </c:val>
          <c:extLst>
            <c:ext xmlns:c16="http://schemas.microsoft.com/office/drawing/2014/chart" uri="{C3380CC4-5D6E-409C-BE32-E72D297353CC}">
              <c16:uniqueId val="{00000000-DFA1-441A-AEFD-49F99E68ED74}"/>
            </c:ext>
          </c:extLst>
        </c:ser>
        <c:dLbls>
          <c:showLegendKey val="0"/>
          <c:showVal val="0"/>
          <c:showCatName val="0"/>
          <c:showSerName val="0"/>
          <c:showPercent val="0"/>
          <c:showBubbleSize val="0"/>
        </c:dLbls>
        <c:gapWidth val="54"/>
        <c:overlap val="-27"/>
        <c:axId val="1848879888"/>
        <c:axId val="1848880304"/>
      </c:barChart>
      <c:catAx>
        <c:axId val="1848879888"/>
        <c:scaling>
          <c:orientation val="minMax"/>
        </c:scaling>
        <c:delete val="0"/>
        <c:axPos val="b"/>
        <c:majorTickMark val="none"/>
        <c:minorTickMark val="none"/>
        <c:tickLblPos val="nextTo"/>
        <c:spPr>
          <a:noFill/>
          <a:ln w="41275" cap="flat" cmpd="sng" algn="ctr">
            <a:solidFill>
              <a:schemeClr val="accent6"/>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848880304"/>
        <c:crosses val="autoZero"/>
        <c:auto val="1"/>
        <c:lblAlgn val="ctr"/>
        <c:lblOffset val="100"/>
        <c:noMultiLvlLbl val="0"/>
      </c:catAx>
      <c:valAx>
        <c:axId val="18488803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41275">
            <a:solidFill>
              <a:schemeClr val="accent6"/>
            </a:solidFill>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8488798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5"/>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02998E-E9FB-4FFD-B5C3-D61D4F8EF49A}" type="datetimeFigureOut">
              <a:rPr lang="en-US" smtClean="0"/>
              <a:t>10/17/2022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972EDE-810A-4681-A379-3AF02F27B578}" type="slidenum">
              <a:rPr lang="en-US" smtClean="0"/>
              <a:t>‹#›</a:t>
            </a:fld>
            <a:endParaRPr lang="en-US" dirty="0"/>
          </a:p>
        </p:txBody>
      </p:sp>
    </p:spTree>
    <p:extLst>
      <p:ext uri="{BB962C8B-B14F-4D97-AF65-F5344CB8AC3E}">
        <p14:creationId xmlns:p14="http://schemas.microsoft.com/office/powerpoint/2010/main" val="329161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matsefcik?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t/nature?utm_source=unsplash&amp;utm_medium=referral&amp;utm_content=creditCopyTe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splash.com/@markusspiske?utm_source=unsplash&amp;utm_medium=referral&amp;utm_content=creditCopyTex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unsplash.com/t/nature?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by </a:t>
            </a:r>
            <a:r>
              <a:rPr lang="en-US" dirty="0" err="1" smtClean="0">
                <a:hlinkClick r:id="rId3"/>
              </a:rPr>
              <a:t>Matej</a:t>
            </a:r>
            <a:r>
              <a:rPr lang="en-US" dirty="0" smtClean="0">
                <a:hlinkClick r:id="rId3"/>
              </a:rPr>
              <a:t> </a:t>
            </a:r>
            <a:r>
              <a:rPr lang="en-US" dirty="0" err="1" smtClean="0">
                <a:hlinkClick r:id="rId3"/>
              </a:rPr>
              <a:t>Sefcik</a:t>
            </a:r>
            <a:r>
              <a:rPr lang="en-US" dirty="0" smtClean="0"/>
              <a:t> on </a:t>
            </a:r>
            <a:r>
              <a:rPr lang="en-US" dirty="0" err="1" smtClean="0">
                <a:hlinkClick r:id="rId4"/>
              </a:rPr>
              <a:t>Unsplash</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3CDD49-BAB0-49A7-AC16-890857683C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439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 motors and ASDs leave the manufacturer, there are two main paths they can take to market:</a:t>
            </a:r>
          </a:p>
          <a:p>
            <a:pPr marL="228600" indent="-228600">
              <a:buFont typeface="+mj-lt"/>
              <a:buAutoNum type="arabicPeriod"/>
            </a:pPr>
            <a:r>
              <a:rPr lang="en-US" dirty="0"/>
              <a:t>They can be sold together with the equipment to the installing contractor of end user. Or</a:t>
            </a:r>
          </a:p>
          <a:p>
            <a:pPr marL="228600" indent="-228600">
              <a:buFont typeface="+mj-lt"/>
              <a:buAutoNum type="arabicPeriod"/>
            </a:pPr>
            <a:r>
              <a:rPr lang="en-US" dirty="0"/>
              <a:t>ASDs can be sold separate from the motor and equipment, then paired at installation.</a:t>
            </a:r>
          </a:p>
          <a:p>
            <a:pPr marL="0" indent="0">
              <a:buFont typeface="+mj-lt"/>
              <a:buNone/>
            </a:pPr>
            <a:endParaRPr lang="en-US" dirty="0"/>
          </a:p>
          <a:p>
            <a:pPr marL="0" indent="0">
              <a:buFont typeface="+mj-lt"/>
              <a:buNone/>
            </a:pPr>
            <a:r>
              <a:rPr lang="en-US" dirty="0"/>
              <a:t>This split in the path to market makes it more difficult to characterize the flow of motors, as they can make it to the end user in multiple different ways.</a:t>
            </a:r>
          </a:p>
        </p:txBody>
      </p:sp>
      <p:sp>
        <p:nvSpPr>
          <p:cNvPr id="4" name="Slide Number Placeholder 3"/>
          <p:cNvSpPr>
            <a:spLocks noGrp="1"/>
          </p:cNvSpPr>
          <p:nvPr>
            <p:ph type="sldNum" sz="quarter" idx="5"/>
          </p:nvPr>
        </p:nvSpPr>
        <p:spPr/>
        <p:txBody>
          <a:bodyPr/>
          <a:lstStyle/>
          <a:p>
            <a:fld id="{67972EDE-810A-4681-A379-3AF02F27B578}" type="slidenum">
              <a:rPr lang="en-US" smtClean="0"/>
              <a:t>11</a:t>
            </a:fld>
            <a:endParaRPr lang="en-US" dirty="0"/>
          </a:p>
        </p:txBody>
      </p:sp>
    </p:spTree>
    <p:extLst>
      <p:ext uri="{BB962C8B-B14F-4D97-AF65-F5344CB8AC3E}">
        <p14:creationId xmlns:p14="http://schemas.microsoft.com/office/powerpoint/2010/main" val="422099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Market actors indicated that of the paths that they could take to market, ASDs most often paired with motors and equipment at installation, either by an installing contractor or by the end user. This again increases the complexity of understanding how ASDs are applied, as collecting information at the end-user level is difficult and resource-intensive.</a:t>
            </a:r>
          </a:p>
          <a:p>
            <a:endParaRPr lang="en-US" dirty="0"/>
          </a:p>
          <a:p>
            <a:r>
              <a:rPr lang="en-US" dirty="0"/>
              <a:t>Pause for questions</a:t>
            </a:r>
          </a:p>
          <a:p>
            <a:endParaRPr lang="en-US" dirty="0"/>
          </a:p>
          <a:p>
            <a:r>
              <a:rPr lang="en-US" dirty="0"/>
              <a:t>One thing to note on this map are the influencers identified in white. These organizations don’t directly interact with the supply chain (that is, they don’t sell or purchase equipment), but they can influence the type of equipment that makes it to the end-user. </a:t>
            </a:r>
          </a:p>
          <a:p>
            <a:endParaRPr lang="en-US" dirty="0"/>
          </a:p>
          <a:p>
            <a:r>
              <a:rPr lang="en-US" dirty="0"/>
              <a:t>Examples of each market actor </a:t>
            </a:r>
            <a:r>
              <a:rPr lang="en-US" dirty="0" smtClean="0"/>
              <a:t>category.</a:t>
            </a:r>
            <a:endParaRPr lang="en-US" dirty="0"/>
          </a:p>
          <a:p>
            <a:r>
              <a:rPr lang="en-US" dirty="0"/>
              <a:t>Motor Manufacturers</a:t>
            </a:r>
          </a:p>
          <a:p>
            <a:pPr marL="171450" indent="-171450">
              <a:buFont typeface="Arial" panose="020B0604020202020204" pitchFamily="34" charset="0"/>
              <a:buChar char="•"/>
            </a:pPr>
            <a:r>
              <a:rPr lang="en-US" dirty="0"/>
              <a:t>ABB, NIDEC</a:t>
            </a:r>
          </a:p>
          <a:p>
            <a:r>
              <a:rPr lang="en-US" dirty="0"/>
              <a:t>ASD Manufacturers</a:t>
            </a:r>
          </a:p>
          <a:p>
            <a:pPr marL="171450" indent="-171450">
              <a:buFont typeface="Arial" panose="020B0604020202020204" pitchFamily="34" charset="0"/>
              <a:buChar char="•"/>
            </a:pPr>
            <a:r>
              <a:rPr lang="en-US" dirty="0"/>
              <a:t>ABB, WEG</a:t>
            </a:r>
          </a:p>
          <a:p>
            <a:r>
              <a:rPr lang="en-US" dirty="0"/>
              <a:t>Distributors</a:t>
            </a:r>
          </a:p>
          <a:p>
            <a:pPr marL="171450" indent="-171450">
              <a:buFont typeface="Arial" panose="020B0604020202020204" pitchFamily="34" charset="0"/>
              <a:buChar char="•"/>
            </a:pPr>
            <a:r>
              <a:rPr lang="en-US" dirty="0"/>
              <a:t>Grainger, Dykman Electrical</a:t>
            </a:r>
          </a:p>
          <a:p>
            <a:r>
              <a:rPr lang="en-US" dirty="0"/>
              <a:t>OEM and OEM Distributor</a:t>
            </a:r>
          </a:p>
          <a:p>
            <a:pPr marL="171450" indent="-171450">
              <a:buFont typeface="Arial" panose="020B0604020202020204" pitchFamily="34" charset="0"/>
              <a:buChar char="•"/>
            </a:pPr>
            <a:r>
              <a:rPr lang="en-US" dirty="0"/>
              <a:t>Greenheck Fans, Grundfos Pumps</a:t>
            </a:r>
          </a:p>
          <a:p>
            <a:r>
              <a:rPr lang="en-US" dirty="0"/>
              <a:t>Engineering Service Firms</a:t>
            </a:r>
          </a:p>
          <a:p>
            <a:pPr marL="171450" indent="-171450">
              <a:buFont typeface="Arial" panose="020B0604020202020204" pitchFamily="34" charset="0"/>
              <a:buChar char="•"/>
            </a:pPr>
            <a:r>
              <a:rPr lang="en-US" dirty="0"/>
              <a:t>McKinstry, </a:t>
            </a:r>
            <a:r>
              <a:rPr lang="en-US" dirty="0" err="1"/>
              <a:t>Wildan</a:t>
            </a:r>
            <a:r>
              <a:rPr lang="en-US" dirty="0"/>
              <a:t> Group</a:t>
            </a:r>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12</a:t>
            </a:fld>
            <a:endParaRPr lang="en-US" dirty="0"/>
          </a:p>
        </p:txBody>
      </p:sp>
    </p:spTree>
    <p:extLst>
      <p:ext uri="{BB962C8B-B14F-4D97-AF65-F5344CB8AC3E}">
        <p14:creationId xmlns:p14="http://schemas.microsoft.com/office/powerpoint/2010/main" val="3046981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Next we will look at the findings focused on ASD adoption and how it has changed over time.  </a:t>
            </a:r>
          </a:p>
        </p:txBody>
      </p:sp>
      <p:sp>
        <p:nvSpPr>
          <p:cNvPr id="4" name="Slide Number Placeholder 3"/>
          <p:cNvSpPr>
            <a:spLocks noGrp="1"/>
          </p:cNvSpPr>
          <p:nvPr>
            <p:ph type="sldNum" sz="quarter" idx="5"/>
          </p:nvPr>
        </p:nvSpPr>
        <p:spPr/>
        <p:txBody>
          <a:bodyPr/>
          <a:lstStyle/>
          <a:p>
            <a:fld id="{67972EDE-810A-4681-A379-3AF02F27B578}" type="slidenum">
              <a:rPr lang="en-US" smtClean="0"/>
              <a:t>13</a:t>
            </a:fld>
            <a:endParaRPr lang="en-US" dirty="0"/>
          </a:p>
        </p:txBody>
      </p:sp>
    </p:spTree>
    <p:extLst>
      <p:ext uri="{BB962C8B-B14F-4D97-AF65-F5344CB8AC3E}">
        <p14:creationId xmlns:p14="http://schemas.microsoft.com/office/powerpoint/2010/main" val="353815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Almost all the market actors we interviewed indicated that the rate of ASD adoption is increasing in the region.</a:t>
            </a:r>
          </a:p>
          <a:p>
            <a:endParaRPr lang="en-US" dirty="0"/>
          </a:p>
          <a:p>
            <a:r>
              <a:rPr lang="en-US" dirty="0"/>
              <a:t>This means that not only is the saturation of ASDs increasing each year, but adoption is accelerating. Market actors indicated multiple different causes for this increase in adoption, including better understanding of the technology, more insight into the potential energy savings, and a desire for system connectivity (which ASDs provide).</a:t>
            </a:r>
          </a:p>
          <a:p>
            <a:endParaRPr lang="en-US" dirty="0"/>
          </a:p>
          <a:p>
            <a:r>
              <a:rPr lang="en-US" sz="1200" i="0" dirty="0">
                <a:solidFill>
                  <a:schemeClr val="accent6"/>
                </a:solidFill>
              </a:rPr>
              <a:t>This shows future potential for savings from ASDs</a:t>
            </a:r>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14</a:t>
            </a:fld>
            <a:endParaRPr lang="en-US" dirty="0"/>
          </a:p>
        </p:txBody>
      </p:sp>
    </p:spTree>
    <p:extLst>
      <p:ext uri="{BB962C8B-B14F-4D97-AF65-F5344CB8AC3E}">
        <p14:creationId xmlns:p14="http://schemas.microsoft.com/office/powerpoint/2010/main" val="75665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asked market actors about control devices other than ASDs in the market, like eddy current drives or mechanical gear boxes. </a:t>
            </a:r>
          </a:p>
          <a:p>
            <a:pPr marL="171450" indent="-171450">
              <a:buFont typeface="Arial" panose="020B0604020202020204" pitchFamily="34" charset="0"/>
              <a:buChar char="•"/>
            </a:pPr>
            <a:r>
              <a:rPr lang="en-US" dirty="0"/>
              <a:t>While both types of control devices vary the system load, ASDs decrease the speed of the motor to facilitate this control, whereas mechanical control devices serve to decrease the speed of the equipment. Mechanical control devices see less energy savings than ASDs, as they do not directly impact the motor.</a:t>
            </a:r>
          </a:p>
          <a:p>
            <a:pPr marL="171450" indent="-171450">
              <a:buFont typeface="Arial" panose="020B0604020202020204" pitchFamily="34" charset="0"/>
              <a:buChar char="•"/>
            </a:pPr>
            <a:r>
              <a:rPr lang="en-US" dirty="0"/>
              <a:t>Market actors indicated that these electronically driven mechanical control devices are very rarely installed in the field. They serve very niche applications in heavy industry settings.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information helps inform the market model BPA is working on right now. Accounting for the relationship between power consumption and system load is important in understanding motor energy consumption, and this finding indicates that these types of control strategies don’t need to be prioritized in the model.</a:t>
            </a:r>
          </a:p>
        </p:txBody>
      </p:sp>
      <p:sp>
        <p:nvSpPr>
          <p:cNvPr id="4" name="Slide Number Placeholder 3"/>
          <p:cNvSpPr>
            <a:spLocks noGrp="1"/>
          </p:cNvSpPr>
          <p:nvPr>
            <p:ph type="sldNum" sz="quarter" idx="5"/>
          </p:nvPr>
        </p:nvSpPr>
        <p:spPr/>
        <p:txBody>
          <a:bodyPr/>
          <a:lstStyle/>
          <a:p>
            <a:fld id="{67972EDE-810A-4681-A379-3AF02F27B578}" type="slidenum">
              <a:rPr lang="en-US" smtClean="0"/>
              <a:t>15</a:t>
            </a:fld>
            <a:endParaRPr lang="en-US" dirty="0"/>
          </a:p>
        </p:txBody>
      </p:sp>
    </p:spTree>
    <p:extLst>
      <p:ext uri="{BB962C8B-B14F-4D97-AF65-F5344CB8AC3E}">
        <p14:creationId xmlns:p14="http://schemas.microsoft.com/office/powerpoint/2010/main" val="21547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Electric motor technology is not new, but the field, like any, is constantly investigating and improving on its offerings. There are currently multiple different types of “advanced” motor technologies starting to make their way into the market. The motors have high efficiencies than traditional motors, and often have the ASD integrated into the motor.</a:t>
            </a:r>
          </a:p>
          <a:p>
            <a:endParaRPr lang="en-US" dirty="0"/>
          </a:p>
          <a:p>
            <a:r>
              <a:rPr lang="en-US" dirty="0"/>
              <a:t>At this point in time, Electronically Commutated Motors, ECMs, are the only advanced motor technology with a sizeable portion of the market. These motors range from fractional to approximately 30 motor HP, and have become very common in embedded applications. That is, as components of larger, built up systems like commercial refrigeration systems.</a:t>
            </a:r>
          </a:p>
          <a:p>
            <a:endParaRPr lang="en-US" dirty="0"/>
          </a:p>
          <a:p>
            <a:r>
              <a:rPr lang="en-US" dirty="0"/>
              <a:t>BPA’s current market model is focused on industrial standalone pumps and fans, so from a practical perspective while the current market model may not need to account for these motors, any investigation into commercial ASDs needs to account for these advanced motors.</a:t>
            </a:r>
          </a:p>
          <a:p>
            <a:endParaRPr lang="en-US" dirty="0"/>
          </a:p>
          <a:p>
            <a:r>
              <a:rPr lang="en-US" dirty="0"/>
              <a:t>Pause for questions.</a:t>
            </a:r>
          </a:p>
        </p:txBody>
      </p:sp>
      <p:sp>
        <p:nvSpPr>
          <p:cNvPr id="4" name="Slide Number Placeholder 3"/>
          <p:cNvSpPr>
            <a:spLocks noGrp="1"/>
          </p:cNvSpPr>
          <p:nvPr>
            <p:ph type="sldNum" sz="quarter" idx="5"/>
          </p:nvPr>
        </p:nvSpPr>
        <p:spPr/>
        <p:txBody>
          <a:bodyPr/>
          <a:lstStyle/>
          <a:p>
            <a:fld id="{67972EDE-810A-4681-A379-3AF02F27B578}" type="slidenum">
              <a:rPr lang="en-US" smtClean="0"/>
              <a:t>16</a:t>
            </a:fld>
            <a:endParaRPr lang="en-US" dirty="0"/>
          </a:p>
        </p:txBody>
      </p:sp>
    </p:spTree>
    <p:extLst>
      <p:ext uri="{BB962C8B-B14F-4D97-AF65-F5344CB8AC3E}">
        <p14:creationId xmlns:p14="http://schemas.microsoft.com/office/powerpoint/2010/main" val="369045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While the interviews were focused on charactering the market, we were in a position to ask questions of market actors with experience in operation and installation for these equipment. </a:t>
            </a:r>
          </a:p>
        </p:txBody>
      </p:sp>
      <p:sp>
        <p:nvSpPr>
          <p:cNvPr id="4" name="Slide Number Placeholder 3"/>
          <p:cNvSpPr>
            <a:spLocks noGrp="1"/>
          </p:cNvSpPr>
          <p:nvPr>
            <p:ph type="sldNum" sz="quarter" idx="5"/>
          </p:nvPr>
        </p:nvSpPr>
        <p:spPr/>
        <p:txBody>
          <a:bodyPr/>
          <a:lstStyle/>
          <a:p>
            <a:fld id="{67972EDE-810A-4681-A379-3AF02F27B578}" type="slidenum">
              <a:rPr lang="en-US" smtClean="0"/>
              <a:t>17</a:t>
            </a:fld>
            <a:endParaRPr lang="en-US" dirty="0"/>
          </a:p>
        </p:txBody>
      </p:sp>
    </p:spTree>
    <p:extLst>
      <p:ext uri="{BB962C8B-B14F-4D97-AF65-F5344CB8AC3E}">
        <p14:creationId xmlns:p14="http://schemas.microsoft.com/office/powerpoint/2010/main" val="1245088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big finding from these questions focuses on the type of application ASDs see. In general, ASDs can serve two main purposes:</a:t>
            </a:r>
          </a:p>
          <a:p>
            <a:pPr marL="228600" indent="-228600">
              <a:buFont typeface="+mj-lt"/>
              <a:buAutoNum type="arabicPeriod"/>
            </a:pPr>
            <a:r>
              <a:rPr lang="en-US" dirty="0"/>
              <a:t>They can allow a piece of equipment serving a very variable load to efficiently meet that load. The controllability of an ASD allows a piece of equipment to react automatically based on a change in demand. </a:t>
            </a:r>
          </a:p>
          <a:p>
            <a:pPr marL="228600" indent="-228600">
              <a:buFont typeface="+mj-lt"/>
              <a:buAutoNum type="arabicPeriod"/>
            </a:pPr>
            <a:r>
              <a:rPr lang="en-US" dirty="0"/>
              <a:t>ASDs can also help right-size equipment that operates on constant load systems. Motor driven equipment is commonly oversized as a way to build in flexibility in a system, but this means they system then has to be throttled back to meet the required demand. Right-sizing with an ASD is more efficient than with mechanical control strategies.</a:t>
            </a:r>
          </a:p>
          <a:p>
            <a:pPr marL="228600" indent="-228600">
              <a:buFont typeface="+mj-lt"/>
              <a:buAutoNum type="arabicPeriod"/>
            </a:pPr>
            <a:endParaRPr lang="en-US" dirty="0"/>
          </a:p>
          <a:p>
            <a:pPr marL="0" indent="0">
              <a:buFont typeface="+mj-lt"/>
              <a:buNone/>
            </a:pPr>
            <a:r>
              <a:rPr lang="en-US" dirty="0"/>
              <a:t>These applications are differentiated because the potential for energy savings is different between the two. Both facilitate energy savings, but load matching offers much larger savings than right sizing</a:t>
            </a:r>
          </a:p>
          <a:p>
            <a:pPr marL="0" indent="0">
              <a:buFont typeface="+mj-lt"/>
              <a:buNone/>
            </a:pPr>
            <a:endParaRPr lang="en-US" dirty="0"/>
          </a:p>
          <a:p>
            <a:pPr marL="0" indent="0">
              <a:buFont typeface="+mj-lt"/>
              <a:buNone/>
            </a:pPr>
            <a:r>
              <a:rPr lang="en-US" dirty="0"/>
              <a:t>We wanted to pause here and open-up for discussion. For those who work with these equipment in programs, does this align with what you see in the field?</a:t>
            </a:r>
          </a:p>
        </p:txBody>
      </p:sp>
      <p:sp>
        <p:nvSpPr>
          <p:cNvPr id="4" name="Slide Number Placeholder 3"/>
          <p:cNvSpPr>
            <a:spLocks noGrp="1"/>
          </p:cNvSpPr>
          <p:nvPr>
            <p:ph type="sldNum" sz="quarter" idx="5"/>
          </p:nvPr>
        </p:nvSpPr>
        <p:spPr/>
        <p:txBody>
          <a:bodyPr/>
          <a:lstStyle/>
          <a:p>
            <a:fld id="{67972EDE-810A-4681-A379-3AF02F27B578}" type="slidenum">
              <a:rPr lang="en-US" smtClean="0"/>
              <a:t>18</a:t>
            </a:fld>
            <a:endParaRPr lang="en-US" dirty="0"/>
          </a:p>
        </p:txBody>
      </p:sp>
    </p:spTree>
    <p:extLst>
      <p:ext uri="{BB962C8B-B14F-4D97-AF65-F5344CB8AC3E}">
        <p14:creationId xmlns:p14="http://schemas.microsoft.com/office/powerpoint/2010/main" val="309487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Standalone commercial fans serve two main applications: clean air supply and exhaust. Interviewees indicated that these two applications will see similar operating hours and load profiles, as they will be serving the same buildings and operating patterns.</a:t>
            </a:r>
          </a:p>
          <a:p>
            <a:endParaRPr lang="en-US" dirty="0"/>
          </a:p>
          <a:p>
            <a:r>
              <a:rPr lang="en-US" dirty="0"/>
              <a:t>In characterizing energy consumption of motor driven systems, load profile and operating hours are the two variables with the largest impact. This finding indicates that any research or modeling on commercial standalone fan systems can treat these two applications as one, decreasing any research burden and model complexity.</a:t>
            </a:r>
          </a:p>
          <a:p>
            <a:endParaRPr lang="en-US" dirty="0"/>
          </a:p>
          <a:p>
            <a:r>
              <a:rPr lang="en-US" dirty="0"/>
              <a:t>In addition to less research burden, this information can </a:t>
            </a:r>
            <a:r>
              <a:rPr lang="en-US" dirty="0" smtClean="0"/>
              <a:t>potentially </a:t>
            </a:r>
            <a:r>
              <a:rPr lang="en-US" dirty="0"/>
              <a:t>serve to streamline programs on commercial fan systems, shrinking the work on program verification and evaluation for these systems.</a:t>
            </a:r>
          </a:p>
          <a:p>
            <a:endParaRPr lang="en-US" dirty="0"/>
          </a:p>
          <a:p>
            <a:r>
              <a:rPr lang="en-US" dirty="0"/>
              <a:t>Picture source: https://pixabay.com/photos/industry-ventilation-metal-2182767/</a:t>
            </a:r>
          </a:p>
        </p:txBody>
      </p:sp>
      <p:sp>
        <p:nvSpPr>
          <p:cNvPr id="4" name="Slide Number Placeholder 3"/>
          <p:cNvSpPr>
            <a:spLocks noGrp="1"/>
          </p:cNvSpPr>
          <p:nvPr>
            <p:ph type="sldNum" sz="quarter" idx="5"/>
          </p:nvPr>
        </p:nvSpPr>
        <p:spPr/>
        <p:txBody>
          <a:bodyPr/>
          <a:lstStyle/>
          <a:p>
            <a:fld id="{67972EDE-810A-4681-A379-3AF02F27B578}" type="slidenum">
              <a:rPr lang="en-US" smtClean="0"/>
              <a:t>19</a:t>
            </a:fld>
            <a:endParaRPr lang="en-US" dirty="0"/>
          </a:p>
        </p:txBody>
      </p:sp>
    </p:spTree>
    <p:extLst>
      <p:ext uri="{BB962C8B-B14F-4D97-AF65-F5344CB8AC3E}">
        <p14:creationId xmlns:p14="http://schemas.microsoft.com/office/powerpoint/2010/main" val="3476326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third installation trend we identified was less of a finding, and more of a </a:t>
            </a:r>
            <a:r>
              <a:rPr lang="en-US" i="1" dirty="0"/>
              <a:t>lack of findings. </a:t>
            </a:r>
            <a:r>
              <a:rPr lang="en-US" i="0" dirty="0"/>
              <a:t>We discussed commissioning with market actors in every category, and few were able to address this topic, and the market actors who were able to provide insight provided conflicting information. Understanding commissioning practices is necessary to understand the amount of realized savings from ASDs. Getting an ASD installed is a great first step, but it also has to be used to control the system, and commissioning supports that.</a:t>
            </a:r>
          </a:p>
          <a:p>
            <a:endParaRPr lang="en-US" i="0" dirty="0"/>
          </a:p>
          <a:p>
            <a:r>
              <a:rPr lang="en-US" i="0" dirty="0"/>
              <a:t>We weren’t able to identify a consensus around what portion of the ASD market underwent official commissioning, and different market actor categories were identified as the agent responsible for commissioning the equipment. Saying there was finger pointing would be going </a:t>
            </a:r>
            <a:r>
              <a:rPr lang="en-US" i="0" dirty="0" smtClean="0"/>
              <a:t>too </a:t>
            </a:r>
            <a:r>
              <a:rPr lang="en-US" i="0" dirty="0"/>
              <a:t>far, but it was obvious that each market actor sees it as someone </a:t>
            </a:r>
            <a:r>
              <a:rPr lang="en-US" i="0" dirty="0" smtClean="0"/>
              <a:t>else’s </a:t>
            </a:r>
            <a:r>
              <a:rPr lang="en-US" i="0" dirty="0"/>
              <a:t>responsibility.</a:t>
            </a:r>
          </a:p>
          <a:p>
            <a:endParaRPr lang="en-US" i="0" dirty="0"/>
          </a:p>
          <a:p>
            <a:r>
              <a:rPr lang="en-US" i="0" dirty="0"/>
              <a:t>This confusion may be because, in the end, the end-user is responsible for making sure the equipment is commissioned. Or possibly the path to market impacts the responsible party, with installing contractors responsible when purchased through them and end users responsible when purchased directly from the manufacturer.</a:t>
            </a:r>
          </a:p>
          <a:p>
            <a:r>
              <a:rPr lang="en-US" i="0" dirty="0"/>
              <a:t> </a:t>
            </a:r>
          </a:p>
          <a:p>
            <a:r>
              <a:rPr lang="en-US" i="0" dirty="0"/>
              <a:t>The main takeaway from our questions on commissioning is that the region </a:t>
            </a:r>
            <a:r>
              <a:rPr lang="en-US" i="0" dirty="0" smtClean="0"/>
              <a:t>may need </a:t>
            </a:r>
            <a:r>
              <a:rPr lang="en-US" i="0" dirty="0"/>
              <a:t>more </a:t>
            </a:r>
            <a:r>
              <a:rPr lang="en-US" i="0" dirty="0" smtClean="0"/>
              <a:t>research on motor-driven </a:t>
            </a:r>
            <a:r>
              <a:rPr lang="en-US" i="0" dirty="0"/>
              <a:t>system and ASD </a:t>
            </a:r>
            <a:r>
              <a:rPr lang="en-US" i="0" dirty="0" smtClean="0"/>
              <a:t>commissioning </a:t>
            </a:r>
            <a:r>
              <a:rPr lang="en-US" i="0" dirty="0"/>
              <a:t>to understand trends on this topic.</a:t>
            </a: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20</a:t>
            </a:fld>
            <a:endParaRPr lang="en-US" dirty="0"/>
          </a:p>
        </p:txBody>
      </p:sp>
    </p:spTree>
    <p:extLst>
      <p:ext uri="{BB962C8B-B14F-4D97-AF65-F5344CB8AC3E}">
        <p14:creationId xmlns:p14="http://schemas.microsoft.com/office/powerpoint/2010/main" val="6058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800" dirty="0" smtClean="0">
              <a:effectLst/>
              <a:latin typeface="Arial" panose="020B0604020202020204" pitchFamily="34" charset="0"/>
            </a:endParaRPr>
          </a:p>
          <a:p>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7972EDE-810A-4681-A379-3AF02F27B578}" type="slidenum">
              <a:rPr lang="en-US" smtClean="0"/>
              <a:t>2</a:t>
            </a:fld>
            <a:endParaRPr lang="en-US" dirty="0"/>
          </a:p>
        </p:txBody>
      </p:sp>
    </p:spTree>
    <p:extLst>
      <p:ext uri="{BB962C8B-B14F-4D97-AF65-F5344CB8AC3E}">
        <p14:creationId xmlns:p14="http://schemas.microsoft.com/office/powerpoint/2010/main" val="2366218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Equipment Specific Findings: We have 2 major findings focused on specific equipment</a:t>
            </a:r>
          </a:p>
        </p:txBody>
      </p:sp>
      <p:sp>
        <p:nvSpPr>
          <p:cNvPr id="4" name="Slide Number Placeholder 3"/>
          <p:cNvSpPr>
            <a:spLocks noGrp="1"/>
          </p:cNvSpPr>
          <p:nvPr>
            <p:ph type="sldNum" sz="quarter" idx="5"/>
          </p:nvPr>
        </p:nvSpPr>
        <p:spPr/>
        <p:txBody>
          <a:bodyPr/>
          <a:lstStyle/>
          <a:p>
            <a:fld id="{67972EDE-810A-4681-A379-3AF02F27B578}" type="slidenum">
              <a:rPr lang="en-US" smtClean="0"/>
              <a:t>21</a:t>
            </a:fld>
            <a:endParaRPr lang="en-US" dirty="0"/>
          </a:p>
        </p:txBody>
      </p:sp>
    </p:spTree>
    <p:extLst>
      <p:ext uri="{BB962C8B-B14F-4D97-AF65-F5344CB8AC3E}">
        <p14:creationId xmlns:p14="http://schemas.microsoft.com/office/powerpoint/2010/main" val="168006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equipment-specific trends focus on the application of ASDs on air compressor systems. Historically, these systems were imperative to any large facility or building. Not only do they serve process-driven needs, but they also served pneumatic controls systems in commercial buildings.</a:t>
            </a:r>
          </a:p>
          <a:p>
            <a:endParaRPr lang="en-US" dirty="0"/>
          </a:p>
          <a:p>
            <a:r>
              <a:rPr lang="en-US" dirty="0"/>
              <a:t>Over the past decades, electronic control systems in buildings have become more and more prevalent, decreasing the need for large air compressor systems in commercial facilities. Market actors noted that they are seeing fewer and fewer large commercial compressed air systems. In new construction buildings, owners opt for digital control systems. And in existing buildings energy efficiency audits often recommend replacing compressed air systems with electronic controls.</a:t>
            </a:r>
          </a:p>
          <a:p>
            <a:endParaRPr lang="en-US" dirty="0"/>
          </a:p>
          <a:p>
            <a:r>
              <a:rPr lang="en-US" dirty="0"/>
              <a:t>I want to take a second and open this up to people on the call that work with these systems in the field. Does this align with what you are seeing </a:t>
            </a:r>
            <a:r>
              <a:rPr lang="en-US" dirty="0" smtClean="0"/>
              <a:t>in </a:t>
            </a:r>
            <a:r>
              <a:rPr lang="en-US" dirty="0"/>
              <a:t>commercial buildings?</a:t>
            </a:r>
          </a:p>
          <a:p>
            <a:endParaRPr lang="en-US" dirty="0"/>
          </a:p>
          <a:p>
            <a:r>
              <a:rPr lang="en-US" dirty="0"/>
              <a:t>This indicates that there is little potential for future energy savings from ASDs on large air-compressor systems in commercial facilities.</a:t>
            </a:r>
          </a:p>
        </p:txBody>
      </p:sp>
      <p:sp>
        <p:nvSpPr>
          <p:cNvPr id="4" name="Slide Number Placeholder 3"/>
          <p:cNvSpPr>
            <a:spLocks noGrp="1"/>
          </p:cNvSpPr>
          <p:nvPr>
            <p:ph type="sldNum" sz="quarter" idx="5"/>
          </p:nvPr>
        </p:nvSpPr>
        <p:spPr/>
        <p:txBody>
          <a:bodyPr/>
          <a:lstStyle/>
          <a:p>
            <a:fld id="{67972EDE-810A-4681-A379-3AF02F27B578}" type="slidenum">
              <a:rPr lang="en-US" smtClean="0"/>
              <a:t>22</a:t>
            </a:fld>
            <a:endParaRPr lang="en-US" dirty="0"/>
          </a:p>
        </p:txBody>
      </p:sp>
    </p:spTree>
    <p:extLst>
      <p:ext uri="{BB962C8B-B14F-4D97-AF65-F5344CB8AC3E}">
        <p14:creationId xmlns:p14="http://schemas.microsoft.com/office/powerpoint/2010/main" val="2562533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B97A2A8-3DFC-4BA2-BA2E-A037B64590D8}"/>
              </a:ext>
            </a:extLst>
          </p:cNvPr>
          <p:cNvSpPr>
            <a:spLocks noGrp="1"/>
          </p:cNvSpPr>
          <p:nvPr>
            <p:ph type="body" idx="1"/>
          </p:nvPr>
        </p:nvSpPr>
        <p:spPr/>
        <p:txBody>
          <a:bodyPr/>
          <a:lstStyle/>
          <a:p>
            <a:r>
              <a:rPr lang="en-US" dirty="0"/>
              <a:t>While the use of air compressors is decreasing in commercial applications, air compressors still are still being installed on industrial applications. We interviewed air compressor distributors and program implementors with experience in air compressor systems, and they noted that newly installed ASDs for compressed air systems have a much more consolidated path to market.</a:t>
            </a:r>
          </a:p>
          <a:p>
            <a:endParaRPr lang="en-US" dirty="0"/>
          </a:p>
          <a:p>
            <a:pPr marL="171450" indent="-171450">
              <a:buFont typeface="Arial" panose="020B0604020202020204" pitchFamily="34" charset="0"/>
              <a:buChar char="•"/>
            </a:pPr>
            <a:r>
              <a:rPr lang="en-US" dirty="0"/>
              <a:t>While in the past ASDs were retrofitted onto air compressors in the field, manufacturers no longer sell compressed air systems to have an ASD retrofitted. Interviewees indicated that </a:t>
            </a:r>
            <a:r>
              <a:rPr lang="en-US" i="1" dirty="0"/>
              <a:t>if </a:t>
            </a:r>
            <a:r>
              <a:rPr lang="en-US" i="0" dirty="0"/>
              <a:t>a new air compressor has an ASD installed with it, the motor, ASD, and air compressor are all packaged at the manufacturer.</a:t>
            </a:r>
          </a:p>
          <a:p>
            <a:pPr marL="171450" indent="-171450">
              <a:buFont typeface="Arial" panose="020B0604020202020204" pitchFamily="34" charset="0"/>
              <a:buChar char="•"/>
            </a:pPr>
            <a:r>
              <a:rPr lang="en-US" i="0" dirty="0"/>
              <a:t>With one less sales path to characterize for Air Compressors, characterizing the impact of ASD adoption on these equipment will be more straightforward than for other equipment.</a:t>
            </a:r>
          </a:p>
          <a:p>
            <a:pPr marL="0" indent="0">
              <a:buFont typeface="Arial" panose="020B0604020202020204" pitchFamily="34" charset="0"/>
              <a:buNone/>
            </a:pPr>
            <a:endParaRPr lang="en-US" i="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findings from these market actor interviews. I want to pause here for any questions.</a:t>
            </a:r>
          </a:p>
          <a:p>
            <a:endParaRPr lang="en-US" dirty="0"/>
          </a:p>
          <a:p>
            <a:r>
              <a:rPr lang="en-US" dirty="0"/>
              <a:t>These interviews provide some great insight into a very complex market, helping BPA’s market research team refine their approach to modeling energy consumption. </a:t>
            </a:r>
            <a:r>
              <a:rPr lang="en-US" dirty="0" smtClean="0"/>
              <a:t>And </a:t>
            </a:r>
            <a:r>
              <a:rPr lang="en-US" dirty="0"/>
              <a:t>as with any research, these interviews served to help identify other market research questions to focus on.</a:t>
            </a:r>
          </a:p>
          <a:p>
            <a:endParaRPr lang="en-US" dirty="0"/>
          </a:p>
          <a:p>
            <a:r>
              <a:rPr lang="en-US" dirty="0"/>
              <a:t>Please reach out to Joan and the Market Research Team if you have any questions on this presentation or ASDs in general.</a:t>
            </a:r>
          </a:p>
        </p:txBody>
      </p:sp>
      <p:sp>
        <p:nvSpPr>
          <p:cNvPr id="4" name="Slide Number Placeholder 3"/>
          <p:cNvSpPr>
            <a:spLocks noGrp="1"/>
          </p:cNvSpPr>
          <p:nvPr>
            <p:ph type="sldNum" sz="quarter" idx="5"/>
          </p:nvPr>
        </p:nvSpPr>
        <p:spPr/>
        <p:txBody>
          <a:bodyPr/>
          <a:lstStyle/>
          <a:p>
            <a:fld id="{67972EDE-810A-4681-A379-3AF02F27B578}" type="slidenum">
              <a:rPr lang="en-US" smtClean="0"/>
              <a:t>24</a:t>
            </a:fld>
            <a:endParaRPr lang="en-US" dirty="0"/>
          </a:p>
        </p:txBody>
      </p:sp>
    </p:spTree>
    <p:extLst>
      <p:ext uri="{BB962C8B-B14F-4D97-AF65-F5344CB8AC3E}">
        <p14:creationId xmlns:p14="http://schemas.microsoft.com/office/powerpoint/2010/main" val="312576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by </a:t>
            </a:r>
            <a:r>
              <a:rPr lang="en-US" dirty="0" smtClean="0">
                <a:hlinkClick r:id="rId3"/>
              </a:rPr>
              <a:t>Markus </a:t>
            </a:r>
            <a:r>
              <a:rPr lang="en-US" dirty="0" err="1" smtClean="0">
                <a:hlinkClick r:id="rId3"/>
              </a:rPr>
              <a:t>Spiske</a:t>
            </a:r>
            <a:r>
              <a:rPr lang="en-US" dirty="0" smtClean="0"/>
              <a:t> on </a:t>
            </a:r>
            <a:r>
              <a:rPr lang="en-US" dirty="0" err="1" smtClean="0">
                <a:hlinkClick r:id="rId4"/>
              </a:rPr>
              <a:t>Unsplash</a:t>
            </a:r>
            <a:r>
              <a:rPr lang="en-US" dirty="0" smtClean="0"/>
              <a:t>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72EDE-810A-4681-A379-3AF02F27B5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0753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research is the first work BPA has </a:t>
            </a:r>
            <a:r>
              <a:rPr lang="en-US" dirty="0" smtClean="0"/>
              <a:t>undertaken </a:t>
            </a:r>
            <a:r>
              <a:rPr lang="en-US" dirty="0"/>
              <a:t>to characterize the Adjustable Speed Drive Market. BPA completed this research in 2020, and over the course of this next year will be applying these findings, along with other market information to model the impact ASDs have on the industrial energy consumption of pumps and fans.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want to spend the majority of the presentation discuss findings from the research. We take a little time at the beginning to provide some background on why we are researching this market and how we approached this research, then dive right into the findings. </a:t>
            </a:r>
          </a:p>
          <a:p>
            <a:endParaRPr lang="en-US" dirty="0"/>
          </a:p>
          <a:p>
            <a:r>
              <a:rPr lang="en-US" dirty="0"/>
              <a:t>With this being the first market investigation from BPA, the findings are very broad ranging</a:t>
            </a:r>
            <a:r>
              <a:rPr lang="en-US" dirty="0" smtClean="0"/>
              <a:t>.</a:t>
            </a:r>
            <a:endParaRPr lang="en-US" dirty="0"/>
          </a:p>
          <a:p>
            <a:endParaRPr lang="en-US" dirty="0"/>
          </a:p>
          <a:p>
            <a:r>
              <a:rPr lang="en-US" dirty="0"/>
              <a:t>There are three big factors driving BPAs market research into motor driven systems and ASDs:</a:t>
            </a:r>
          </a:p>
          <a:p>
            <a:endParaRPr lang="en-US" dirty="0"/>
          </a:p>
          <a:p>
            <a:pPr marL="228600" indent="-228600">
              <a:buAutoNum type="arabicPeriod"/>
            </a:pPr>
            <a:r>
              <a:rPr lang="en-US" b="1" dirty="0"/>
              <a:t>Electric motors represent a huge energy end use in the region:</a:t>
            </a:r>
          </a:p>
          <a:p>
            <a:pPr marL="685800" lvl="1" indent="-228600">
              <a:buFont typeface="Arial" panose="020B0604020202020204" pitchFamily="34" charset="0"/>
              <a:buChar char="•"/>
            </a:pPr>
            <a:r>
              <a:rPr lang="en-US" dirty="0"/>
              <a:t>In the industrial sector alone, motors consume approximately 70% of the industrial energy. BPA investigated </a:t>
            </a:r>
            <a:r>
              <a:rPr lang="en-US" i="1" dirty="0"/>
              <a:t>ASDs</a:t>
            </a:r>
            <a:r>
              <a:rPr lang="en-US" i="0" dirty="0"/>
              <a:t> because, as a technology, they have the potential to dramatically decrease motor energy consumption.</a:t>
            </a:r>
          </a:p>
          <a:p>
            <a:pPr marL="228600" lvl="0" indent="-228600">
              <a:buFont typeface="+mj-lt"/>
              <a:buAutoNum type="arabicPeriod"/>
            </a:pPr>
            <a:endParaRPr lang="en-US" b="1" i="0" dirty="0"/>
          </a:p>
          <a:p>
            <a:pPr marL="228600" lvl="0" indent="-228600">
              <a:buFont typeface="+mj-lt"/>
              <a:buAutoNum type="arabicPeriod"/>
            </a:pPr>
            <a:r>
              <a:rPr lang="en-US" b="1" i="0" dirty="0"/>
              <a:t>Motors and ASDs are an under-characterized market</a:t>
            </a:r>
          </a:p>
          <a:p>
            <a:pPr marL="685800" lvl="1" indent="-228600">
              <a:buFont typeface="Arial" panose="020B0604020202020204" pitchFamily="34" charset="0"/>
              <a:buChar char="•"/>
            </a:pPr>
            <a:r>
              <a:rPr lang="en-US" b="0" i="0" dirty="0"/>
              <a:t>At both a regional and national level, there isn’t a wealth of knowledge about the motor and drive market. The Department of Energy has completed 2 market assessments, but these reports were published 20 years apart. This puts BPA in a great position to add necessary information to the knowledge-base.</a:t>
            </a:r>
          </a:p>
          <a:p>
            <a:pPr marL="228600" lvl="0" indent="-228600">
              <a:buFont typeface="+mj-lt"/>
              <a:buAutoNum type="arabicPeriod"/>
            </a:pPr>
            <a:endParaRPr lang="en-US" b="0" i="0" dirty="0"/>
          </a:p>
          <a:p>
            <a:pPr marL="228600" lvl="0" indent="-228600">
              <a:buFont typeface="+mj-lt"/>
              <a:buAutoNum type="arabicPeriod"/>
            </a:pPr>
            <a:r>
              <a:rPr lang="en-US" b="1" i="0" dirty="0"/>
              <a:t>Everyone is thinking about ASDs</a:t>
            </a:r>
          </a:p>
          <a:p>
            <a:pPr marL="685800" lvl="1" indent="-228600">
              <a:buFont typeface="Arial" panose="020B0604020202020204" pitchFamily="34" charset="0"/>
              <a:buChar char="•"/>
            </a:pPr>
            <a:r>
              <a:rPr lang="en-US" b="0" i="0" dirty="0"/>
              <a:t>There is a lot of interest in the region around the impact of ASDs. NEEA’s XMP Initiative, RTF measures, and 2021 Power Plan all address the energy savings of ASDs. These research, and the model development work BPA is conducting right now, will provide market insights for all of those activities.</a:t>
            </a:r>
          </a:p>
          <a:p>
            <a:pPr marL="0" lvl="0" indent="0">
              <a:buFont typeface="Arial" panose="020B0604020202020204" pitchFamily="34" charset="0"/>
              <a:buNone/>
            </a:pPr>
            <a:endParaRPr lang="en-US"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Because there isn’t a lot of existing information on these markets, a lot of our findings are research implications. BUT, we want to be clear that by no means is this just about </a:t>
            </a:r>
            <a:r>
              <a:rPr lang="en-US" b="0" i="0" dirty="0" smtClean="0"/>
              <a:t>research implications. </a:t>
            </a:r>
            <a:r>
              <a:rPr lang="en-US" sz="1800" dirty="0">
                <a:effectLst/>
                <a:latin typeface="Segoe UI" panose="020B0502040204020203" pitchFamily="34" charset="0"/>
              </a:rPr>
              <a:t>We're curious and welcome program folks to chime in and discuss what they take away from these findings. How does the overall market differ or is similar to program</a:t>
            </a:r>
            <a:r>
              <a:rPr lang="en-US" sz="1800" dirty="0" smtClean="0">
                <a:effectLst/>
                <a:latin typeface="Segoe UI" panose="020B0502040204020203" pitchFamily="34" charset="0"/>
              </a:rPr>
              <a:t>?</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7972EDE-810A-4681-A379-3AF02F27B578}" type="slidenum">
              <a:rPr lang="en-US" smtClean="0"/>
              <a:t>4</a:t>
            </a:fld>
            <a:endParaRPr lang="en-US" dirty="0"/>
          </a:p>
        </p:txBody>
      </p:sp>
    </p:spTree>
    <p:extLst>
      <p:ext uri="{BB962C8B-B14F-4D97-AF65-F5344CB8AC3E}">
        <p14:creationId xmlns:p14="http://schemas.microsoft.com/office/powerpoint/2010/main" val="335315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research targeted 5 different market actor categories:</a:t>
            </a:r>
          </a:p>
          <a:p>
            <a:pPr marL="171450" indent="-171450">
              <a:buFont typeface="Arial" panose="020B0604020202020204" pitchFamily="34" charset="0"/>
              <a:buChar char="•"/>
            </a:pPr>
            <a:r>
              <a:rPr lang="en-US" dirty="0"/>
              <a:t>Manufacturers</a:t>
            </a:r>
          </a:p>
          <a:p>
            <a:pPr marL="171450" indent="-171450">
              <a:buFont typeface="Arial" panose="020B0604020202020204" pitchFamily="34" charset="0"/>
              <a:buChar char="•"/>
            </a:pPr>
            <a:r>
              <a:rPr lang="en-US" dirty="0"/>
              <a:t>Distributors</a:t>
            </a:r>
          </a:p>
          <a:p>
            <a:pPr marL="171450" indent="-171450">
              <a:buFont typeface="Arial" panose="020B0604020202020204" pitchFamily="34" charset="0"/>
              <a:buChar char="•"/>
            </a:pPr>
            <a:r>
              <a:rPr lang="en-US" dirty="0"/>
              <a:t>OEM and OEM distributors (these are the companies that manufacture the equipment motors drive, like pumps or fans)</a:t>
            </a:r>
          </a:p>
          <a:p>
            <a:pPr marL="171450" indent="-171450">
              <a:buFont typeface="Arial" panose="020B0604020202020204" pitchFamily="34" charset="0"/>
              <a:buChar char="•"/>
            </a:pPr>
            <a:r>
              <a:rPr lang="en-US" dirty="0"/>
              <a:t>Engineering service firms, and</a:t>
            </a:r>
          </a:p>
          <a:p>
            <a:pPr marL="171450" indent="-171450">
              <a:buFont typeface="Arial" panose="020B0604020202020204" pitchFamily="34" charset="0"/>
              <a:buChar char="•"/>
            </a:pPr>
            <a:r>
              <a:rPr lang="en-US" dirty="0"/>
              <a:t>Program implementors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targeted these market actors because we wanted insight from different levels to develop a full picture of the market. In total, the team interviewed 53 market actors across these categories.</a:t>
            </a:r>
          </a:p>
        </p:txBody>
      </p:sp>
      <p:sp>
        <p:nvSpPr>
          <p:cNvPr id="4" name="Slide Number Placeholder 3"/>
          <p:cNvSpPr>
            <a:spLocks noGrp="1"/>
          </p:cNvSpPr>
          <p:nvPr>
            <p:ph type="sldNum" sz="quarter" idx="5"/>
          </p:nvPr>
        </p:nvSpPr>
        <p:spPr/>
        <p:txBody>
          <a:bodyPr/>
          <a:lstStyle/>
          <a:p>
            <a:fld id="{67972EDE-810A-4681-A379-3AF02F27B578}" type="slidenum">
              <a:rPr lang="en-US" smtClean="0"/>
              <a:t>5</a:t>
            </a:fld>
            <a:endParaRPr lang="en-US" dirty="0"/>
          </a:p>
        </p:txBody>
      </p:sp>
    </p:spTree>
    <p:extLst>
      <p:ext uri="{BB962C8B-B14F-4D97-AF65-F5344CB8AC3E}">
        <p14:creationId xmlns:p14="http://schemas.microsoft.com/office/powerpoint/2010/main" val="1732499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Our findings from this research can be broken down into four different groups:</a:t>
            </a:r>
          </a:p>
          <a:p>
            <a:pPr marL="171450" indent="-171450">
              <a:buFont typeface="Arial" panose="020B0604020202020204" pitchFamily="34" charset="0"/>
              <a:buChar char="•"/>
            </a:pPr>
            <a:r>
              <a:rPr lang="en-US" dirty="0"/>
              <a:t>Findings that informed our understanding of the Motor and ASD Supply Chain</a:t>
            </a:r>
          </a:p>
          <a:p>
            <a:pPr marL="171450" indent="-171450">
              <a:buFont typeface="Arial" panose="020B0604020202020204" pitchFamily="34" charset="0"/>
              <a:buChar char="•"/>
            </a:pPr>
            <a:r>
              <a:rPr lang="en-US" dirty="0"/>
              <a:t>Information on ASD adoption and how it has changed over time</a:t>
            </a:r>
          </a:p>
          <a:p>
            <a:pPr marL="171450" indent="-171450">
              <a:buFont typeface="Arial" panose="020B0604020202020204" pitchFamily="34" charset="0"/>
              <a:buChar char="•"/>
            </a:pPr>
            <a:r>
              <a:rPr lang="en-US" dirty="0"/>
              <a:t>Installation and </a:t>
            </a:r>
            <a:r>
              <a:rPr lang="en-US" dirty="0" smtClean="0"/>
              <a:t>operating </a:t>
            </a:r>
            <a:r>
              <a:rPr lang="en-US" dirty="0"/>
              <a:t>trends for motors and ASDs, and</a:t>
            </a:r>
          </a:p>
          <a:p>
            <a:pPr marL="171450" indent="-171450">
              <a:buFont typeface="Arial" panose="020B0604020202020204" pitchFamily="34" charset="0"/>
              <a:buChar char="•"/>
            </a:pPr>
            <a:r>
              <a:rPr lang="en-US" dirty="0"/>
              <a:t>Equipment-specific findings, focused on trends in different equipment in relation to ASDs</a:t>
            </a:r>
          </a:p>
        </p:txBody>
      </p:sp>
      <p:sp>
        <p:nvSpPr>
          <p:cNvPr id="4" name="Slide Number Placeholder 3"/>
          <p:cNvSpPr>
            <a:spLocks noGrp="1"/>
          </p:cNvSpPr>
          <p:nvPr>
            <p:ph type="sldNum" sz="quarter" idx="5"/>
          </p:nvPr>
        </p:nvSpPr>
        <p:spPr/>
        <p:txBody>
          <a:bodyPr/>
          <a:lstStyle/>
          <a:p>
            <a:fld id="{67972EDE-810A-4681-A379-3AF02F27B578}" type="slidenum">
              <a:rPr lang="en-US" smtClean="0"/>
              <a:t>7</a:t>
            </a:fld>
            <a:endParaRPr lang="en-US" dirty="0"/>
          </a:p>
        </p:txBody>
      </p:sp>
    </p:spTree>
    <p:extLst>
      <p:ext uri="{BB962C8B-B14F-4D97-AF65-F5344CB8AC3E}">
        <p14:creationId xmlns:p14="http://schemas.microsoft.com/office/powerpoint/2010/main" val="261132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We are going to start in on the Motor &amp; ASD supply chain.</a:t>
            </a:r>
          </a:p>
        </p:txBody>
      </p:sp>
      <p:sp>
        <p:nvSpPr>
          <p:cNvPr id="4" name="Slide Number Placeholder 3"/>
          <p:cNvSpPr>
            <a:spLocks noGrp="1"/>
          </p:cNvSpPr>
          <p:nvPr>
            <p:ph type="sldNum" sz="quarter" idx="5"/>
          </p:nvPr>
        </p:nvSpPr>
        <p:spPr/>
        <p:txBody>
          <a:bodyPr/>
          <a:lstStyle/>
          <a:p>
            <a:fld id="{67972EDE-810A-4681-A379-3AF02F27B578}" type="slidenum">
              <a:rPr lang="en-US" smtClean="0"/>
              <a:t>8</a:t>
            </a:fld>
            <a:endParaRPr lang="en-US" dirty="0"/>
          </a:p>
        </p:txBody>
      </p:sp>
    </p:spTree>
    <p:extLst>
      <p:ext uri="{BB962C8B-B14F-4D97-AF65-F5344CB8AC3E}">
        <p14:creationId xmlns:p14="http://schemas.microsoft.com/office/powerpoint/2010/main" val="129439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Through this research, BPA developed a supply chain for motors and ASDs.  As this graphic shows, the path motors and ASDs take to market is pretty complex. We went into these interviews with a draft supply chain and worked with market actors to refine both the roles that are present in the supply chain and the size of the arrows. We made several updates and refinements to the supply chain. We will go through more detailed findings in the next couple slides, but from a high level, these interviews identified 4 paths to market for motors and ASDs:</a:t>
            </a:r>
          </a:p>
          <a:p>
            <a:pPr marL="628650" lvl="1" indent="-171450">
              <a:buFont typeface="Arial" panose="020B0604020202020204" pitchFamily="34" charset="0"/>
              <a:buChar char="•"/>
            </a:pPr>
            <a:r>
              <a:rPr lang="en-US" dirty="0"/>
              <a:t>Directly from the manufacturer to the end user. Market actors indicated that this is a very small portion of equipment in the region.</a:t>
            </a:r>
          </a:p>
          <a:p>
            <a:pPr marL="628650" lvl="1" indent="-171450">
              <a:buFont typeface="Arial" panose="020B0604020202020204" pitchFamily="34" charset="0"/>
              <a:buChar char="•"/>
            </a:pPr>
            <a:r>
              <a:rPr lang="en-US" dirty="0"/>
              <a:t>From manufacturers to the installing contractor. While a larger portion of the market, the interviews indicated that the last two paths, through distributors and through equipment manufacturers, were how the bulk of units make it to market.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7972EDE-810A-4681-A379-3AF02F27B578}" type="slidenum">
              <a:rPr lang="en-US" smtClean="0"/>
              <a:t>9</a:t>
            </a:fld>
            <a:endParaRPr lang="en-US" dirty="0"/>
          </a:p>
        </p:txBody>
      </p:sp>
    </p:spTree>
    <p:extLst>
      <p:ext uri="{BB962C8B-B14F-4D97-AF65-F5344CB8AC3E}">
        <p14:creationId xmlns:p14="http://schemas.microsoft.com/office/powerpoint/2010/main" val="124918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At the highest level, motor and ASD manufacturers identified that there is some siloing that occurs at their level. While the majority of companies that manufacture motors also manufacture ASDs, those two businesses are vertically isolated within most companies. Manufacturers rarely pair and sell motors and ASDs at their level, with these units entering the market separately.</a:t>
            </a:r>
          </a:p>
          <a:p>
            <a:endParaRPr lang="en-US" dirty="0"/>
          </a:p>
          <a:p>
            <a:r>
              <a:rPr lang="en-US" dirty="0"/>
              <a:t>A few manufacturers noted that equipment regulation in Europe requiring an ASD is driving European manufacturers to integrate their businesses, but that transition is slow and hasn’t been seen to impact the US.</a:t>
            </a:r>
          </a:p>
        </p:txBody>
      </p:sp>
      <p:sp>
        <p:nvSpPr>
          <p:cNvPr id="4" name="Slide Number Placeholder 3"/>
          <p:cNvSpPr>
            <a:spLocks noGrp="1"/>
          </p:cNvSpPr>
          <p:nvPr>
            <p:ph type="sldNum" sz="quarter" idx="5"/>
          </p:nvPr>
        </p:nvSpPr>
        <p:spPr/>
        <p:txBody>
          <a:bodyPr/>
          <a:lstStyle/>
          <a:p>
            <a:fld id="{67972EDE-810A-4681-A379-3AF02F27B578}" type="slidenum">
              <a:rPr lang="en-US" smtClean="0"/>
              <a:t>10</a:t>
            </a:fld>
            <a:endParaRPr lang="en-US" dirty="0"/>
          </a:p>
        </p:txBody>
      </p:sp>
    </p:spTree>
    <p:extLst>
      <p:ext uri="{BB962C8B-B14F-4D97-AF65-F5344CB8AC3E}">
        <p14:creationId xmlns:p14="http://schemas.microsoft.com/office/powerpoint/2010/main" val="173659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1498181"/>
            <a:ext cx="12192000" cy="2011783"/>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sp>
        <p:nvSpPr>
          <p:cNvPr id="2" name="Title 1"/>
          <p:cNvSpPr>
            <a:spLocks noGrp="1"/>
          </p:cNvSpPr>
          <p:nvPr>
            <p:ph type="ctrTitle" hasCustomPrompt="1"/>
          </p:nvPr>
        </p:nvSpPr>
        <p:spPr>
          <a:xfrm>
            <a:off x="914400" y="1498180"/>
            <a:ext cx="10363200" cy="2011783"/>
          </a:xfrm>
          <a:noFill/>
        </p:spPr>
        <p:txBody>
          <a:bodyPr anchor="b">
            <a:normAutofit/>
          </a:bodyPr>
          <a:lstStyle>
            <a:lvl1pPr algn="ctr">
              <a:defRPr sz="5400" baseline="0">
                <a:solidFill>
                  <a:schemeClr val="bg1"/>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a:solidFill>
                  <a:srgbClr val="5562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CF7DA5-CF11-42BC-9BC3-8EE268F3460D}"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7574" y="5718372"/>
            <a:ext cx="1293020" cy="891540"/>
          </a:xfrm>
          <a:prstGeom prst="rect">
            <a:avLst/>
          </a:prstGeom>
        </p:spPr>
      </p:pic>
    </p:spTree>
    <p:extLst>
      <p:ext uri="{BB962C8B-B14F-4D97-AF65-F5344CB8AC3E}">
        <p14:creationId xmlns:p14="http://schemas.microsoft.com/office/powerpoint/2010/main" val="7377882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_No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6D894892-E33A-45BB-9DCF-F9D47B3DAF85}" type="datetime1">
              <a:rPr lang="en-US" smtClean="0"/>
              <a:pPr/>
              <a:t>10/17/2022</a:t>
            </a:fld>
            <a:endParaRPr lang="en-US" dirty="0"/>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43910651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_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mj-lt"/>
                <a:ea typeface="+mj-ea"/>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lumMod val="50000"/>
                  </a:schemeClr>
                </a:solidFill>
              </a:defRPr>
            </a:lvl1pPr>
          </a:lstStyle>
          <a:p>
            <a:fld id="{6290712D-CEA6-46BE-8843-5D3BDC8C7DA0}" type="datetime1">
              <a:rPr lang="en-US" smtClean="0"/>
              <a:pPr/>
              <a:t>10/17/2022</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21852141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No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41A80-A1C9-4A44-96DB-CA7206F20A0A}" type="datetime1">
              <a:rPr lang="en-US" smtClean="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C644E9-0293-45DE-AABA-2E18EB19508A}" type="slidenum">
              <a:rPr lang="en-US" smtClean="0"/>
              <a:t>‹#›</a:t>
            </a:fld>
            <a:endParaRPr lang="en-US" dirty="0"/>
          </a:p>
        </p:txBody>
      </p:sp>
    </p:spTree>
    <p:extLst>
      <p:ext uri="{BB962C8B-B14F-4D97-AF65-F5344CB8AC3E}">
        <p14:creationId xmlns:p14="http://schemas.microsoft.com/office/powerpoint/2010/main" val="315199186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1498181"/>
            <a:ext cx="12192000" cy="2011783"/>
          </a:xfrm>
          <a:prstGeom prst="rect">
            <a:avLst/>
          </a:prstGeom>
          <a:solidFill>
            <a:schemeClr val="accent4"/>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defRPr/>
            </a:pPr>
            <a:r>
              <a:rPr kumimoji="0" lang="en-US" sz="5400" b="0" i="0" u="none" strike="noStrike" kern="0" cap="none" spc="0" normalizeH="0" baseline="0" noProof="0" dirty="0">
                <a:ln>
                  <a:noFill/>
                </a:ln>
                <a:solidFill>
                  <a:srgbClr val="FFFFFF"/>
                </a:solidFill>
                <a:effectLst/>
                <a:uLnTx/>
                <a:uFillTx/>
                <a:latin typeface="+mj-lt"/>
                <a:ea typeface="+mn-ea"/>
                <a:cs typeface="Arial" panose="020B0604020202020204" pitchFamily="34" charset="0"/>
              </a:rPr>
              <a:t>CONTACT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7574" y="5718372"/>
            <a:ext cx="1293020" cy="891540"/>
          </a:xfrm>
          <a:prstGeom prst="rect">
            <a:avLst/>
          </a:prstGeom>
        </p:spPr>
      </p:pic>
      <p:sp>
        <p:nvSpPr>
          <p:cNvPr id="4" name="Rectangle 3"/>
          <p:cNvSpPr/>
          <p:nvPr userDrawn="1"/>
        </p:nvSpPr>
        <p:spPr>
          <a:xfrm>
            <a:off x="744467" y="3617140"/>
            <a:ext cx="6117579"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9" name="Content Placeholder 2"/>
          <p:cNvSpPr>
            <a:spLocks noGrp="1"/>
          </p:cNvSpPr>
          <p:nvPr>
            <p:ph idx="1" hasCustomPrompt="1"/>
          </p:nvPr>
        </p:nvSpPr>
        <p:spPr>
          <a:xfrm>
            <a:off x="667459" y="3617140"/>
            <a:ext cx="8904611" cy="2559823"/>
          </a:xfrm>
        </p:spPr>
        <p:txBody>
          <a:bodyPr/>
          <a:lstStyle>
            <a:lvl1pPr marL="0" indent="0">
              <a:buNone/>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Contact info goes here</a:t>
            </a:r>
          </a:p>
        </p:txBody>
      </p:sp>
    </p:spTree>
    <p:extLst>
      <p:ext uri="{BB962C8B-B14F-4D97-AF65-F5344CB8AC3E}">
        <p14:creationId xmlns:p14="http://schemas.microsoft.com/office/powerpoint/2010/main" val="32031996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ributions Slide_Optional">
    <p:spTree>
      <p:nvGrpSpPr>
        <p:cNvPr id="1" name=""/>
        <p:cNvGrpSpPr/>
        <p:nvPr/>
      </p:nvGrpSpPr>
      <p:grpSpPr>
        <a:xfrm>
          <a:off x="0" y="0"/>
          <a:ext cx="0" cy="0"/>
          <a:chOff x="0" y="0"/>
          <a:chExt cx="0" cy="0"/>
        </a:xfrm>
      </p:grpSpPr>
      <p:sp>
        <p:nvSpPr>
          <p:cNvPr id="4" name="Rectangle 3"/>
          <p:cNvSpPr/>
          <p:nvPr userDrawn="1"/>
        </p:nvSpPr>
        <p:spPr>
          <a:xfrm>
            <a:off x="744467" y="3617140"/>
            <a:ext cx="6117579"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9" name="Content Placeholder 2"/>
          <p:cNvSpPr>
            <a:spLocks noGrp="1"/>
          </p:cNvSpPr>
          <p:nvPr>
            <p:ph idx="1" hasCustomPrompt="1"/>
          </p:nvPr>
        </p:nvSpPr>
        <p:spPr>
          <a:xfrm>
            <a:off x="657299" y="4997575"/>
            <a:ext cx="8904611" cy="1612338"/>
          </a:xfrm>
        </p:spPr>
        <p:txBody>
          <a:bodyPr/>
          <a:lstStyle>
            <a:lvl1pPr marL="0" indent="0">
              <a:buNone/>
              <a:defRPr sz="1800" baseline="0">
                <a:solidFill>
                  <a:srgbClr val="55627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CONTRIBUTORS</a:t>
            </a:r>
          </a:p>
          <a:p>
            <a:pPr lvl="0"/>
            <a:r>
              <a:rPr lang="en-US" dirty="0"/>
              <a:t>Name, Organization</a:t>
            </a:r>
          </a:p>
          <a:p>
            <a:pPr lvl="0"/>
            <a:r>
              <a:rPr lang="en-US" dirty="0"/>
              <a:t>Month, Year</a:t>
            </a:r>
          </a:p>
        </p:txBody>
      </p:sp>
      <p:sp>
        <p:nvSpPr>
          <p:cNvPr id="6" name="Rectangle 5">
            <a:extLst>
              <a:ext uri="{FF2B5EF4-FFF2-40B4-BE49-F238E27FC236}">
                <a16:creationId xmlns:a16="http://schemas.microsoft.com/office/drawing/2014/main" id="{4BCED734-E657-4EE4-94F5-72D07E74DD8D}"/>
              </a:ext>
            </a:extLst>
          </p:cNvPr>
          <p:cNvSpPr/>
          <p:nvPr userDrawn="1"/>
        </p:nvSpPr>
        <p:spPr>
          <a:xfrm>
            <a:off x="-6349" y="4562477"/>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7574" y="5718372"/>
            <a:ext cx="1293020" cy="891540"/>
          </a:xfrm>
          <a:prstGeom prst="rect">
            <a:avLst/>
          </a:prstGeom>
        </p:spPr>
      </p:pic>
    </p:spTree>
    <p:extLst>
      <p:ext uri="{BB962C8B-B14F-4D97-AF65-F5344CB8AC3E}">
        <p14:creationId xmlns:p14="http://schemas.microsoft.com/office/powerpoint/2010/main" val="65485400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_For Printing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1498181"/>
            <a:ext cx="12192000" cy="2011783"/>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7574" y="5718372"/>
            <a:ext cx="1293020" cy="891540"/>
          </a:xfrm>
          <a:prstGeom prst="rect">
            <a:avLst/>
          </a:prstGeom>
        </p:spPr>
      </p:pic>
    </p:spTree>
    <p:extLst>
      <p:ext uri="{BB962C8B-B14F-4D97-AF65-F5344CB8AC3E}">
        <p14:creationId xmlns:p14="http://schemas.microsoft.com/office/powerpoint/2010/main" val="336120848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58" name="Group 157"/>
          <p:cNvGrpSpPr/>
          <p:nvPr userDrawn="1"/>
        </p:nvGrpSpPr>
        <p:grpSpPr>
          <a:xfrm>
            <a:off x="-201766" y="-141165"/>
            <a:ext cx="12586564" cy="7136527"/>
            <a:chOff x="-151325" y="-141165"/>
            <a:chExt cx="9439923" cy="7136527"/>
          </a:xfrm>
        </p:grpSpPr>
        <p:grpSp>
          <p:nvGrpSpPr>
            <p:cNvPr id="159" name="Group 158"/>
            <p:cNvGrpSpPr/>
            <p:nvPr userDrawn="1"/>
          </p:nvGrpSpPr>
          <p:grpSpPr>
            <a:xfrm>
              <a:off x="457731" y="6873247"/>
              <a:ext cx="8226688" cy="122115"/>
              <a:chOff x="457731" y="6582508"/>
              <a:chExt cx="8226688" cy="486507"/>
            </a:xfrm>
          </p:grpSpPr>
          <p:cxnSp>
            <p:nvCxnSpPr>
              <p:cNvPr id="268" name="Straight Connector 26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0" name="Group 269"/>
              <p:cNvGrpSpPr/>
              <p:nvPr userDrawn="1"/>
            </p:nvGrpSpPr>
            <p:grpSpPr>
              <a:xfrm>
                <a:off x="7986158" y="6582508"/>
                <a:ext cx="152400" cy="486507"/>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userDrawn="1"/>
            </p:nvGrpSpPr>
            <p:grpSpPr>
              <a:xfrm>
                <a:off x="7287901" y="6582508"/>
                <a:ext cx="152400" cy="486507"/>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6589644" y="6582508"/>
                <a:ext cx="152400" cy="486507"/>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5891387" y="6582508"/>
                <a:ext cx="152400" cy="486507"/>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193130" y="6582508"/>
                <a:ext cx="152400" cy="486507"/>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4494873" y="6582508"/>
                <a:ext cx="152400" cy="486507"/>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3796616" y="6582508"/>
                <a:ext cx="152400" cy="486507"/>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098359" y="6582508"/>
                <a:ext cx="152400" cy="486507"/>
                <a:chOff x="7983415" y="6582508"/>
                <a:chExt cx="152400" cy="486507"/>
              </a:xfrm>
            </p:grpSpPr>
            <p:cxnSp>
              <p:nvCxnSpPr>
                <p:cNvPr id="287" name="Straight Connector 2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2400102" y="6582508"/>
                <a:ext cx="152400" cy="486507"/>
                <a:chOff x="7983415" y="6582508"/>
                <a:chExt cx="152400" cy="486507"/>
              </a:xfrm>
            </p:grpSpPr>
            <p:cxnSp>
              <p:nvCxnSpPr>
                <p:cNvPr id="285" name="Straight Connector 2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1701845" y="6582508"/>
                <a:ext cx="152400" cy="486507"/>
                <a:chOff x="7983415" y="6582508"/>
                <a:chExt cx="152400" cy="486507"/>
              </a:xfrm>
            </p:grpSpPr>
            <p:cxnSp>
              <p:nvCxnSpPr>
                <p:cNvPr id="283" name="Straight Connector 2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003588" y="6582508"/>
                <a:ext cx="152400" cy="486507"/>
                <a:chOff x="7983415" y="6582508"/>
                <a:chExt cx="152400" cy="486507"/>
              </a:xfrm>
            </p:grpSpPr>
            <p:cxnSp>
              <p:nvCxnSpPr>
                <p:cNvPr id="281" name="Straight Connector 2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60" name="Group 159"/>
            <p:cNvGrpSpPr/>
            <p:nvPr userDrawn="1"/>
          </p:nvGrpSpPr>
          <p:grpSpPr>
            <a:xfrm>
              <a:off x="-151325" y="454007"/>
              <a:ext cx="122115" cy="5945205"/>
              <a:chOff x="-238875" y="454007"/>
              <a:chExt cx="122115" cy="5945205"/>
            </a:xfrm>
          </p:grpSpPr>
          <p:cxnSp>
            <p:nvCxnSpPr>
              <p:cNvPr id="233" name="Straight Connector 23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p:cNvGrpSpPr/>
              <p:nvPr userDrawn="1"/>
            </p:nvGrpSpPr>
            <p:grpSpPr>
              <a:xfrm rot="5400000">
                <a:off x="-254017" y="5940709"/>
                <a:ext cx="152400" cy="122115"/>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userDrawn="1"/>
            </p:nvGrpSpPr>
            <p:grpSpPr>
              <a:xfrm rot="5400000">
                <a:off x="-254017" y="5467067"/>
                <a:ext cx="152400" cy="122115"/>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4993425"/>
                <a:ext cx="152400" cy="122115"/>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519783"/>
                <a:ext cx="152400" cy="122115"/>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046141"/>
                <a:ext cx="152400" cy="122115"/>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3572499"/>
                <a:ext cx="152400" cy="122115"/>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098857"/>
                <a:ext cx="152400" cy="122115"/>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2625215"/>
                <a:ext cx="152400" cy="122115"/>
                <a:chOff x="7983415" y="6582508"/>
                <a:chExt cx="152400" cy="486507"/>
              </a:xfrm>
            </p:grpSpPr>
            <p:cxnSp>
              <p:nvCxnSpPr>
                <p:cNvPr id="252" name="Straight Connector 25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151573"/>
                <a:ext cx="152400" cy="122115"/>
                <a:chOff x="7983415" y="6582508"/>
                <a:chExt cx="152400" cy="486507"/>
              </a:xfrm>
            </p:grpSpPr>
            <p:cxnSp>
              <p:nvCxnSpPr>
                <p:cNvPr id="250" name="Straight Connector 24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1677931"/>
                <a:ext cx="152400" cy="122115"/>
                <a:chOff x="7983415" y="6582508"/>
                <a:chExt cx="152400" cy="486507"/>
              </a:xfrm>
            </p:grpSpPr>
            <p:cxnSp>
              <p:nvCxnSpPr>
                <p:cNvPr id="248" name="Straight Connector 24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997340"/>
                <a:ext cx="152400" cy="122115"/>
                <a:chOff x="7983415" y="6582508"/>
                <a:chExt cx="152400" cy="486507"/>
              </a:xfrm>
            </p:grpSpPr>
            <p:cxnSp>
              <p:nvCxnSpPr>
                <p:cNvPr id="246" name="Straight Connector 2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5" name="Straight Connector 24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userDrawn="1"/>
          </p:nvGrpSpPr>
          <p:grpSpPr>
            <a:xfrm>
              <a:off x="9166483" y="454007"/>
              <a:ext cx="122115" cy="5945205"/>
              <a:chOff x="-238875" y="454007"/>
              <a:chExt cx="122115" cy="5945205"/>
            </a:xfrm>
          </p:grpSpPr>
          <p:cxnSp>
            <p:nvCxnSpPr>
              <p:cNvPr id="198" name="Straight Connector 19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 198"/>
              <p:cNvGrpSpPr/>
              <p:nvPr userDrawn="1"/>
            </p:nvGrpSpPr>
            <p:grpSpPr>
              <a:xfrm rot="5400000">
                <a:off x="-254017" y="5940709"/>
                <a:ext cx="152400" cy="122115"/>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p:cNvGrpSpPr/>
              <p:nvPr userDrawn="1"/>
            </p:nvGrpSpPr>
            <p:grpSpPr>
              <a:xfrm rot="5400000">
                <a:off x="-254017" y="5467067"/>
                <a:ext cx="152400" cy="122115"/>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4993425"/>
                <a:ext cx="152400" cy="122115"/>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519783"/>
                <a:ext cx="152400" cy="122115"/>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046141"/>
                <a:ext cx="152400" cy="122115"/>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3572499"/>
                <a:ext cx="152400" cy="122115"/>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098857"/>
                <a:ext cx="152400" cy="122115"/>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2625215"/>
                <a:ext cx="152400" cy="122115"/>
                <a:chOff x="7983415" y="6582508"/>
                <a:chExt cx="152400" cy="486507"/>
              </a:xfrm>
            </p:grpSpPr>
            <p:cxnSp>
              <p:nvCxnSpPr>
                <p:cNvPr id="217" name="Straight Connector 21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151573"/>
                <a:ext cx="152400" cy="122115"/>
                <a:chOff x="7983415" y="6582508"/>
                <a:chExt cx="152400" cy="486507"/>
              </a:xfrm>
            </p:grpSpPr>
            <p:cxnSp>
              <p:nvCxnSpPr>
                <p:cNvPr id="215" name="Straight Connector 21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1677931"/>
                <a:ext cx="152400" cy="122115"/>
                <a:chOff x="7983415" y="6582508"/>
                <a:chExt cx="152400" cy="486507"/>
              </a:xfrm>
            </p:grpSpPr>
            <p:cxnSp>
              <p:nvCxnSpPr>
                <p:cNvPr id="213" name="Straight Connector 21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997340"/>
                <a:ext cx="152400" cy="122115"/>
                <a:chOff x="7983415" y="6582508"/>
                <a:chExt cx="152400" cy="486507"/>
              </a:xfrm>
            </p:grpSpPr>
            <p:cxnSp>
              <p:nvCxnSpPr>
                <p:cNvPr id="211" name="Straight Connector 2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userDrawn="1"/>
          </p:nvGrpSpPr>
          <p:grpSpPr>
            <a:xfrm>
              <a:off x="457731" y="-141165"/>
              <a:ext cx="8226688" cy="122115"/>
              <a:chOff x="457731" y="6582508"/>
              <a:chExt cx="8226688" cy="486507"/>
            </a:xfrm>
          </p:grpSpPr>
          <p:cxnSp>
            <p:nvCxnSpPr>
              <p:cNvPr id="163" name="Straight Connector 16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5" name="Group 164"/>
              <p:cNvGrpSpPr/>
              <p:nvPr userDrawn="1"/>
            </p:nvGrpSpPr>
            <p:grpSpPr>
              <a:xfrm>
                <a:off x="7986158" y="6582508"/>
                <a:ext cx="152400" cy="486507"/>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7287901" y="6582508"/>
                <a:ext cx="152400" cy="486507"/>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6589644" y="6582508"/>
                <a:ext cx="152400" cy="486507"/>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5891387" y="6582508"/>
                <a:ext cx="152400" cy="486507"/>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9" name="Group 168"/>
              <p:cNvGrpSpPr/>
              <p:nvPr userDrawn="1"/>
            </p:nvGrpSpPr>
            <p:grpSpPr>
              <a:xfrm>
                <a:off x="5193130" y="6582508"/>
                <a:ext cx="152400" cy="486507"/>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4494873" y="6582508"/>
                <a:ext cx="152400" cy="486507"/>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userDrawn="1"/>
            </p:nvGrpSpPr>
            <p:grpSpPr>
              <a:xfrm>
                <a:off x="3796616" y="6582508"/>
                <a:ext cx="152400" cy="486507"/>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userDrawn="1"/>
            </p:nvGrpSpPr>
            <p:grpSpPr>
              <a:xfrm>
                <a:off x="3098359" y="6582508"/>
                <a:ext cx="152400" cy="486507"/>
                <a:chOff x="7983415" y="6582508"/>
                <a:chExt cx="152400" cy="486507"/>
              </a:xfrm>
            </p:grpSpPr>
            <p:cxnSp>
              <p:nvCxnSpPr>
                <p:cNvPr id="182" name="Straight Connector 1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3" name="Group 172"/>
              <p:cNvGrpSpPr/>
              <p:nvPr userDrawn="1"/>
            </p:nvGrpSpPr>
            <p:grpSpPr>
              <a:xfrm>
                <a:off x="2400102" y="6582508"/>
                <a:ext cx="152400" cy="486507"/>
                <a:chOff x="7983415" y="6582508"/>
                <a:chExt cx="152400" cy="486507"/>
              </a:xfrm>
            </p:grpSpPr>
            <p:cxnSp>
              <p:nvCxnSpPr>
                <p:cNvPr id="180" name="Straight Connector 17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1701845" y="6582508"/>
                <a:ext cx="152400" cy="486507"/>
                <a:chOff x="7983415" y="6582508"/>
                <a:chExt cx="152400" cy="486507"/>
              </a:xfrm>
            </p:grpSpPr>
            <p:cxnSp>
              <p:nvCxnSpPr>
                <p:cNvPr id="178" name="Straight Connector 17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003588" y="6582508"/>
                <a:ext cx="152400" cy="486507"/>
                <a:chOff x="7983415" y="6582508"/>
                <a:chExt cx="152400" cy="486507"/>
              </a:xfrm>
            </p:grpSpPr>
            <p:cxnSp>
              <p:nvCxnSpPr>
                <p:cNvPr id="176" name="Straight Connector 1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1"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126509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0310" y="1816101"/>
            <a:ext cx="3520837"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2" name="Text Placeholder 2"/>
          <p:cNvSpPr>
            <a:spLocks noGrp="1"/>
          </p:cNvSpPr>
          <p:nvPr>
            <p:ph type="body" idx="10"/>
          </p:nvPr>
        </p:nvSpPr>
        <p:spPr>
          <a:xfrm>
            <a:off x="612773" y="1134599"/>
            <a:ext cx="10969627"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1" name="Content Placeholder 2"/>
          <p:cNvSpPr>
            <a:spLocks noGrp="1"/>
          </p:cNvSpPr>
          <p:nvPr>
            <p:ph idx="11"/>
          </p:nvPr>
        </p:nvSpPr>
        <p:spPr>
          <a:xfrm>
            <a:off x="4342224" y="1816101"/>
            <a:ext cx="3520837"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2"/>
          <p:cNvSpPr>
            <a:spLocks noGrp="1"/>
          </p:cNvSpPr>
          <p:nvPr>
            <p:ph idx="12"/>
          </p:nvPr>
        </p:nvSpPr>
        <p:spPr>
          <a:xfrm>
            <a:off x="8058383" y="1816101"/>
            <a:ext cx="3520837" cy="4583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6" name="Straight Connector 275"/>
          <p:cNvCxnSpPr/>
          <p:nvPr userDrawn="1"/>
        </p:nvCxnSpPr>
        <p:spPr>
          <a:xfrm>
            <a:off x="610308"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userDrawn="1"/>
        </p:nvCxnSpPr>
        <p:spPr>
          <a:xfrm>
            <a:off x="11579225"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8" name="Group 277"/>
          <p:cNvGrpSpPr/>
          <p:nvPr userDrawn="1"/>
        </p:nvGrpSpPr>
        <p:grpSpPr>
          <a:xfrm>
            <a:off x="10648211" y="6873248"/>
            <a:ext cx="203200" cy="122115"/>
            <a:chOff x="7983415" y="6582508"/>
            <a:chExt cx="152400" cy="486507"/>
          </a:xfrm>
        </p:grpSpPr>
        <p:cxnSp>
          <p:nvCxnSpPr>
            <p:cNvPr id="309" name="Straight Connector 3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9717201" y="6873248"/>
            <a:ext cx="203200" cy="122115"/>
            <a:chOff x="7983415" y="6582508"/>
            <a:chExt cx="152400" cy="486507"/>
          </a:xfrm>
        </p:grpSpPr>
        <p:cxnSp>
          <p:nvCxnSpPr>
            <p:cNvPr id="307" name="Straight Connector 3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8786192" y="6873248"/>
            <a:ext cx="203200" cy="122115"/>
            <a:chOff x="7983415" y="6582508"/>
            <a:chExt cx="152400" cy="486507"/>
          </a:xfrm>
        </p:grpSpPr>
        <p:cxnSp>
          <p:nvCxnSpPr>
            <p:cNvPr id="305" name="Straight Connector 3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7855183" y="6873248"/>
            <a:ext cx="203200" cy="122115"/>
            <a:chOff x="7983415" y="6582508"/>
            <a:chExt cx="152400" cy="486507"/>
          </a:xfrm>
        </p:grpSpPr>
        <p:cxnSp>
          <p:nvCxnSpPr>
            <p:cNvPr id="303" name="Straight Connector 3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2" name="Group 281"/>
          <p:cNvGrpSpPr/>
          <p:nvPr userDrawn="1"/>
        </p:nvGrpSpPr>
        <p:grpSpPr>
          <a:xfrm>
            <a:off x="6924173" y="6873248"/>
            <a:ext cx="203200" cy="122115"/>
            <a:chOff x="7983415" y="6582508"/>
            <a:chExt cx="152400" cy="486507"/>
          </a:xfrm>
        </p:grpSpPr>
        <p:cxnSp>
          <p:nvCxnSpPr>
            <p:cNvPr id="301" name="Straight Connector 3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userDrawn="1"/>
        </p:nvGrpSpPr>
        <p:grpSpPr>
          <a:xfrm>
            <a:off x="5993164" y="6873248"/>
            <a:ext cx="203200" cy="122115"/>
            <a:chOff x="7983415" y="6582508"/>
            <a:chExt cx="152400" cy="486507"/>
          </a:xfrm>
        </p:grpSpPr>
        <p:cxnSp>
          <p:nvCxnSpPr>
            <p:cNvPr id="299" name="Straight Connector 2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4" name="Group 283"/>
          <p:cNvGrpSpPr/>
          <p:nvPr userDrawn="1"/>
        </p:nvGrpSpPr>
        <p:grpSpPr>
          <a:xfrm>
            <a:off x="5062155" y="6873248"/>
            <a:ext cx="203200" cy="122115"/>
            <a:chOff x="7983415" y="6582508"/>
            <a:chExt cx="152400" cy="486507"/>
          </a:xfrm>
        </p:grpSpPr>
        <p:cxnSp>
          <p:nvCxnSpPr>
            <p:cNvPr id="297" name="Straight Connector 2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5" name="Group 284"/>
          <p:cNvGrpSpPr/>
          <p:nvPr userDrawn="1"/>
        </p:nvGrpSpPr>
        <p:grpSpPr>
          <a:xfrm>
            <a:off x="4131145" y="6873248"/>
            <a:ext cx="203200" cy="122115"/>
            <a:chOff x="7983415" y="6582508"/>
            <a:chExt cx="152400" cy="486507"/>
          </a:xfrm>
        </p:grpSpPr>
        <p:cxnSp>
          <p:nvCxnSpPr>
            <p:cNvPr id="295" name="Straight Connector 2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userDrawn="1"/>
        </p:nvGrpSpPr>
        <p:grpSpPr>
          <a:xfrm>
            <a:off x="3200136" y="6873248"/>
            <a:ext cx="203200" cy="122115"/>
            <a:chOff x="7983415" y="6582508"/>
            <a:chExt cx="152400" cy="486507"/>
          </a:xfrm>
        </p:grpSpPr>
        <p:cxnSp>
          <p:nvCxnSpPr>
            <p:cNvPr id="293" name="Straight Connector 2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userDrawn="1"/>
        </p:nvGrpSpPr>
        <p:grpSpPr>
          <a:xfrm>
            <a:off x="2269127" y="6873248"/>
            <a:ext cx="203200" cy="122115"/>
            <a:chOff x="7983415" y="6582508"/>
            <a:chExt cx="152400" cy="486507"/>
          </a:xfrm>
        </p:grpSpPr>
        <p:cxnSp>
          <p:nvCxnSpPr>
            <p:cNvPr id="291" name="Straight Connector 2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userDrawn="1"/>
        </p:nvGrpSpPr>
        <p:grpSpPr>
          <a:xfrm>
            <a:off x="1338117" y="6873248"/>
            <a:ext cx="203200" cy="122115"/>
            <a:chOff x="7983415" y="6582508"/>
            <a:chExt cx="152400" cy="486507"/>
          </a:xfrm>
        </p:grpSpPr>
        <p:cxnSp>
          <p:nvCxnSpPr>
            <p:cNvPr id="289" name="Straight Connector 2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1" name="Straight Connector 240"/>
          <p:cNvCxnSpPr/>
          <p:nvPr userDrawn="1"/>
        </p:nvCxnSpPr>
        <p:spPr>
          <a:xfrm rot="5400000">
            <a:off x="-120356"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42" name="Group 241"/>
          <p:cNvGrpSpPr/>
          <p:nvPr userDrawn="1"/>
        </p:nvGrpSpPr>
        <p:grpSpPr>
          <a:xfrm rot="5400000">
            <a:off x="-196556" y="5920357"/>
            <a:ext cx="152400" cy="162820"/>
            <a:chOff x="7983415" y="6582508"/>
            <a:chExt cx="152400" cy="486507"/>
          </a:xfrm>
        </p:grpSpPr>
        <p:cxnSp>
          <p:nvCxnSpPr>
            <p:cNvPr id="274" name="Straight Connector 2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196556" y="5446715"/>
            <a:ext cx="152400" cy="162820"/>
            <a:chOff x="7983415" y="6582508"/>
            <a:chExt cx="152400" cy="486507"/>
          </a:xfrm>
        </p:grpSpPr>
        <p:cxnSp>
          <p:nvCxnSpPr>
            <p:cNvPr id="272" name="Straight Connector 2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196556" y="4973073"/>
            <a:ext cx="152400" cy="162820"/>
            <a:chOff x="7983415" y="6582508"/>
            <a:chExt cx="152400" cy="486507"/>
          </a:xfrm>
        </p:grpSpPr>
        <p:cxnSp>
          <p:nvCxnSpPr>
            <p:cNvPr id="270" name="Straight Connector 2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196556" y="4499431"/>
            <a:ext cx="152400" cy="162820"/>
            <a:chOff x="7983415" y="6582508"/>
            <a:chExt cx="152400" cy="486507"/>
          </a:xfrm>
        </p:grpSpPr>
        <p:cxnSp>
          <p:nvCxnSpPr>
            <p:cNvPr id="268" name="Straight Connector 2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userDrawn="1"/>
        </p:nvGrpSpPr>
        <p:grpSpPr>
          <a:xfrm rot="5400000">
            <a:off x="-196556" y="4025789"/>
            <a:ext cx="152400" cy="162820"/>
            <a:chOff x="7983415" y="6582508"/>
            <a:chExt cx="152400" cy="486507"/>
          </a:xfrm>
        </p:grpSpPr>
        <p:cxnSp>
          <p:nvCxnSpPr>
            <p:cNvPr id="266" name="Straight Connector 2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userDrawn="1"/>
        </p:nvGrpSpPr>
        <p:grpSpPr>
          <a:xfrm rot="5400000">
            <a:off x="-196556" y="3552147"/>
            <a:ext cx="152400" cy="162820"/>
            <a:chOff x="7983415" y="6582508"/>
            <a:chExt cx="152400" cy="486507"/>
          </a:xfrm>
        </p:grpSpPr>
        <p:cxnSp>
          <p:nvCxnSpPr>
            <p:cNvPr id="264" name="Straight Connector 2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userDrawn="1"/>
        </p:nvGrpSpPr>
        <p:grpSpPr>
          <a:xfrm rot="5400000">
            <a:off x="-196556" y="3078505"/>
            <a:ext cx="152400" cy="162820"/>
            <a:chOff x="7983415" y="6582508"/>
            <a:chExt cx="152400" cy="486507"/>
          </a:xfrm>
        </p:grpSpPr>
        <p:cxnSp>
          <p:nvCxnSpPr>
            <p:cNvPr id="262" name="Straight Connector 2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userDrawn="1"/>
        </p:nvGrpSpPr>
        <p:grpSpPr>
          <a:xfrm rot="5400000">
            <a:off x="-196556" y="2604863"/>
            <a:ext cx="152400" cy="162820"/>
            <a:chOff x="7983415" y="6582508"/>
            <a:chExt cx="152400" cy="486507"/>
          </a:xfrm>
        </p:grpSpPr>
        <p:cxnSp>
          <p:nvCxnSpPr>
            <p:cNvPr id="260" name="Straight Connector 2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userDrawn="1"/>
        </p:nvGrpSpPr>
        <p:grpSpPr>
          <a:xfrm rot="5400000">
            <a:off x="-196556" y="2131221"/>
            <a:ext cx="152400" cy="162820"/>
            <a:chOff x="7983415" y="6582508"/>
            <a:chExt cx="152400" cy="486507"/>
          </a:xfrm>
        </p:grpSpPr>
        <p:cxnSp>
          <p:nvCxnSpPr>
            <p:cNvPr id="258" name="Straight Connector 2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userDrawn="1"/>
        </p:nvGrpSpPr>
        <p:grpSpPr>
          <a:xfrm rot="5400000">
            <a:off x="-196556" y="1657579"/>
            <a:ext cx="152400" cy="162820"/>
            <a:chOff x="7983415" y="6582508"/>
            <a:chExt cx="152400" cy="486507"/>
          </a:xfrm>
        </p:grpSpPr>
        <p:cxnSp>
          <p:nvCxnSpPr>
            <p:cNvPr id="256" name="Straight Connector 2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userDrawn="1"/>
        </p:nvGrpSpPr>
        <p:grpSpPr>
          <a:xfrm rot="5400000">
            <a:off x="-196556" y="976988"/>
            <a:ext cx="152400" cy="162820"/>
            <a:chOff x="7983415" y="6582508"/>
            <a:chExt cx="152400" cy="486507"/>
          </a:xfrm>
        </p:grpSpPr>
        <p:cxnSp>
          <p:nvCxnSpPr>
            <p:cNvPr id="254" name="Straight Connector 25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53" name="Straight Connector 252"/>
          <p:cNvCxnSpPr/>
          <p:nvPr userDrawn="1"/>
        </p:nvCxnSpPr>
        <p:spPr>
          <a:xfrm rot="5400000">
            <a:off x="-120356"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userDrawn="1"/>
        </p:nvCxnSpPr>
        <p:spPr>
          <a:xfrm rot="5400000">
            <a:off x="12303388" y="372597"/>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7" name="Group 206"/>
          <p:cNvGrpSpPr/>
          <p:nvPr userDrawn="1"/>
        </p:nvGrpSpPr>
        <p:grpSpPr>
          <a:xfrm rot="5400000">
            <a:off x="12227188" y="5920357"/>
            <a:ext cx="152400" cy="162820"/>
            <a:chOff x="7983415" y="6582508"/>
            <a:chExt cx="152400" cy="486507"/>
          </a:xfrm>
        </p:grpSpPr>
        <p:cxnSp>
          <p:nvCxnSpPr>
            <p:cNvPr id="239" name="Straight Connector 2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12227188" y="5446715"/>
            <a:ext cx="152400" cy="162820"/>
            <a:chOff x="7983415" y="6582508"/>
            <a:chExt cx="152400" cy="486507"/>
          </a:xfrm>
        </p:grpSpPr>
        <p:cxnSp>
          <p:nvCxnSpPr>
            <p:cNvPr id="237" name="Straight Connector 2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12227188" y="4973073"/>
            <a:ext cx="152400" cy="162820"/>
            <a:chOff x="7983415" y="6582508"/>
            <a:chExt cx="152400" cy="486507"/>
          </a:xfrm>
        </p:grpSpPr>
        <p:cxnSp>
          <p:nvCxnSpPr>
            <p:cNvPr id="235" name="Straight Connector 2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12227188" y="4499431"/>
            <a:ext cx="152400" cy="162820"/>
            <a:chOff x="7983415" y="6582508"/>
            <a:chExt cx="152400" cy="486507"/>
          </a:xfrm>
        </p:grpSpPr>
        <p:cxnSp>
          <p:nvCxnSpPr>
            <p:cNvPr id="233" name="Straight Connector 2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userDrawn="1"/>
        </p:nvGrpSpPr>
        <p:grpSpPr>
          <a:xfrm rot="5400000">
            <a:off x="12227188" y="4025789"/>
            <a:ext cx="152400" cy="162820"/>
            <a:chOff x="7983415" y="6582508"/>
            <a:chExt cx="152400" cy="486507"/>
          </a:xfrm>
        </p:grpSpPr>
        <p:cxnSp>
          <p:nvCxnSpPr>
            <p:cNvPr id="231" name="Straight Connector 2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p:cNvGrpSpPr/>
          <p:nvPr userDrawn="1"/>
        </p:nvGrpSpPr>
        <p:grpSpPr>
          <a:xfrm rot="5400000">
            <a:off x="12227188" y="3552147"/>
            <a:ext cx="152400" cy="162820"/>
            <a:chOff x="7983415" y="6582508"/>
            <a:chExt cx="152400" cy="486507"/>
          </a:xfrm>
        </p:grpSpPr>
        <p:cxnSp>
          <p:nvCxnSpPr>
            <p:cNvPr id="229" name="Straight Connector 2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userDrawn="1"/>
        </p:nvGrpSpPr>
        <p:grpSpPr>
          <a:xfrm rot="5400000">
            <a:off x="12227188" y="3078505"/>
            <a:ext cx="152400" cy="162820"/>
            <a:chOff x="7983415" y="6582508"/>
            <a:chExt cx="152400" cy="486507"/>
          </a:xfrm>
        </p:grpSpPr>
        <p:cxnSp>
          <p:nvCxnSpPr>
            <p:cNvPr id="227" name="Straight Connector 2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userDrawn="1"/>
        </p:nvGrpSpPr>
        <p:grpSpPr>
          <a:xfrm rot="5400000">
            <a:off x="12227188" y="2604863"/>
            <a:ext cx="152400" cy="162820"/>
            <a:chOff x="7983415" y="6582508"/>
            <a:chExt cx="152400" cy="486507"/>
          </a:xfrm>
        </p:grpSpPr>
        <p:cxnSp>
          <p:nvCxnSpPr>
            <p:cNvPr id="225" name="Straight Connector 2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userDrawn="1"/>
        </p:nvGrpSpPr>
        <p:grpSpPr>
          <a:xfrm rot="5400000">
            <a:off x="12227188" y="2131221"/>
            <a:ext cx="152400" cy="162820"/>
            <a:chOff x="7983415" y="6582508"/>
            <a:chExt cx="152400" cy="486507"/>
          </a:xfrm>
        </p:grpSpPr>
        <p:cxnSp>
          <p:nvCxnSpPr>
            <p:cNvPr id="223" name="Straight Connector 2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6" name="Group 215"/>
          <p:cNvGrpSpPr/>
          <p:nvPr userDrawn="1"/>
        </p:nvGrpSpPr>
        <p:grpSpPr>
          <a:xfrm rot="5400000">
            <a:off x="12227188" y="1657579"/>
            <a:ext cx="152400" cy="162820"/>
            <a:chOff x="7983415" y="6582508"/>
            <a:chExt cx="152400" cy="486507"/>
          </a:xfrm>
        </p:grpSpPr>
        <p:cxnSp>
          <p:nvCxnSpPr>
            <p:cNvPr id="221" name="Straight Connector 2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userDrawn="1"/>
        </p:nvGrpSpPr>
        <p:grpSpPr>
          <a:xfrm rot="5400000">
            <a:off x="12227188" y="976988"/>
            <a:ext cx="152400" cy="162820"/>
            <a:chOff x="7983415" y="6582508"/>
            <a:chExt cx="152400" cy="486507"/>
          </a:xfrm>
        </p:grpSpPr>
        <p:cxnSp>
          <p:nvCxnSpPr>
            <p:cNvPr id="219" name="Straight Connector 21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8" name="Straight Connector 217"/>
          <p:cNvCxnSpPr/>
          <p:nvPr userDrawn="1"/>
        </p:nvCxnSpPr>
        <p:spPr>
          <a:xfrm rot="5400000">
            <a:off x="12303388" y="6317802"/>
            <a:ext cx="0" cy="1628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userDrawn="1"/>
        </p:nvCxnSpPr>
        <p:spPr>
          <a:xfrm>
            <a:off x="610308"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userDrawn="1"/>
        </p:nvCxnSpPr>
        <p:spPr>
          <a:xfrm>
            <a:off x="11579225" y="-141165"/>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3" name="Group 172"/>
          <p:cNvGrpSpPr/>
          <p:nvPr userDrawn="1"/>
        </p:nvGrpSpPr>
        <p:grpSpPr>
          <a:xfrm>
            <a:off x="10648211" y="-141165"/>
            <a:ext cx="203200" cy="122115"/>
            <a:chOff x="7983415" y="6582508"/>
            <a:chExt cx="152400" cy="486507"/>
          </a:xfrm>
        </p:grpSpPr>
        <p:cxnSp>
          <p:nvCxnSpPr>
            <p:cNvPr id="204" name="Straight Connector 20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9717201" y="-141165"/>
            <a:ext cx="203200" cy="122115"/>
            <a:chOff x="7983415" y="6582508"/>
            <a:chExt cx="152400" cy="486507"/>
          </a:xfrm>
        </p:grpSpPr>
        <p:cxnSp>
          <p:nvCxnSpPr>
            <p:cNvPr id="202" name="Straight Connector 2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8786192" y="-141165"/>
            <a:ext cx="203200" cy="122115"/>
            <a:chOff x="7983415" y="6582508"/>
            <a:chExt cx="152400" cy="486507"/>
          </a:xfrm>
        </p:grpSpPr>
        <p:cxnSp>
          <p:nvCxnSpPr>
            <p:cNvPr id="200" name="Straight Connector 1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7855183" y="-141165"/>
            <a:ext cx="203200" cy="122115"/>
            <a:chOff x="7983415" y="6582508"/>
            <a:chExt cx="152400" cy="486507"/>
          </a:xfrm>
        </p:grpSpPr>
        <p:cxnSp>
          <p:nvCxnSpPr>
            <p:cNvPr id="198" name="Straight Connector 1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userDrawn="1"/>
        </p:nvGrpSpPr>
        <p:grpSpPr>
          <a:xfrm>
            <a:off x="6924173" y="-141165"/>
            <a:ext cx="203200" cy="122115"/>
            <a:chOff x="7983415" y="6582508"/>
            <a:chExt cx="152400" cy="486507"/>
          </a:xfrm>
        </p:grpSpPr>
        <p:cxnSp>
          <p:nvCxnSpPr>
            <p:cNvPr id="196" name="Straight Connector 1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userDrawn="1"/>
        </p:nvGrpSpPr>
        <p:grpSpPr>
          <a:xfrm>
            <a:off x="5993164" y="-141165"/>
            <a:ext cx="203200" cy="122115"/>
            <a:chOff x="7983415" y="6582508"/>
            <a:chExt cx="152400" cy="486507"/>
          </a:xfrm>
        </p:grpSpPr>
        <p:cxnSp>
          <p:nvCxnSpPr>
            <p:cNvPr id="194" name="Straight Connector 1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a:xfrm>
            <a:off x="5062155" y="-141165"/>
            <a:ext cx="203200" cy="122115"/>
            <a:chOff x="7983415" y="6582508"/>
            <a:chExt cx="152400" cy="486507"/>
          </a:xfrm>
        </p:grpSpPr>
        <p:cxnSp>
          <p:nvCxnSpPr>
            <p:cNvPr id="192" name="Straight Connector 1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userDrawn="1"/>
        </p:nvGrpSpPr>
        <p:grpSpPr>
          <a:xfrm>
            <a:off x="4131145" y="-141165"/>
            <a:ext cx="203200" cy="122115"/>
            <a:chOff x="7983415" y="6582508"/>
            <a:chExt cx="152400" cy="486507"/>
          </a:xfrm>
        </p:grpSpPr>
        <p:cxnSp>
          <p:nvCxnSpPr>
            <p:cNvPr id="190" name="Straight Connector 1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userDrawn="1"/>
        </p:nvGrpSpPr>
        <p:grpSpPr>
          <a:xfrm>
            <a:off x="3200136" y="-141165"/>
            <a:ext cx="203200" cy="122115"/>
            <a:chOff x="7983415" y="6582508"/>
            <a:chExt cx="152400" cy="486507"/>
          </a:xfrm>
        </p:grpSpPr>
        <p:cxnSp>
          <p:nvCxnSpPr>
            <p:cNvPr id="188" name="Straight Connector 1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userDrawn="1"/>
        </p:nvGrpSpPr>
        <p:grpSpPr>
          <a:xfrm>
            <a:off x="2269127" y="-141165"/>
            <a:ext cx="203200" cy="122115"/>
            <a:chOff x="7983415" y="6582508"/>
            <a:chExt cx="152400" cy="486507"/>
          </a:xfrm>
        </p:grpSpPr>
        <p:cxnSp>
          <p:nvCxnSpPr>
            <p:cNvPr id="186" name="Straight Connector 1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userDrawn="1"/>
        </p:nvGrpSpPr>
        <p:grpSpPr>
          <a:xfrm>
            <a:off x="1338117" y="-141165"/>
            <a:ext cx="203200" cy="122115"/>
            <a:chOff x="7983415" y="6582508"/>
            <a:chExt cx="152400" cy="486507"/>
          </a:xfrm>
        </p:grpSpPr>
        <p:cxnSp>
          <p:nvCxnSpPr>
            <p:cNvPr id="184" name="Straight Connector 1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48" name="Text Placeholder 6"/>
          <p:cNvSpPr>
            <a:spLocks noGrp="1"/>
          </p:cNvSpPr>
          <p:nvPr>
            <p:ph type="body" sz="quarter" idx="14"/>
          </p:nvPr>
        </p:nvSpPr>
        <p:spPr>
          <a:xfrm>
            <a:off x="611717" y="6399212"/>
            <a:ext cx="7251344" cy="458788"/>
          </a:xfrm>
        </p:spPr>
        <p:txBody>
          <a:bodyPr vert="horz" lIns="0" tIns="0" rIns="0" bIns="0" rtlCol="0" anchor="ctr">
            <a:noAutofit/>
          </a:bodyPr>
          <a:lstStyle>
            <a:lvl1pPr>
              <a:defRPr lang="en-US" sz="800" i="0" dirty="0" smtClean="0">
                <a:solidFill>
                  <a:schemeClr val="bg2"/>
                </a:solidFill>
                <a:latin typeface="+mj-lt"/>
              </a:defRPr>
            </a:lvl1pPr>
          </a:lstStyle>
          <a:p>
            <a:pPr lvl="0">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336424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5D39-3AF2-458A-9C30-36023E0BE4E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1823BA2-9CB5-46B9-93BA-FC2270FE807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70A0B9-989B-4DBC-9B1A-17878B544DAA}"/>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5" name="Footer Placeholder 4">
            <a:extLst>
              <a:ext uri="{FF2B5EF4-FFF2-40B4-BE49-F238E27FC236}">
                <a16:creationId xmlns:a16="http://schemas.microsoft.com/office/drawing/2014/main" id="{2F9D90BE-BC81-4B6B-861B-21CA83B6DD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1B5431-99A8-485E-A3E8-07FBB279EAB2}"/>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49398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B49F-8695-4C31-AD83-CEF10589E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501A9-F524-4B2E-BDF5-4D458E9CA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AEA15-4C41-46E5-B861-97DCFC9A600D}"/>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5" name="Footer Placeholder 4">
            <a:extLst>
              <a:ext uri="{FF2B5EF4-FFF2-40B4-BE49-F238E27FC236}">
                <a16:creationId xmlns:a16="http://schemas.microsoft.com/office/drawing/2014/main" id="{B1594CF4-5BAA-4458-BFAD-3DE212D31E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A8A8CF-B91F-41FD-A9FE-6DDB23B5C32D}"/>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398861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D043F9-0B90-48EE-9310-128A05803E5D}"/>
              </a:ext>
            </a:extLst>
          </p:cNvPr>
          <p:cNvSpPr/>
          <p:nvPr userDrawn="1"/>
        </p:nvSpPr>
        <p:spPr>
          <a:xfrm>
            <a:off x="0" y="6356352"/>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Segoe UI"/>
              <a:ea typeface="+mn-ea"/>
              <a:cs typeface="+mn-cs"/>
            </a:endParaRPr>
          </a:p>
        </p:txBody>
      </p:sp>
      <p:sp>
        <p:nvSpPr>
          <p:cNvPr id="2" name="Title 1"/>
          <p:cNvSpPr>
            <a:spLocks noGrp="1"/>
          </p:cNvSpPr>
          <p:nvPr>
            <p:ph type="title" hasCustomPrompt="1"/>
          </p:nvPr>
        </p:nvSpPr>
        <p:spPr>
          <a:xfrm>
            <a:off x="838200" y="452675"/>
            <a:ext cx="10515600" cy="1238014"/>
          </a:xfrm>
        </p:spPr>
        <p:txBody>
          <a:bodyPr>
            <a:normAutofit/>
          </a:bodyPr>
          <a:lstStyle>
            <a:lvl1pPr>
              <a:defRPr sz="4000" baseline="0">
                <a:solidFill>
                  <a:srgbClr val="000000"/>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DA40B52-0812-4C03-B326-18272E7D9C3E}" type="datetime1">
              <a:rPr lang="en-US" smtClean="0"/>
              <a:pPr/>
              <a:t>10/17/2022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34250404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4B8C-1628-48CD-8ACC-61E1BF5055A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A7C631-332D-4CBB-B310-694329ED2F09}"/>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1E9B8-FB8E-42E8-A6E3-C652DD1105D1}"/>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5" name="Footer Placeholder 4">
            <a:extLst>
              <a:ext uri="{FF2B5EF4-FFF2-40B4-BE49-F238E27FC236}">
                <a16:creationId xmlns:a16="http://schemas.microsoft.com/office/drawing/2014/main" id="{E28C5A08-B3CF-48BC-B6AF-F6C6FD192A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44A7A5-FE68-4559-928A-9A7DE7DDF0BC}"/>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204346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1AA-A202-45F4-9736-ECFC4640D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E0DB7-0290-4E5B-A01A-33BD4700B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1BB46-AA0C-4CAF-B72C-755FF5DB6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3CD21-9F0D-4269-934F-29C73172CEA2}"/>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6" name="Footer Placeholder 5">
            <a:extLst>
              <a:ext uri="{FF2B5EF4-FFF2-40B4-BE49-F238E27FC236}">
                <a16:creationId xmlns:a16="http://schemas.microsoft.com/office/drawing/2014/main" id="{52F22319-B69C-4E8F-BF0D-CE4DE2EACD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AB230-85F5-4BD3-AB9F-D9B1CA5143D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11995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252-9117-4084-A795-C8362FF7653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91866-88E5-40C3-A8F5-13B225E61124}"/>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42AE-0FEA-43E2-842E-3BD4834F2F6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E92D4-609A-4172-9431-A1C0A9004E2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54920-C4DE-42F7-A038-6F856F9D551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92375-4CCC-4C13-9B82-843EF5203C7B}"/>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8" name="Footer Placeholder 7">
            <a:extLst>
              <a:ext uri="{FF2B5EF4-FFF2-40B4-BE49-F238E27FC236}">
                <a16:creationId xmlns:a16="http://schemas.microsoft.com/office/drawing/2014/main" id="{A0003F28-3C60-4D43-996C-CB39BC36EE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965EB9-7BAE-4330-90F5-799AD0C0169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285402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E65F-64EC-42E5-A0D8-1504F33A3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82512-59D5-46BC-9015-C93D2318F864}"/>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4" name="Footer Placeholder 3">
            <a:extLst>
              <a:ext uri="{FF2B5EF4-FFF2-40B4-BE49-F238E27FC236}">
                <a16:creationId xmlns:a16="http://schemas.microsoft.com/office/drawing/2014/main" id="{2AE50A63-E1F9-4552-AA47-CCD4B6C3C3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364FD0-E700-44A8-B5EB-1ED9DE4D2AA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608371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EC023-E24D-423E-A446-04D37FFB84A7}"/>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3" name="Footer Placeholder 2">
            <a:extLst>
              <a:ext uri="{FF2B5EF4-FFF2-40B4-BE49-F238E27FC236}">
                <a16:creationId xmlns:a16="http://schemas.microsoft.com/office/drawing/2014/main" id="{BCCBB655-05CD-476D-B594-FF44B5C8F9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7B16F6-4610-408C-B64B-3DB48E070E2E}"/>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063310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3E46-93AD-4E2B-AD29-7A3A523CC47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94C160C-2AFB-4839-956F-6CF3EF27C0A5}"/>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A1204-E799-4B66-80A4-7C22D6E3B58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B6CEB2-4A49-43C6-BDE5-F3A3A8EA239C}"/>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6" name="Footer Placeholder 5">
            <a:extLst>
              <a:ext uri="{FF2B5EF4-FFF2-40B4-BE49-F238E27FC236}">
                <a16:creationId xmlns:a16="http://schemas.microsoft.com/office/drawing/2014/main" id="{B67B7E02-AD5A-4527-A07D-07D48E3E74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57F6C5-BBF3-497E-9732-BE8684580199}"/>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456832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D82A-EE11-4586-83A4-5A0A3E5C5C7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D153984-AB8A-412A-BC67-84A138615DD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BCF898E-7D27-41E9-BF3C-0B107F95D53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93F390-1C35-4775-800C-C7ABF0018425}"/>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6" name="Footer Placeholder 5">
            <a:extLst>
              <a:ext uri="{FF2B5EF4-FFF2-40B4-BE49-F238E27FC236}">
                <a16:creationId xmlns:a16="http://schemas.microsoft.com/office/drawing/2014/main" id="{697DCF0F-9880-428C-A9D5-27165561ED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249CD4-A14A-4BC4-9BA7-B1659F514CE9}"/>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2234164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C21A-9BB1-4A6B-98E9-BE36EAEF6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8F0FC7-7EBC-4224-B032-3E3747AA0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AB8DC-AF17-48D4-8ADF-9DDF2AB00412}"/>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5" name="Footer Placeholder 4">
            <a:extLst>
              <a:ext uri="{FF2B5EF4-FFF2-40B4-BE49-F238E27FC236}">
                <a16:creationId xmlns:a16="http://schemas.microsoft.com/office/drawing/2014/main" id="{384D3E66-7011-4B2C-BD48-D5C9EA0EB3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E6D0B5-9488-4EF2-9AE3-71A9DCBD14BA}"/>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1156284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11F71-13B2-4218-8A92-76C2CD6AE2A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07F9B-F751-4FDD-BCBD-7776236E995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0D1E1-CBE1-4DCC-8B8E-6D8E83F7CBFD}"/>
              </a:ext>
            </a:extLst>
          </p:cNvPr>
          <p:cNvSpPr>
            <a:spLocks noGrp="1"/>
          </p:cNvSpPr>
          <p:nvPr>
            <p:ph type="dt" sz="half" idx="10"/>
          </p:nvPr>
        </p:nvSpPr>
        <p:spPr/>
        <p:txBody>
          <a:bodyPr/>
          <a:lstStyle/>
          <a:p>
            <a:fld id="{D7EA3B34-8FAD-4B45-9C43-28BB2C81A180}" type="datetimeFigureOut">
              <a:rPr lang="en-US" smtClean="0"/>
              <a:t>10/17/2022</a:t>
            </a:fld>
            <a:endParaRPr lang="en-US" dirty="0"/>
          </a:p>
        </p:txBody>
      </p:sp>
      <p:sp>
        <p:nvSpPr>
          <p:cNvPr id="5" name="Footer Placeholder 4">
            <a:extLst>
              <a:ext uri="{FF2B5EF4-FFF2-40B4-BE49-F238E27FC236}">
                <a16:creationId xmlns:a16="http://schemas.microsoft.com/office/drawing/2014/main" id="{B0EE344D-48E4-4350-BC43-7831F1E7B9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F4629D-9338-4048-8C2D-4CCAB8C17DFA}"/>
              </a:ext>
            </a:extLst>
          </p:cNvPr>
          <p:cNvSpPr>
            <a:spLocks noGrp="1"/>
          </p:cNvSpPr>
          <p:nvPr>
            <p:ph type="sldNum" sz="quarter" idx="12"/>
          </p:nvPr>
        </p:nvSpPr>
        <p:spPr/>
        <p:txBody>
          <a:bodyPr/>
          <a:lstStyle/>
          <a:p>
            <a:fld id="{D17B8275-806A-4A5E-8F75-C957AD850D33}" type="slidenum">
              <a:rPr lang="en-US" smtClean="0"/>
              <a:t>‹#›</a:t>
            </a:fld>
            <a:endParaRPr lang="en-US" dirty="0"/>
          </a:p>
        </p:txBody>
      </p:sp>
    </p:spTree>
    <p:extLst>
      <p:ext uri="{BB962C8B-B14F-4D97-AF65-F5344CB8AC3E}">
        <p14:creationId xmlns:p14="http://schemas.microsoft.com/office/powerpoint/2010/main" val="322667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54354"/>
            <a:ext cx="12192000" cy="5312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sp>
        <p:nvSpPr>
          <p:cNvPr id="2" name="Title 1"/>
          <p:cNvSpPr>
            <a:spLocks noGrp="1"/>
          </p:cNvSpPr>
          <p:nvPr>
            <p:ph type="ctrTitle" hasCustomPrompt="1"/>
          </p:nvPr>
        </p:nvSpPr>
        <p:spPr>
          <a:xfrm>
            <a:off x="914400" y="1277504"/>
            <a:ext cx="10363200" cy="2011783"/>
          </a:xfrm>
          <a:noFill/>
        </p:spPr>
        <p:txBody>
          <a:bodyPr anchor="b">
            <a:normAutofit/>
          </a:bodyPr>
          <a:lstStyle>
            <a:lvl1pPr algn="l">
              <a:defRPr sz="5400" b="1" baseline="0">
                <a:solidFill>
                  <a:schemeClr val="bg1"/>
                </a:solidFill>
                <a:latin typeface="+mj-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914400" y="3381362"/>
            <a:ext cx="10363200" cy="1655762"/>
          </a:xfrm>
          <a:noFill/>
        </p:spPr>
        <p:txBody>
          <a:bodyPr/>
          <a:lstStyle>
            <a:lvl1pPr marL="0" indent="0" algn="l">
              <a:buNone/>
              <a:defRPr sz="2400">
                <a:solidFill>
                  <a:srgbClr val="55627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CF7DA5-CF11-42BC-9BC3-8EE268F3460D}"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574" y="5718372"/>
            <a:ext cx="1293020" cy="891540"/>
          </a:xfrm>
          <a:prstGeom prst="rect">
            <a:avLst/>
          </a:prstGeom>
        </p:spPr>
      </p:pic>
    </p:spTree>
    <p:extLst>
      <p:ext uri="{BB962C8B-B14F-4D97-AF65-F5344CB8AC3E}">
        <p14:creationId xmlns:p14="http://schemas.microsoft.com/office/powerpoint/2010/main" val="49002678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5400" baseline="0">
                <a:solidFill>
                  <a:srgbClr val="000000"/>
                </a:solidFill>
                <a:latin typeface="+mj-lt"/>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995747"/>
            <a:ext cx="10515600" cy="1093905"/>
          </a:xfrm>
        </p:spPr>
        <p:txBody>
          <a:bodyPr/>
          <a:lstStyle>
            <a:lvl1pPr marL="0" indent="0">
              <a:buNone/>
              <a:defRPr sz="2400">
                <a:solidFill>
                  <a:srgbClr val="55627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dirty="0"/>
          </a:p>
        </p:txBody>
      </p:sp>
      <p:sp>
        <p:nvSpPr>
          <p:cNvPr id="7" name="Rectangle 6">
            <a:extLst>
              <a:ext uri="{FF2B5EF4-FFF2-40B4-BE49-F238E27FC236}">
                <a16:creationId xmlns:a16="http://schemas.microsoft.com/office/drawing/2014/main" id="{4BCED734-E657-4EE4-94F5-72D07E74DD8D}"/>
              </a:ext>
            </a:extLst>
          </p:cNvPr>
          <p:cNvSpPr/>
          <p:nvPr userDrawn="1"/>
        </p:nvSpPr>
        <p:spPr>
          <a:xfrm>
            <a:off x="-6349" y="4562477"/>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1801326748"/>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bar layou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0E2AF8-3457-4A1E-B9A9-07927A66F4C4}"/>
              </a:ext>
            </a:extLst>
          </p:cNvPr>
          <p:cNvSpPr/>
          <p:nvPr userDrawn="1"/>
        </p:nvSpPr>
        <p:spPr>
          <a:xfrm>
            <a:off x="0" y="0"/>
            <a:ext cx="609600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6BE84541-276F-4622-A1F4-96BE61AF7AC3}"/>
              </a:ext>
            </a:extLst>
          </p:cNvPr>
          <p:cNvSpPr>
            <a:spLocks noGrp="1"/>
          </p:cNvSpPr>
          <p:nvPr>
            <p:ph type="dt" sz="half" idx="10"/>
          </p:nvPr>
        </p:nvSpPr>
        <p:spPr/>
        <p:txBody>
          <a:bodyPr/>
          <a:lstStyle/>
          <a:p>
            <a:fld id="{AD05DD9C-025C-46EC-89CB-002698F2DAEB}" type="datetime1">
              <a:rPr lang="en-US" smtClean="0"/>
              <a:t>10/17/2022</a:t>
            </a:fld>
            <a:endParaRPr lang="en-US" dirty="0"/>
          </a:p>
        </p:txBody>
      </p:sp>
      <p:sp>
        <p:nvSpPr>
          <p:cNvPr id="4" name="Footer Placeholder 3">
            <a:extLst>
              <a:ext uri="{FF2B5EF4-FFF2-40B4-BE49-F238E27FC236}">
                <a16:creationId xmlns:a16="http://schemas.microsoft.com/office/drawing/2014/main" id="{024C7664-003A-4705-BC1C-7880FD3ACA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8157B37-5C8A-4968-8C07-7B9873379880}"/>
              </a:ext>
            </a:extLst>
          </p:cNvPr>
          <p:cNvSpPr>
            <a:spLocks noGrp="1"/>
          </p:cNvSpPr>
          <p:nvPr>
            <p:ph type="sldNum" sz="quarter" idx="12"/>
          </p:nvPr>
        </p:nvSpPr>
        <p:spPr/>
        <p:txBody>
          <a:bodyPr/>
          <a:lstStyle/>
          <a:p>
            <a:fld id="{41C644E9-0293-45DE-AABA-2E18EB19508A}" type="slidenum">
              <a:rPr lang="en-US" smtClean="0"/>
              <a:t>‹#›</a:t>
            </a:fld>
            <a:endParaRPr lang="en-US" dirty="0"/>
          </a:p>
        </p:txBody>
      </p:sp>
      <p:sp>
        <p:nvSpPr>
          <p:cNvPr id="11" name="Content Placeholder 2">
            <a:extLst>
              <a:ext uri="{FF2B5EF4-FFF2-40B4-BE49-F238E27FC236}">
                <a16:creationId xmlns:a16="http://schemas.microsoft.com/office/drawing/2014/main" id="{0C22879E-C0BD-4EAD-A9A5-4AB05FF003D6}"/>
              </a:ext>
            </a:extLst>
          </p:cNvPr>
          <p:cNvSpPr>
            <a:spLocks noGrp="1"/>
          </p:cNvSpPr>
          <p:nvPr>
            <p:ph idx="4294967295" hasCustomPrompt="1"/>
          </p:nvPr>
        </p:nvSpPr>
        <p:spPr>
          <a:xfrm>
            <a:off x="6751092" y="1253331"/>
            <a:ext cx="4785819" cy="4351338"/>
          </a:xfrm>
        </p:spPr>
        <p:txBody>
          <a:bodyPr anchor="ctr">
            <a:normAutofit/>
          </a:bodyPr>
          <a:lstStyle>
            <a:lvl1pPr marL="341313" indent="-341313">
              <a:buClr>
                <a:schemeClr val="accent4"/>
              </a:buClr>
              <a:buFont typeface="Helvetica" panose="020B0604020202020204" pitchFamily="34" charset="0"/>
              <a:buChar char="›"/>
              <a:defRPr/>
            </a:lvl1pPr>
          </a:lstStyle>
          <a:p>
            <a:pPr marL="341313" indent="-341313">
              <a:buClr>
                <a:schemeClr val="accent4"/>
              </a:buClr>
              <a:buFont typeface="Helvetica" panose="020B0604020202020204" pitchFamily="34" charset="0"/>
              <a:buChar char="›"/>
            </a:pPr>
            <a:r>
              <a:rPr lang="en-US" dirty="0"/>
              <a:t>Bulleted list (agenda items, etc.)</a:t>
            </a:r>
          </a:p>
        </p:txBody>
      </p:sp>
      <p:cxnSp>
        <p:nvCxnSpPr>
          <p:cNvPr id="12" name="Straight Connector 11">
            <a:extLst>
              <a:ext uri="{FF2B5EF4-FFF2-40B4-BE49-F238E27FC236}">
                <a16:creationId xmlns:a16="http://schemas.microsoft.com/office/drawing/2014/main" id="{C25E1F55-5D82-4BC2-BCEA-EE2D92A6C187}"/>
              </a:ext>
            </a:extLst>
          </p:cNvPr>
          <p:cNvCxnSpPr>
            <a:cxnSpLocks/>
          </p:cNvCxnSpPr>
          <p:nvPr userDrawn="1"/>
        </p:nvCxnSpPr>
        <p:spPr>
          <a:xfrm>
            <a:off x="655091" y="4339988"/>
            <a:ext cx="2420205"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
        <p:nvSpPr>
          <p:cNvPr id="2" name="Title 1">
            <a:extLst>
              <a:ext uri="{FF2B5EF4-FFF2-40B4-BE49-F238E27FC236}">
                <a16:creationId xmlns:a16="http://schemas.microsoft.com/office/drawing/2014/main" id="{C8BC5411-75EF-4EA4-863F-0E5B8B37F794}"/>
              </a:ext>
            </a:extLst>
          </p:cNvPr>
          <p:cNvSpPr>
            <a:spLocks noGrp="1"/>
          </p:cNvSpPr>
          <p:nvPr>
            <p:ph type="title"/>
          </p:nvPr>
        </p:nvSpPr>
        <p:spPr>
          <a:xfrm>
            <a:off x="655091" y="365126"/>
            <a:ext cx="4858605" cy="3671159"/>
          </a:xfrm>
        </p:spPr>
        <p:txBody>
          <a:bodyPr anchor="b">
            <a:normAutofit/>
          </a:bodyPr>
          <a:lstStyle>
            <a:lvl1pPr>
              <a:defRPr sz="44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7957011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1032019" y="4831973"/>
            <a:ext cx="4858605" cy="0"/>
          </a:xfrm>
          <a:prstGeom prst="line">
            <a:avLst/>
          </a:prstGeom>
          <a:ln w="57150">
            <a:solidFill>
              <a:schemeClr val="accent1"/>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8651067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e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1032019" y="4831973"/>
            <a:ext cx="4858605" cy="0"/>
          </a:xfrm>
          <a:prstGeom prst="line">
            <a:avLst/>
          </a:prstGeom>
          <a:ln w="57150">
            <a:solidFill>
              <a:schemeClr val="accent4"/>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2255398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1032019" y="4831973"/>
            <a:ext cx="4858605" cy="0"/>
          </a:xfrm>
          <a:prstGeom prst="line">
            <a:avLst/>
          </a:prstGeom>
          <a:ln w="57150">
            <a:solidFill>
              <a:schemeClr val="tx2"/>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18219372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dark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5400" b="1" baseline="0">
                <a:solidFill>
                  <a:schemeClr val="bg1"/>
                </a:solidFill>
                <a:latin typeface="+mj-lt"/>
                <a:cs typeface="Arial" panose="020B0604020202020204" pitchFamily="34" charset="0"/>
              </a:defRPr>
            </a:lvl1pPr>
          </a:lstStyle>
          <a:p>
            <a:r>
              <a:rPr lang="en-US" dirty="0"/>
              <a:t>Section Header</a:t>
            </a:r>
          </a:p>
        </p:txBody>
      </p:sp>
      <p:sp>
        <p:nvSpPr>
          <p:cNvPr id="4" name="Date Placeholder 3"/>
          <p:cNvSpPr>
            <a:spLocks noGrp="1"/>
          </p:cNvSpPr>
          <p:nvPr>
            <p:ph type="dt" sz="half" idx="10"/>
          </p:nvPr>
        </p:nvSpPr>
        <p:spPr/>
        <p:txBody>
          <a:bodyPr/>
          <a:lstStyle/>
          <a:p>
            <a:fld id="{419D002A-0489-4D07-8EA9-2E63ED331B89}" type="datetime1">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644E9-0293-45DE-AABA-2E18EB19508A}" type="slidenum">
              <a:rPr lang="en-US" smtClean="0"/>
              <a:t>‹#›</a:t>
            </a:fld>
            <a:endParaRPr lang="en-US"/>
          </a:p>
        </p:txBody>
      </p:sp>
      <p:cxnSp>
        <p:nvCxnSpPr>
          <p:cNvPr id="9" name="Straight Connector 8">
            <a:extLst>
              <a:ext uri="{FF2B5EF4-FFF2-40B4-BE49-F238E27FC236}">
                <a16:creationId xmlns:a16="http://schemas.microsoft.com/office/drawing/2014/main" id="{28FDCD79-28DA-418B-A22C-7C328D67A1DF}"/>
              </a:ext>
            </a:extLst>
          </p:cNvPr>
          <p:cNvCxnSpPr>
            <a:cxnSpLocks/>
          </p:cNvCxnSpPr>
          <p:nvPr userDrawn="1"/>
        </p:nvCxnSpPr>
        <p:spPr>
          <a:xfrm>
            <a:off x="1032019" y="4831973"/>
            <a:ext cx="4858605" cy="0"/>
          </a:xfrm>
          <a:prstGeom prst="line">
            <a:avLst/>
          </a:prstGeom>
          <a:ln w="57150">
            <a:solidFill>
              <a:schemeClr val="accent3"/>
            </a:solidFill>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5476339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8FC35368-34A8-4A11-9681-FBAEFA50AA6F}"/>
              </a:ext>
            </a:extLst>
          </p:cNvPr>
          <p:cNvSpPr/>
          <p:nvPr userDrawn="1"/>
        </p:nvSpPr>
        <p:spPr>
          <a:xfrm>
            <a:off x="0" y="1"/>
            <a:ext cx="12192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96409"/>
            <a:ext cx="105156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012949C2-7BC8-4D86-AC6B-FB1F451CB169}"/>
              </a:ext>
            </a:extLst>
          </p:cNvPr>
          <p:cNvSpPr>
            <a:spLocks noGrp="1"/>
          </p:cNvSpPr>
          <p:nvPr>
            <p:ph type="dt" sz="half" idx="10"/>
          </p:nvPr>
        </p:nvSpPr>
        <p:spPr>
          <a:xfrm>
            <a:off x="838200" y="6356352"/>
            <a:ext cx="27432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9E9F9509-D7E8-4E57-A35C-3FFEE5B6CCCB}"/>
              </a:ext>
            </a:extLst>
          </p:cNvPr>
          <p:cNvSpPr>
            <a:spLocks noGrp="1"/>
          </p:cNvSpPr>
          <p:nvPr>
            <p:ph type="ftr" sz="quarter" idx="11"/>
          </p:nvPr>
        </p:nvSpPr>
        <p:spPr>
          <a:xfrm>
            <a:off x="4038600" y="6356352"/>
            <a:ext cx="41148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A25288C3-8F71-454A-9C57-46129C23E1A8}"/>
              </a:ext>
            </a:extLst>
          </p:cNvPr>
          <p:cNvSpPr>
            <a:spLocks noGrp="1"/>
          </p:cNvSpPr>
          <p:nvPr>
            <p:ph type="sldNum" sz="quarter" idx="12"/>
          </p:nvPr>
        </p:nvSpPr>
        <p:spPr>
          <a:xfrm>
            <a:off x="8610600" y="6356352"/>
            <a:ext cx="27432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246492452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E72FFAD-3D9B-4E8C-B709-DBF6E681653A}"/>
              </a:ext>
            </a:extLst>
          </p:cNvPr>
          <p:cNvSpPr/>
          <p:nvPr userDrawn="1"/>
        </p:nvSpPr>
        <p:spPr>
          <a:xfrm>
            <a:off x="0" y="1"/>
            <a:ext cx="12192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9F59381-A517-42CB-80CB-252099D86895}"/>
              </a:ext>
            </a:extLst>
          </p:cNvPr>
          <p:cNvSpPr>
            <a:spLocks noGrp="1"/>
          </p:cNvSpPr>
          <p:nvPr>
            <p:ph type="title" hasCustomPrompt="1"/>
          </p:nvPr>
        </p:nvSpPr>
        <p:spPr>
          <a:xfrm>
            <a:off x="838200" y="196409"/>
            <a:ext cx="105156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1" name="Date Placeholder 3">
            <a:extLst>
              <a:ext uri="{FF2B5EF4-FFF2-40B4-BE49-F238E27FC236}">
                <a16:creationId xmlns:a16="http://schemas.microsoft.com/office/drawing/2014/main" id="{8446763F-DC4A-417E-8847-C4F6F3AB827F}"/>
              </a:ext>
            </a:extLst>
          </p:cNvPr>
          <p:cNvSpPr>
            <a:spLocks noGrp="1"/>
          </p:cNvSpPr>
          <p:nvPr>
            <p:ph type="dt" sz="half" idx="10"/>
          </p:nvPr>
        </p:nvSpPr>
        <p:spPr>
          <a:xfrm>
            <a:off x="838200" y="6356352"/>
            <a:ext cx="27432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2" name="Footer Placeholder 4">
            <a:extLst>
              <a:ext uri="{FF2B5EF4-FFF2-40B4-BE49-F238E27FC236}">
                <a16:creationId xmlns:a16="http://schemas.microsoft.com/office/drawing/2014/main" id="{3F53A57A-3E9B-43F1-8792-E4BDADFCC281}"/>
              </a:ext>
            </a:extLst>
          </p:cNvPr>
          <p:cNvSpPr>
            <a:spLocks noGrp="1"/>
          </p:cNvSpPr>
          <p:nvPr>
            <p:ph type="ftr" sz="quarter" idx="11"/>
          </p:nvPr>
        </p:nvSpPr>
        <p:spPr>
          <a:xfrm>
            <a:off x="4038600" y="6356352"/>
            <a:ext cx="4114800" cy="365125"/>
          </a:xfrm>
        </p:spPr>
        <p:txBody>
          <a:bodyPr/>
          <a:lstStyle>
            <a:lvl1pPr>
              <a:defRPr>
                <a:solidFill>
                  <a:schemeClr val="bg1">
                    <a:lumMod val="50000"/>
                  </a:schemeClr>
                </a:solidFill>
              </a:defRPr>
            </a:lvl1pPr>
          </a:lstStyle>
          <a:p>
            <a:endParaRPr lang="en-US" dirty="0"/>
          </a:p>
        </p:txBody>
      </p:sp>
      <p:sp>
        <p:nvSpPr>
          <p:cNvPr id="13" name="Slide Number Placeholder 5">
            <a:extLst>
              <a:ext uri="{FF2B5EF4-FFF2-40B4-BE49-F238E27FC236}">
                <a16:creationId xmlns:a16="http://schemas.microsoft.com/office/drawing/2014/main" id="{75B74EFD-19C1-4F88-8A37-2F776F173F92}"/>
              </a:ext>
            </a:extLst>
          </p:cNvPr>
          <p:cNvSpPr>
            <a:spLocks noGrp="1"/>
          </p:cNvSpPr>
          <p:nvPr>
            <p:ph type="sldNum" sz="quarter" idx="12"/>
          </p:nvPr>
        </p:nvSpPr>
        <p:spPr>
          <a:xfrm>
            <a:off x="8610600" y="6356352"/>
            <a:ext cx="27432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796934882"/>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47AAD663-A05F-4850-9050-415A76CCC4E4}"/>
              </a:ext>
            </a:extLst>
          </p:cNvPr>
          <p:cNvSpPr/>
          <p:nvPr userDrawn="1"/>
        </p:nvSpPr>
        <p:spPr>
          <a:xfrm>
            <a:off x="0" y="1"/>
            <a:ext cx="12192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0C0B9527-BD7F-4563-8386-4BE0ECACDD55}"/>
              </a:ext>
            </a:extLst>
          </p:cNvPr>
          <p:cNvSpPr>
            <a:spLocks noGrp="1"/>
          </p:cNvSpPr>
          <p:nvPr>
            <p:ph type="title" hasCustomPrompt="1"/>
          </p:nvPr>
        </p:nvSpPr>
        <p:spPr>
          <a:xfrm>
            <a:off x="838200" y="196409"/>
            <a:ext cx="10515600" cy="1238014"/>
          </a:xfrm>
        </p:spPr>
        <p:txBody>
          <a:bodyPr anchor="b">
            <a:noAutofit/>
          </a:bodyPr>
          <a:lstStyle>
            <a:lvl1pPr>
              <a:defRPr sz="4400" b="1" baseline="0">
                <a:solidFill>
                  <a:schemeClr val="bg1"/>
                </a:solidFill>
                <a:latin typeface="+mj-lt"/>
                <a:cs typeface="Arial" panose="020B0604020202020204" pitchFamily="34" charset="0"/>
              </a:defRPr>
            </a:lvl1pPr>
          </a:lstStyle>
          <a:p>
            <a:r>
              <a:rPr lang="en-US" dirty="0"/>
              <a:t>Click to Edit Title</a:t>
            </a:r>
          </a:p>
        </p:txBody>
      </p:sp>
      <p:sp>
        <p:nvSpPr>
          <p:cNvPr id="13" name="Date Placeholder 3">
            <a:extLst>
              <a:ext uri="{FF2B5EF4-FFF2-40B4-BE49-F238E27FC236}">
                <a16:creationId xmlns:a16="http://schemas.microsoft.com/office/drawing/2014/main" id="{EF9B57C7-CB68-46C8-AD9F-F6476A2C91CB}"/>
              </a:ext>
            </a:extLst>
          </p:cNvPr>
          <p:cNvSpPr>
            <a:spLocks noGrp="1"/>
          </p:cNvSpPr>
          <p:nvPr>
            <p:ph type="dt" sz="half" idx="10"/>
          </p:nvPr>
        </p:nvSpPr>
        <p:spPr>
          <a:xfrm>
            <a:off x="838200" y="6356352"/>
            <a:ext cx="27432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4" name="Footer Placeholder 4">
            <a:extLst>
              <a:ext uri="{FF2B5EF4-FFF2-40B4-BE49-F238E27FC236}">
                <a16:creationId xmlns:a16="http://schemas.microsoft.com/office/drawing/2014/main" id="{6DA0CC9B-8BC9-4D10-906F-8BEC7123247B}"/>
              </a:ext>
            </a:extLst>
          </p:cNvPr>
          <p:cNvSpPr>
            <a:spLocks noGrp="1"/>
          </p:cNvSpPr>
          <p:nvPr>
            <p:ph type="ftr" sz="quarter" idx="11"/>
          </p:nvPr>
        </p:nvSpPr>
        <p:spPr>
          <a:xfrm>
            <a:off x="4038600" y="6356352"/>
            <a:ext cx="4114800" cy="365125"/>
          </a:xfrm>
        </p:spPr>
        <p:txBody>
          <a:bodyPr/>
          <a:lstStyle>
            <a:lvl1pPr>
              <a:defRPr>
                <a:solidFill>
                  <a:schemeClr val="bg1">
                    <a:lumMod val="50000"/>
                  </a:schemeClr>
                </a:solidFill>
              </a:defRPr>
            </a:lvl1pPr>
          </a:lstStyle>
          <a:p>
            <a:endParaRPr lang="en-US" dirty="0"/>
          </a:p>
        </p:txBody>
      </p:sp>
      <p:sp>
        <p:nvSpPr>
          <p:cNvPr id="15" name="Slide Number Placeholder 5">
            <a:extLst>
              <a:ext uri="{FF2B5EF4-FFF2-40B4-BE49-F238E27FC236}">
                <a16:creationId xmlns:a16="http://schemas.microsoft.com/office/drawing/2014/main" id="{EDD3888D-E81F-4CAF-82E3-D277C77C0EFA}"/>
              </a:ext>
            </a:extLst>
          </p:cNvPr>
          <p:cNvSpPr>
            <a:spLocks noGrp="1"/>
          </p:cNvSpPr>
          <p:nvPr>
            <p:ph type="sldNum" sz="quarter" idx="12"/>
          </p:nvPr>
        </p:nvSpPr>
        <p:spPr>
          <a:xfrm>
            <a:off x="8610600" y="6356352"/>
            <a:ext cx="27432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235251287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1E8D4-B971-4FE4-9807-4A18AD8DC194}"/>
              </a:ext>
            </a:extLst>
          </p:cNvPr>
          <p:cNvSpPr/>
          <p:nvPr userDrawn="1"/>
        </p:nvSpPr>
        <p:spPr>
          <a:xfrm>
            <a:off x="0" y="1"/>
            <a:ext cx="12192000" cy="1630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a:extLst>
              <a:ext uri="{FF2B5EF4-FFF2-40B4-BE49-F238E27FC236}">
                <a16:creationId xmlns:a16="http://schemas.microsoft.com/office/drawing/2014/main" id="{E2F840B8-2B03-464D-8F79-C922826103E6}"/>
              </a:ext>
            </a:extLst>
          </p:cNvPr>
          <p:cNvSpPr txBox="1">
            <a:spLocks/>
          </p:cNvSpPr>
          <p:nvPr userDrawn="1"/>
        </p:nvSpPr>
        <p:spPr>
          <a:xfrm>
            <a:off x="838200" y="196409"/>
            <a:ext cx="10515600" cy="1238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spc="50" baseline="0">
                <a:solidFill>
                  <a:schemeClr val="bg1"/>
                </a:solidFill>
                <a:latin typeface="+mj-lt"/>
                <a:ea typeface="+mj-ea"/>
                <a:cs typeface="Arial" panose="020B0604020202020204" pitchFamily="34" charset="0"/>
              </a:defRPr>
            </a:lvl1pPr>
          </a:lstStyle>
          <a:p>
            <a:r>
              <a:rPr lang="en-US" sz="4400" dirty="0"/>
              <a:t>Click to Edit Title</a:t>
            </a:r>
          </a:p>
        </p:txBody>
      </p:sp>
      <p:sp>
        <p:nvSpPr>
          <p:cNvPr id="9" name="Date Placeholder 3">
            <a:extLst>
              <a:ext uri="{FF2B5EF4-FFF2-40B4-BE49-F238E27FC236}">
                <a16:creationId xmlns:a16="http://schemas.microsoft.com/office/drawing/2014/main" id="{8BBAEA7E-F004-4C1C-B482-7DF9DE153F14}"/>
              </a:ext>
            </a:extLst>
          </p:cNvPr>
          <p:cNvSpPr>
            <a:spLocks noGrp="1"/>
          </p:cNvSpPr>
          <p:nvPr>
            <p:ph type="dt" sz="half" idx="10"/>
          </p:nvPr>
        </p:nvSpPr>
        <p:spPr>
          <a:xfrm>
            <a:off x="838200" y="6356352"/>
            <a:ext cx="27432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10" name="Footer Placeholder 4">
            <a:extLst>
              <a:ext uri="{FF2B5EF4-FFF2-40B4-BE49-F238E27FC236}">
                <a16:creationId xmlns:a16="http://schemas.microsoft.com/office/drawing/2014/main" id="{CAFE57EE-0AB7-4BD2-A123-1436F46706B5}"/>
              </a:ext>
            </a:extLst>
          </p:cNvPr>
          <p:cNvSpPr>
            <a:spLocks noGrp="1"/>
          </p:cNvSpPr>
          <p:nvPr>
            <p:ph type="ftr" sz="quarter" idx="11"/>
          </p:nvPr>
        </p:nvSpPr>
        <p:spPr>
          <a:xfrm>
            <a:off x="4038600" y="6356352"/>
            <a:ext cx="4114800" cy="365125"/>
          </a:xfrm>
        </p:spPr>
        <p:txBody>
          <a:bodyPr/>
          <a:lstStyle>
            <a:lvl1pPr>
              <a:defRPr>
                <a:solidFill>
                  <a:schemeClr val="bg1">
                    <a:lumMod val="50000"/>
                  </a:schemeClr>
                </a:solidFill>
              </a:defRPr>
            </a:lvl1pPr>
          </a:lstStyle>
          <a:p>
            <a:endParaRPr lang="en-US" dirty="0"/>
          </a:p>
        </p:txBody>
      </p:sp>
      <p:sp>
        <p:nvSpPr>
          <p:cNvPr id="11" name="Slide Number Placeholder 5">
            <a:extLst>
              <a:ext uri="{FF2B5EF4-FFF2-40B4-BE49-F238E27FC236}">
                <a16:creationId xmlns:a16="http://schemas.microsoft.com/office/drawing/2014/main" id="{75B77B74-9D61-4AB7-89B1-4415C9140484}"/>
              </a:ext>
            </a:extLst>
          </p:cNvPr>
          <p:cNvSpPr>
            <a:spLocks noGrp="1"/>
          </p:cNvSpPr>
          <p:nvPr>
            <p:ph type="sldNum" sz="quarter" idx="12"/>
          </p:nvPr>
        </p:nvSpPr>
        <p:spPr>
          <a:xfrm>
            <a:off x="8610600" y="6356352"/>
            <a:ext cx="27432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25324643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F41E5064-B401-47A4-9B36-A5B242D3482F}"/>
              </a:ext>
            </a:extLst>
          </p:cNvPr>
          <p:cNvSpPr>
            <a:spLocks noGrp="1"/>
          </p:cNvSpPr>
          <p:nvPr>
            <p:ph type="dt" sz="half" idx="10"/>
          </p:nvPr>
        </p:nvSpPr>
        <p:spPr>
          <a:xfrm>
            <a:off x="838200" y="6356352"/>
            <a:ext cx="2743200" cy="365125"/>
          </a:xfrm>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8" name="Footer Placeholder 4">
            <a:extLst>
              <a:ext uri="{FF2B5EF4-FFF2-40B4-BE49-F238E27FC236}">
                <a16:creationId xmlns:a16="http://schemas.microsoft.com/office/drawing/2014/main" id="{DB91D138-A2FC-49A8-BC22-9F0CF0903E17}"/>
              </a:ext>
            </a:extLst>
          </p:cNvPr>
          <p:cNvSpPr>
            <a:spLocks noGrp="1"/>
          </p:cNvSpPr>
          <p:nvPr>
            <p:ph type="ftr" sz="quarter" idx="11"/>
          </p:nvPr>
        </p:nvSpPr>
        <p:spPr>
          <a:xfrm>
            <a:off x="4038600" y="6356352"/>
            <a:ext cx="4114800" cy="365125"/>
          </a:xfrm>
        </p:spPr>
        <p:txBody>
          <a:bodyPr/>
          <a:lstStyle>
            <a:lvl1pPr>
              <a:defRPr>
                <a:solidFill>
                  <a:schemeClr val="bg1">
                    <a:lumMod val="50000"/>
                  </a:schemeClr>
                </a:solidFill>
              </a:defRPr>
            </a:lvl1pPr>
          </a:lstStyle>
          <a:p>
            <a:endParaRPr lang="en-US" dirty="0"/>
          </a:p>
        </p:txBody>
      </p:sp>
      <p:sp>
        <p:nvSpPr>
          <p:cNvPr id="9" name="Slide Number Placeholder 5">
            <a:extLst>
              <a:ext uri="{FF2B5EF4-FFF2-40B4-BE49-F238E27FC236}">
                <a16:creationId xmlns:a16="http://schemas.microsoft.com/office/drawing/2014/main" id="{B5FF7C68-68E3-4E83-858B-771287D546F1}"/>
              </a:ext>
            </a:extLst>
          </p:cNvPr>
          <p:cNvSpPr>
            <a:spLocks noGrp="1"/>
          </p:cNvSpPr>
          <p:nvPr>
            <p:ph type="sldNum" sz="quarter" idx="12"/>
          </p:nvPr>
        </p:nvSpPr>
        <p:spPr>
          <a:xfrm>
            <a:off x="8610600" y="6356352"/>
            <a:ext cx="2743200" cy="365125"/>
          </a:xfrm>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21660943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D043F9-0B90-48EE-9310-128A05803E5D}"/>
              </a:ext>
            </a:extLst>
          </p:cNvPr>
          <p:cNvSpPr/>
          <p:nvPr userDrawn="1"/>
        </p:nvSpPr>
        <p:spPr>
          <a:xfrm>
            <a:off x="0" y="6356352"/>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Segoe UI"/>
              <a:ea typeface="+mn-ea"/>
              <a:cs typeface="+mn-cs"/>
            </a:endParaRPr>
          </a:p>
        </p:txBody>
      </p:sp>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mj-lt"/>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48620608-8D4B-4569-8D80-9C651710C95C}" type="datetime1">
              <a:rPr lang="en-US" smtClean="0"/>
              <a:pPr/>
              <a:t>10/17/2022</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21319555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_No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
        <p:nvSpPr>
          <p:cNvPr id="8" name="Title 1">
            <a:extLst>
              <a:ext uri="{FF2B5EF4-FFF2-40B4-BE49-F238E27FC236}">
                <a16:creationId xmlns:a16="http://schemas.microsoft.com/office/drawing/2014/main" id="{911DF621-4BC6-4AB3-8BC7-E5F5B34E751B}"/>
              </a:ext>
            </a:extLst>
          </p:cNvPr>
          <p:cNvSpPr>
            <a:spLocks noGrp="1"/>
          </p:cNvSpPr>
          <p:nvPr>
            <p:ph type="title" hasCustomPrompt="1"/>
          </p:nvPr>
        </p:nvSpPr>
        <p:spPr>
          <a:xfrm>
            <a:off x="838200" y="196409"/>
            <a:ext cx="105156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77072239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_No Ba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fld id="{48620608-8D4B-4569-8D80-9C651710C95C}" type="datetime1">
              <a:rPr lang="en-US" smtClean="0"/>
              <a:pPr/>
              <a:t>10/17/2022</a:t>
            </a:fld>
            <a:endParaRPr lang="en-US" dirty="0"/>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9" name="Title 1">
            <a:extLst>
              <a:ext uri="{FF2B5EF4-FFF2-40B4-BE49-F238E27FC236}">
                <a16:creationId xmlns:a16="http://schemas.microsoft.com/office/drawing/2014/main" id="{A18A6B13-04AE-4182-91BC-53F70AF77D05}"/>
              </a:ext>
            </a:extLst>
          </p:cNvPr>
          <p:cNvSpPr>
            <a:spLocks noGrp="1"/>
          </p:cNvSpPr>
          <p:nvPr>
            <p:ph type="title" hasCustomPrompt="1"/>
          </p:nvPr>
        </p:nvSpPr>
        <p:spPr>
          <a:xfrm>
            <a:off x="838200" y="196409"/>
            <a:ext cx="105156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45819044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_No Ba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lumMod val="50000"/>
                  </a:schemeClr>
                </a:solidFill>
              </a:defRPr>
            </a:lvl1pPr>
          </a:lstStyle>
          <a:p>
            <a:fld id="{6D894892-E33A-45BB-9DCF-F9D47B3DAF85}" type="datetime1">
              <a:rPr lang="en-US" smtClean="0"/>
              <a:pPr/>
              <a:t>10/17/2022</a:t>
            </a:fld>
            <a:endParaRPr lang="en-US"/>
          </a:p>
        </p:txBody>
      </p:sp>
      <p:sp>
        <p:nvSpPr>
          <p:cNvPr id="8" name="Footer Placeholder 7"/>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10" name="Title 1">
            <a:extLst>
              <a:ext uri="{FF2B5EF4-FFF2-40B4-BE49-F238E27FC236}">
                <a16:creationId xmlns:a16="http://schemas.microsoft.com/office/drawing/2014/main" id="{CB763B08-0AD8-4FF5-AFF6-50126AAD8619}"/>
              </a:ext>
            </a:extLst>
          </p:cNvPr>
          <p:cNvSpPr>
            <a:spLocks noGrp="1"/>
          </p:cNvSpPr>
          <p:nvPr>
            <p:ph type="title" hasCustomPrompt="1"/>
          </p:nvPr>
        </p:nvSpPr>
        <p:spPr>
          <a:xfrm>
            <a:off x="838200" y="196409"/>
            <a:ext cx="105156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151016011"/>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_No Ba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6290712D-CEA6-46BE-8843-5D3BDC8C7DA0}" type="datetime1">
              <a:rPr lang="en-US" smtClean="0"/>
              <a:pPr/>
              <a:t>10/17/2022</a:t>
            </a:fld>
            <a:endParaRPr lang="en-US"/>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a:p>
        </p:txBody>
      </p:sp>
      <p:sp>
        <p:nvSpPr>
          <p:cNvPr id="6" name="Title 1">
            <a:extLst>
              <a:ext uri="{FF2B5EF4-FFF2-40B4-BE49-F238E27FC236}">
                <a16:creationId xmlns:a16="http://schemas.microsoft.com/office/drawing/2014/main" id="{C18CCF2B-5E94-4B51-882F-018AA04EE363}"/>
              </a:ext>
            </a:extLst>
          </p:cNvPr>
          <p:cNvSpPr>
            <a:spLocks noGrp="1"/>
          </p:cNvSpPr>
          <p:nvPr>
            <p:ph type="title" hasCustomPrompt="1"/>
          </p:nvPr>
        </p:nvSpPr>
        <p:spPr>
          <a:xfrm>
            <a:off x="838200" y="196409"/>
            <a:ext cx="10515600" cy="1238014"/>
          </a:xfrm>
        </p:spPr>
        <p:txBody>
          <a:bodyPr anchor="b">
            <a:noAutofit/>
          </a:bodyPr>
          <a:lstStyle>
            <a:lvl1pPr>
              <a:defRPr sz="4400" b="1" baseline="0">
                <a:solidFill>
                  <a:schemeClr val="tx2"/>
                </a:solidFill>
                <a:latin typeface="+mj-lt"/>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31079053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3ED971-38EA-4EAF-B9CC-FB429F448990}"/>
              </a:ext>
            </a:extLst>
          </p:cNvPr>
          <p:cNvSpPr/>
          <p:nvPr userDrawn="1"/>
        </p:nvSpPr>
        <p:spPr>
          <a:xfrm>
            <a:off x="6096000" y="0"/>
            <a:ext cx="6096000" cy="6858000"/>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628650" algn="l"/>
              </a:tabLst>
              <a:defRPr/>
            </a:pPr>
            <a:endPar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7" name="Rectangle 6">
            <a:extLst>
              <a:ext uri="{FF2B5EF4-FFF2-40B4-BE49-F238E27FC236}">
                <a16:creationId xmlns:a16="http://schemas.microsoft.com/office/drawing/2014/main" id="{87D94D68-5A06-4AC1-A91B-71FA4E29E714}"/>
              </a:ext>
            </a:extLst>
          </p:cNvPr>
          <p:cNvSpPr/>
          <p:nvPr userDrawn="1"/>
        </p:nvSpPr>
        <p:spPr>
          <a:xfrm>
            <a:off x="0" y="0"/>
            <a:ext cx="6096000" cy="6858000"/>
          </a:xfrm>
          <a:prstGeom prst="rect">
            <a:avLst/>
          </a:prstGeom>
          <a:solidFill>
            <a:schemeClr val="tx2"/>
          </a:solidFill>
          <a:ln w="12700" cap="flat" cmpd="sng" algn="ctr">
            <a:noFill/>
            <a:prstDash val="solid"/>
            <a:miter lim="800000"/>
          </a:ln>
          <a:effectLst/>
        </p:spPr>
        <p:txBody>
          <a:bodyPr rtlCol="0" anchor="ctr"/>
          <a:lstStyle/>
          <a:p>
            <a:pPr marL="457200" marR="0" lvl="1" indent="0" algn="l" defTabSz="914400" eaLnBrk="1" fontAlgn="auto" latinLnBrk="0" hangingPunct="1">
              <a:lnSpc>
                <a:spcPct val="100000"/>
              </a:lnSpc>
              <a:spcBef>
                <a:spcPts val="0"/>
              </a:spcBef>
              <a:spcAft>
                <a:spcPts val="1200"/>
              </a:spcAft>
              <a:buClrTx/>
              <a:buSzTx/>
              <a:buFontTx/>
              <a:buNone/>
              <a:tabLst>
                <a:tab pos="3205163" algn="l"/>
              </a:tabLst>
              <a:defRPr/>
            </a:pPr>
            <a:r>
              <a:rPr kumimoji="0" lang="en-US" sz="5400" b="1" i="0" u="none" strike="noStrike" kern="0" cap="none" spc="0" normalizeH="0" baseline="0" noProof="0" dirty="0">
                <a:ln>
                  <a:noFill/>
                </a:ln>
                <a:solidFill>
                  <a:srgbClr val="FFFFFF"/>
                </a:solidFill>
                <a:effectLst/>
                <a:uLnTx/>
                <a:uFillTx/>
                <a:latin typeface="+mj-lt"/>
                <a:ea typeface="+mn-ea"/>
                <a:cs typeface="Arial" panose="020B0604020202020204" pitchFamily="34" charset="0"/>
              </a:rPr>
              <a:t>Contact</a:t>
            </a:r>
          </a:p>
        </p:txBody>
      </p:sp>
      <p:sp>
        <p:nvSpPr>
          <p:cNvPr id="4" name="Rectangle 3"/>
          <p:cNvSpPr/>
          <p:nvPr userDrawn="1"/>
        </p:nvSpPr>
        <p:spPr>
          <a:xfrm>
            <a:off x="744467" y="3617140"/>
            <a:ext cx="6117579"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Content Placeholder 2"/>
          <p:cNvSpPr>
            <a:spLocks noGrp="1"/>
          </p:cNvSpPr>
          <p:nvPr>
            <p:ph idx="1" hasCustomPrompt="1"/>
          </p:nvPr>
        </p:nvSpPr>
        <p:spPr>
          <a:xfrm>
            <a:off x="6705740" y="1653235"/>
            <a:ext cx="4876521" cy="3927811"/>
          </a:xfrm>
        </p:spPr>
        <p:txBody>
          <a:bodyPr anchor="ctr"/>
          <a:lstStyle>
            <a:lvl1pPr marL="0" indent="0">
              <a:buNone/>
              <a:defRPr b="0" baseline="0">
                <a:solidFill>
                  <a:schemeClr val="tx2"/>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Contact info goes here</a:t>
            </a:r>
          </a:p>
        </p:txBody>
      </p:sp>
      <p:pic>
        <p:nvPicPr>
          <p:cNvPr id="3" name="Picture 2" descr="A close up of text on a black background&#10;&#10;Description automatically generated">
            <a:extLst>
              <a:ext uri="{FF2B5EF4-FFF2-40B4-BE49-F238E27FC236}">
                <a16:creationId xmlns:a16="http://schemas.microsoft.com/office/drawing/2014/main" id="{828B3ED3-A945-45F8-872F-B0DD419963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6892" y="5671130"/>
            <a:ext cx="1503701" cy="1017890"/>
          </a:xfrm>
          <a:prstGeom prst="rect">
            <a:avLst/>
          </a:prstGeom>
        </p:spPr>
      </p:pic>
      <p:cxnSp>
        <p:nvCxnSpPr>
          <p:cNvPr id="10" name="Straight Connector 9">
            <a:extLst>
              <a:ext uri="{FF2B5EF4-FFF2-40B4-BE49-F238E27FC236}">
                <a16:creationId xmlns:a16="http://schemas.microsoft.com/office/drawing/2014/main" id="{5E0BBDA4-8E8F-4E4C-82C0-7BB98E38CA7A}"/>
              </a:ext>
            </a:extLst>
          </p:cNvPr>
          <p:cNvCxnSpPr>
            <a:cxnSpLocks/>
          </p:cNvCxnSpPr>
          <p:nvPr userDrawn="1"/>
        </p:nvCxnSpPr>
        <p:spPr>
          <a:xfrm>
            <a:off x="818355" y="4090606"/>
            <a:ext cx="2420205" cy="0"/>
          </a:xfrm>
          <a:prstGeom prst="line">
            <a:avLst/>
          </a:prstGeom>
          <a:ln w="57150">
            <a:prstDash val="sysDot"/>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6929504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ributions Slide_Optional">
    <p:spTree>
      <p:nvGrpSpPr>
        <p:cNvPr id="1" name=""/>
        <p:cNvGrpSpPr/>
        <p:nvPr/>
      </p:nvGrpSpPr>
      <p:grpSpPr>
        <a:xfrm>
          <a:off x="0" y="0"/>
          <a:ext cx="0" cy="0"/>
          <a:chOff x="0" y="0"/>
          <a:chExt cx="0" cy="0"/>
        </a:xfrm>
      </p:grpSpPr>
      <p:sp>
        <p:nvSpPr>
          <p:cNvPr id="4" name="Rectangle 3"/>
          <p:cNvSpPr/>
          <p:nvPr userDrawn="1"/>
        </p:nvSpPr>
        <p:spPr>
          <a:xfrm>
            <a:off x="744467" y="3617140"/>
            <a:ext cx="6117579" cy="136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Content Placeholder 2"/>
          <p:cNvSpPr>
            <a:spLocks noGrp="1"/>
          </p:cNvSpPr>
          <p:nvPr>
            <p:ph idx="1" hasCustomPrompt="1"/>
          </p:nvPr>
        </p:nvSpPr>
        <p:spPr>
          <a:xfrm>
            <a:off x="591407" y="5233122"/>
            <a:ext cx="8904611" cy="1367554"/>
          </a:xfrm>
        </p:spPr>
        <p:txBody>
          <a:bodyPr anchor="ctr"/>
          <a:lstStyle>
            <a:lvl1pPr marL="0" indent="0">
              <a:buNone/>
              <a:defRPr sz="1800" b="1" baseline="0">
                <a:solidFill>
                  <a:srgbClr val="55627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CONTRIBUTORS</a:t>
            </a:r>
          </a:p>
          <a:p>
            <a:pPr lvl="0"/>
            <a:r>
              <a:rPr lang="en-US" dirty="0"/>
              <a:t>Name, Organization</a:t>
            </a:r>
          </a:p>
          <a:p>
            <a:pPr lvl="0"/>
            <a:r>
              <a:rPr lang="en-US" dirty="0"/>
              <a:t>Month, Year</a:t>
            </a:r>
          </a:p>
        </p:txBody>
      </p:sp>
      <p:sp>
        <p:nvSpPr>
          <p:cNvPr id="6" name="Rectangle 5">
            <a:extLst>
              <a:ext uri="{FF2B5EF4-FFF2-40B4-BE49-F238E27FC236}">
                <a16:creationId xmlns:a16="http://schemas.microsoft.com/office/drawing/2014/main" id="{4BCED734-E657-4EE4-94F5-72D07E74DD8D}"/>
              </a:ext>
            </a:extLst>
          </p:cNvPr>
          <p:cNvSpPr/>
          <p:nvPr userDrawn="1"/>
        </p:nvSpPr>
        <p:spPr>
          <a:xfrm>
            <a:off x="0" y="1"/>
            <a:ext cx="12192000" cy="4927601"/>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7574" y="5471129"/>
            <a:ext cx="1293020" cy="891540"/>
          </a:xfrm>
          <a:prstGeom prst="rect">
            <a:avLst/>
          </a:prstGeom>
        </p:spPr>
      </p:pic>
    </p:spTree>
    <p:extLst>
      <p:ext uri="{BB962C8B-B14F-4D97-AF65-F5344CB8AC3E}">
        <p14:creationId xmlns:p14="http://schemas.microsoft.com/office/powerpoint/2010/main" val="126255022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ck Cover_For Printing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D94D68-5A06-4AC1-A91B-71FA4E29E714}"/>
              </a:ext>
            </a:extLst>
          </p:cNvPr>
          <p:cNvSpPr/>
          <p:nvPr userDrawn="1"/>
        </p:nvSpPr>
        <p:spPr>
          <a:xfrm>
            <a:off x="0" y="0"/>
            <a:ext cx="12192000" cy="5338618"/>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Segoe UI"/>
              <a:ea typeface="+mn-ea"/>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49490" y="5703223"/>
            <a:ext cx="1293020" cy="891540"/>
          </a:xfrm>
          <a:prstGeom prst="rect">
            <a:avLst/>
          </a:prstGeom>
        </p:spPr>
      </p:pic>
    </p:spTree>
    <p:extLst>
      <p:ext uri="{BB962C8B-B14F-4D97-AF65-F5344CB8AC3E}">
        <p14:creationId xmlns:p14="http://schemas.microsoft.com/office/powerpoint/2010/main" val="2522263239"/>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 text">
    <p:spTree>
      <p:nvGrpSpPr>
        <p:cNvPr id="1" name=""/>
        <p:cNvGrpSpPr/>
        <p:nvPr/>
      </p:nvGrpSpPr>
      <p:grpSpPr>
        <a:xfrm>
          <a:off x="0" y="0"/>
          <a:ext cx="0" cy="0"/>
          <a:chOff x="0" y="0"/>
          <a:chExt cx="0" cy="0"/>
        </a:xfrm>
      </p:grpSpPr>
      <p:sp>
        <p:nvSpPr>
          <p:cNvPr id="2" name="Holder 2"/>
          <p:cNvSpPr>
            <a:spLocks noGrp="1"/>
          </p:cNvSpPr>
          <p:nvPr>
            <p:ph type="title"/>
          </p:nvPr>
        </p:nvSpPr>
        <p:spPr>
          <a:xfrm>
            <a:off x="892727" y="487911"/>
            <a:ext cx="10411607" cy="549102"/>
          </a:xfrm>
          <a:prstGeom prst="rect">
            <a:avLst/>
          </a:prstGeom>
        </p:spPr>
        <p:txBody>
          <a:bodyPr lIns="0" tIns="0" rIns="0" bIns="0">
            <a:normAutofit/>
          </a:bodyPr>
          <a:lstStyle>
            <a:lvl1pPr>
              <a:defRPr sz="1961" b="1" i="1">
                <a:solidFill>
                  <a:srgbClr val="0583C5"/>
                </a:solidFill>
                <a:latin typeface="Helvetica" pitchFamily="2" charset="0"/>
                <a:cs typeface="Helvetica" pitchFamily="2" charset="0"/>
              </a:defRPr>
            </a:lvl1pPr>
          </a:lstStyle>
          <a:p>
            <a:r>
              <a:rPr lang="en-US"/>
              <a:t>Click to edit Master title style</a:t>
            </a:r>
            <a:endParaRPr dirty="0"/>
          </a:p>
        </p:txBody>
      </p:sp>
      <p:sp>
        <p:nvSpPr>
          <p:cNvPr id="5" name="Holder 5"/>
          <p:cNvSpPr>
            <a:spLocks noGrp="1"/>
          </p:cNvSpPr>
          <p:nvPr>
            <p:ph type="sldNum" sz="quarter" idx="7"/>
          </p:nvPr>
        </p:nvSpPr>
        <p:spPr/>
        <p:txBody>
          <a:bodyPr lIns="0" tIns="0" rIns="0" bIns="0"/>
          <a:lstStyle>
            <a:lvl1pPr>
              <a:defRPr sz="563" b="0" i="0">
                <a:solidFill>
                  <a:srgbClr val="999999"/>
                </a:solidFill>
                <a:latin typeface="Helvetica" pitchFamily="2" charset="0"/>
                <a:cs typeface="Arial"/>
              </a:defRPr>
            </a:lvl1pPr>
          </a:lstStyle>
          <a:p>
            <a:pPr marL="8664" defTabSz="311780">
              <a:spcBef>
                <a:spcPts val="17"/>
              </a:spcBef>
            </a:pPr>
            <a:fld id="{81D60167-4931-47E6-BA6A-407CBD079E47}" type="slidenum">
              <a:rPr lang="en-US" spc="-2" smtClean="0"/>
              <a:pPr marL="8664" defTabSz="311780">
                <a:spcBef>
                  <a:spcPts val="17"/>
                </a:spcBef>
              </a:pPr>
              <a:t>‹#›</a:t>
            </a:fld>
            <a:endParaRPr lang="en-US" spc="-2" dirty="0"/>
          </a:p>
        </p:txBody>
      </p:sp>
      <p:sp>
        <p:nvSpPr>
          <p:cNvPr id="6" name="object 113">
            <a:extLst>
              <a:ext uri="{FF2B5EF4-FFF2-40B4-BE49-F238E27FC236}">
                <a16:creationId xmlns:a16="http://schemas.microsoft.com/office/drawing/2014/main" id="{6B242D1A-C452-094D-8E3F-8E027F0BABD4}"/>
              </a:ext>
            </a:extLst>
          </p:cNvPr>
          <p:cNvSpPr/>
          <p:nvPr userDrawn="1"/>
        </p:nvSpPr>
        <p:spPr>
          <a:xfrm>
            <a:off x="1" y="416083"/>
            <a:ext cx="709339" cy="601518"/>
          </a:xfrm>
          <a:custGeom>
            <a:avLst/>
            <a:gdLst/>
            <a:ahLst/>
            <a:cxnLst/>
            <a:rect l="l" t="t" r="r" b="b"/>
            <a:pathLst>
              <a:path w="1169670" h="991869">
                <a:moveTo>
                  <a:pt x="0" y="991404"/>
                </a:moveTo>
                <a:lnTo>
                  <a:pt x="1169346" y="991404"/>
                </a:lnTo>
                <a:lnTo>
                  <a:pt x="1169346" y="0"/>
                </a:lnTo>
                <a:lnTo>
                  <a:pt x="0" y="0"/>
                </a:lnTo>
                <a:lnTo>
                  <a:pt x="0" y="991404"/>
                </a:lnTo>
                <a:close/>
              </a:path>
            </a:pathLst>
          </a:custGeom>
          <a:solidFill>
            <a:srgbClr val="24AAE2"/>
          </a:solidFill>
        </p:spPr>
        <p:txBody>
          <a:bodyPr wrap="square" lIns="0" tIns="0" rIns="0" bIns="0" rtlCol="0"/>
          <a:lstStyle/>
          <a:p>
            <a:pPr marL="0" marR="0" lvl="0" indent="0" algn="l" defTabSz="311780" rtl="0" eaLnBrk="1" fontAlgn="auto" latinLnBrk="0" hangingPunct="1">
              <a:lnSpc>
                <a:spcPct val="100000"/>
              </a:lnSpc>
              <a:spcBef>
                <a:spcPts val="0"/>
              </a:spcBef>
              <a:spcAft>
                <a:spcPts val="0"/>
              </a:spcAft>
              <a:buClrTx/>
              <a:buSzTx/>
              <a:buFontTx/>
              <a:buNone/>
              <a:tabLst/>
              <a:defRPr/>
            </a:pPr>
            <a:endParaRPr kumimoji="0" sz="372" b="0" i="0" u="none" strike="noStrike" kern="1200" cap="none" spc="0" normalizeH="0" baseline="0" noProof="0">
              <a:ln>
                <a:noFill/>
              </a:ln>
              <a:solidFill>
                <a:srgbClr val="57585B"/>
              </a:solidFill>
              <a:effectLst/>
              <a:uLnTx/>
              <a:uFillTx/>
              <a:latin typeface="Arial" panose="020B0604020202020204"/>
              <a:ea typeface="+mn-ea"/>
              <a:cs typeface="+mn-cs"/>
            </a:endParaRPr>
          </a:p>
        </p:txBody>
      </p:sp>
      <p:sp>
        <p:nvSpPr>
          <p:cNvPr id="7" name="object 116">
            <a:extLst>
              <a:ext uri="{FF2B5EF4-FFF2-40B4-BE49-F238E27FC236}">
                <a16:creationId xmlns:a16="http://schemas.microsoft.com/office/drawing/2014/main" id="{202EA22A-2577-6044-B628-547DD986D7CA}"/>
              </a:ext>
            </a:extLst>
          </p:cNvPr>
          <p:cNvSpPr/>
          <p:nvPr userDrawn="1"/>
        </p:nvSpPr>
        <p:spPr>
          <a:xfrm>
            <a:off x="3" y="6707795"/>
            <a:ext cx="12191999" cy="14999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311780" rtl="0" eaLnBrk="1" fontAlgn="auto" latinLnBrk="0" hangingPunct="1">
              <a:lnSpc>
                <a:spcPct val="100000"/>
              </a:lnSpc>
              <a:spcBef>
                <a:spcPts val="0"/>
              </a:spcBef>
              <a:spcAft>
                <a:spcPts val="0"/>
              </a:spcAft>
              <a:buClrTx/>
              <a:buSzTx/>
              <a:buFontTx/>
              <a:buNone/>
              <a:tabLst/>
              <a:defRPr/>
            </a:pPr>
            <a:endParaRPr kumimoji="0" sz="372" b="0" i="0" u="none" strike="noStrike" kern="1200" cap="none" spc="0" normalizeH="0" baseline="0" noProof="0">
              <a:ln>
                <a:noFill/>
              </a:ln>
              <a:solidFill>
                <a:srgbClr val="57585B"/>
              </a:solidFill>
              <a:effectLst/>
              <a:uLnTx/>
              <a:uFillTx/>
              <a:latin typeface="Arial" panose="020B060402020202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1143C2D-B97E-AC41-91DB-C44CF3B587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6795" y="512758"/>
            <a:ext cx="315751" cy="408168"/>
          </a:xfrm>
          <a:prstGeom prst="rect">
            <a:avLst/>
          </a:prstGeom>
        </p:spPr>
      </p:pic>
      <p:sp>
        <p:nvSpPr>
          <p:cNvPr id="11" name="object 117">
            <a:extLst>
              <a:ext uri="{FF2B5EF4-FFF2-40B4-BE49-F238E27FC236}">
                <a16:creationId xmlns:a16="http://schemas.microsoft.com/office/drawing/2014/main" id="{585C701E-E125-584E-9DEA-B29FD1270EAA}"/>
              </a:ext>
            </a:extLst>
          </p:cNvPr>
          <p:cNvSpPr txBox="1">
            <a:spLocks/>
          </p:cNvSpPr>
          <p:nvPr userDrawn="1"/>
        </p:nvSpPr>
        <p:spPr>
          <a:xfrm>
            <a:off x="366291" y="6494194"/>
            <a:ext cx="1940708" cy="76462"/>
          </a:xfrm>
          <a:prstGeom prst="rect">
            <a:avLst/>
          </a:prstGeom>
        </p:spPr>
        <p:txBody>
          <a:bodyPr vert="horz" wrap="square" lIns="0" tIns="2166" rIns="0" bIns="0" rtlCol="0">
            <a:spAutoFit/>
          </a:bodyPr>
          <a:lstStyle>
            <a:defPPr>
              <a:defRPr lang="en-US"/>
            </a:defPPr>
            <a:lvl1pPr marL="0" algn="l" defTabSz="914400" rtl="0" eaLnBrk="1" latinLnBrk="0" hangingPunct="1">
              <a:defRPr sz="1650" b="1" i="0" kern="1200">
                <a:solidFill>
                  <a:srgbClr val="99999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64" marR="0" lvl="0" indent="0" algn="l" defTabSz="311902" rtl="0" eaLnBrk="1" fontAlgn="auto" latinLnBrk="0" hangingPunct="1">
              <a:lnSpc>
                <a:spcPct val="100000"/>
              </a:lnSpc>
              <a:spcBef>
                <a:spcPts val="17"/>
              </a:spcBef>
              <a:spcAft>
                <a:spcPts val="0"/>
              </a:spcAft>
              <a:buClrTx/>
              <a:buSzTx/>
              <a:buFontTx/>
              <a:buNone/>
              <a:tabLst/>
              <a:defRPr/>
            </a:pPr>
            <a:r>
              <a:rPr kumimoji="0" lang="en-US" sz="478" b="0" i="0" u="none" strike="noStrike" kern="1200" cap="none" spc="0" normalizeH="0" baseline="0" noProof="0" dirty="0">
                <a:ln>
                  <a:noFill/>
                </a:ln>
                <a:solidFill>
                  <a:srgbClr val="999999"/>
                </a:solidFill>
                <a:effectLst/>
                <a:uLnTx/>
                <a:uFillTx/>
                <a:latin typeface="Helvetica" pitchFamily="2" charset="0"/>
                <a:ea typeface="+mn-ea"/>
                <a:cs typeface="Arial"/>
              </a:rPr>
              <a:t>|  ©2020 Copyright NEEA.</a:t>
            </a:r>
            <a:r>
              <a:rPr kumimoji="0" lang="en-US" sz="478" b="0" i="0" u="none" strike="noStrike" kern="1200" cap="none" spc="-2" normalizeH="0" baseline="0" noProof="0" dirty="0">
                <a:ln>
                  <a:noFill/>
                </a:ln>
                <a:solidFill>
                  <a:srgbClr val="999999"/>
                </a:solidFill>
                <a:effectLst/>
                <a:uLnTx/>
                <a:uFillTx/>
                <a:latin typeface="Helvetica" pitchFamily="2" charset="0"/>
                <a:ea typeface="+mn-ea"/>
                <a:cs typeface="Arial"/>
              </a:rPr>
              <a:t> </a:t>
            </a:r>
          </a:p>
        </p:txBody>
      </p:sp>
    </p:spTree>
    <p:extLst>
      <p:ext uri="{BB962C8B-B14F-4D97-AF65-F5344CB8AC3E}">
        <p14:creationId xmlns:p14="http://schemas.microsoft.com/office/powerpoint/2010/main" val="2303193137"/>
      </p:ext>
    </p:extLst>
  </p:cSld>
  <p:clrMapOvr>
    <a:masterClrMapping/>
  </p:clrMapOvr>
  <p:extLst>
    <p:ext uri="{DCECCB84-F9BA-43D5-87BE-67443E8EF086}">
      <p15:sldGuideLst xmlns:p15="http://schemas.microsoft.com/office/powerpoint/2012/main">
        <p15:guide id="1" orient="horz" pos="6250">
          <p15:clr>
            <a:srgbClr val="FBAE40"/>
          </p15:clr>
        </p15:guide>
        <p15:guide id="2" pos="12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_No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41A80-A1C9-4A44-96DB-CA7206F20A0A}" type="datetime1">
              <a:rPr lang="en-US" smtClean="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C644E9-0293-45DE-AABA-2E18EB19508A}" type="slidenum">
              <a:rPr lang="en-US" smtClean="0"/>
              <a:t>‹#›</a:t>
            </a:fld>
            <a:endParaRPr lang="en-US" dirty="0"/>
          </a:p>
        </p:txBody>
      </p:sp>
    </p:spTree>
    <p:extLst>
      <p:ext uri="{BB962C8B-B14F-4D97-AF65-F5344CB8AC3E}">
        <p14:creationId xmlns:p14="http://schemas.microsoft.com/office/powerpoint/2010/main" val="2459529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D043F9-0B90-48EE-9310-128A05803E5D}"/>
              </a:ext>
            </a:extLst>
          </p:cNvPr>
          <p:cNvSpPr/>
          <p:nvPr userDrawn="1"/>
        </p:nvSpPr>
        <p:spPr>
          <a:xfrm>
            <a:off x="0" y="6356352"/>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Segoe UI"/>
              <a:ea typeface="+mn-ea"/>
              <a:cs typeface="+mn-cs"/>
            </a:endParaRPr>
          </a:p>
        </p:txBody>
      </p:sp>
      <p:sp>
        <p:nvSpPr>
          <p:cNvPr id="2" name="Title 1"/>
          <p:cNvSpPr>
            <a:spLocks noGrp="1"/>
          </p:cNvSpPr>
          <p:nvPr>
            <p:ph type="title" hasCustomPrompt="1"/>
          </p:nvPr>
        </p:nvSpPr>
        <p:spPr>
          <a:xfrm>
            <a:off x="839788" y="365127"/>
            <a:ext cx="10515600" cy="1325563"/>
          </a:xfrm>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mj-lt"/>
                <a:ea typeface="+mj-ea"/>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6D894892-E33A-45BB-9DCF-F9D47B3DAF85}" type="datetime1">
              <a:rPr lang="en-US" smtClean="0"/>
              <a:pPr/>
              <a:t>10/17/2022</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8971232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D043F9-0B90-48EE-9310-128A05803E5D}"/>
              </a:ext>
            </a:extLst>
          </p:cNvPr>
          <p:cNvSpPr/>
          <p:nvPr userDrawn="1"/>
        </p:nvSpPr>
        <p:spPr>
          <a:xfrm>
            <a:off x="0" y="6356352"/>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Segoe UI"/>
              <a:ea typeface="+mn-ea"/>
              <a:cs typeface="+mn-cs"/>
            </a:endParaRPr>
          </a:p>
        </p:txBody>
      </p:sp>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mj-lt"/>
                <a:ea typeface="+mj-ea"/>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6290712D-CEA6-46BE-8843-5D3BDC8C7DA0}" type="datetime1">
              <a:rPr lang="en-US" smtClean="0"/>
              <a:pPr/>
              <a:t>10/17/2022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97858221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BD043F9-0B90-48EE-9310-128A05803E5D}"/>
              </a:ext>
            </a:extLst>
          </p:cNvPr>
          <p:cNvSpPr/>
          <p:nvPr userDrawn="1"/>
        </p:nvSpPr>
        <p:spPr>
          <a:xfrm>
            <a:off x="0" y="6356352"/>
            <a:ext cx="12192000" cy="365125"/>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chemeClr val="bg1"/>
              </a:solidFill>
              <a:effectLst/>
              <a:uLnTx/>
              <a:uFillTx/>
              <a:latin typeface="Segoe UI"/>
              <a:ea typeface="+mn-ea"/>
              <a:cs typeface="+mn-cs"/>
            </a:endParaRPr>
          </a:p>
        </p:txBody>
      </p:sp>
      <p:sp>
        <p:nvSpPr>
          <p:cNvPr id="3" name="Date Placeholder 2"/>
          <p:cNvSpPr>
            <a:spLocks noGrp="1"/>
          </p:cNvSpPr>
          <p:nvPr>
            <p:ph type="dt" sz="half" idx="10"/>
          </p:nvPr>
        </p:nvSpPr>
        <p:spPr/>
        <p:txBody>
          <a:bodyPr/>
          <a:lstStyle>
            <a:lvl1pPr>
              <a:defRPr>
                <a:solidFill>
                  <a:schemeClr val="bg1"/>
                </a:solidFill>
              </a:defRPr>
            </a:lvl1pPr>
          </a:lstStyle>
          <a:p>
            <a:fld id="{6290712D-CEA6-46BE-8843-5D3BDC8C7DA0}" type="datetime1">
              <a:rPr lang="en-US" smtClean="0"/>
              <a:pPr/>
              <a:t>10/17/2022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14583583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No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52675"/>
            <a:ext cx="10515600" cy="1238014"/>
          </a:xfrm>
        </p:spPr>
        <p:txBody>
          <a:bodyPr>
            <a:normAutofit/>
          </a:bodyPr>
          <a:lstStyle>
            <a:lvl1pPr>
              <a:defRPr sz="4000">
                <a:solidFill>
                  <a:srgbClr val="000000"/>
                </a:solidFill>
                <a:latin typeface="+mj-lt"/>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4DA40B52-0812-4C03-B326-18272E7D9C3E}" type="datetime1">
              <a:rPr lang="en-US" smtClean="0"/>
              <a:pPr/>
              <a:t>10/17/2022</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82409436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_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en-US" sz="4000" kern="1200" dirty="0">
                <a:solidFill>
                  <a:srgbClr val="000000"/>
                </a:solidFill>
                <a:latin typeface="+mj-lt"/>
                <a:ea typeface="+mj-ea"/>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fld id="{48620608-8D4B-4569-8D80-9C651710C95C}" type="datetime1">
              <a:rPr lang="en-US" smtClean="0"/>
              <a:pPr/>
              <a:t>10/17/2022</a:t>
            </a:fld>
            <a:endParaRPr lang="en-US" dirty="0"/>
          </a:p>
        </p:txBody>
      </p:sp>
      <p:sp>
        <p:nvSpPr>
          <p:cNvPr id="6" name="Footer Placeholder 5"/>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41C644E9-0293-45DE-AABA-2E18EB19508A}" type="slidenum">
              <a:rPr lang="en-US" smtClean="0"/>
              <a:pPr/>
              <a:t>‹#›</a:t>
            </a:fld>
            <a:endParaRPr lang="en-US" dirty="0"/>
          </a:p>
        </p:txBody>
      </p:sp>
    </p:spTree>
    <p:extLst>
      <p:ext uri="{BB962C8B-B14F-4D97-AF65-F5344CB8AC3E}">
        <p14:creationId xmlns:p14="http://schemas.microsoft.com/office/powerpoint/2010/main" val="312831896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theme" Target="../theme/theme3.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5DD9C-025C-46EC-89CB-002698F2DAEB}" type="datetime1">
              <a:rPr lang="en-US" smtClean="0"/>
              <a:t>10/17/2022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44E9-0293-45DE-AABA-2E18EB19508A}" type="slidenum">
              <a:rPr lang="en-US" smtClean="0"/>
              <a:t>‹#›</a:t>
            </a:fld>
            <a:endParaRPr lang="en-US" dirty="0"/>
          </a:p>
        </p:txBody>
      </p:sp>
    </p:spTree>
    <p:extLst>
      <p:ext uri="{BB962C8B-B14F-4D97-AF65-F5344CB8AC3E}">
        <p14:creationId xmlns:p14="http://schemas.microsoft.com/office/powerpoint/2010/main" val="3674250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 id="2147483672" r:id="rId9"/>
    <p:sldLayoutId id="2147483673" r:id="rId10"/>
    <p:sldLayoutId id="2147483674" r:id="rId11"/>
    <p:sldLayoutId id="2147483667" r:id="rId12"/>
    <p:sldLayoutId id="2147483675" r:id="rId13"/>
    <p:sldLayoutId id="2147483676" r:id="rId14"/>
    <p:sldLayoutId id="2147483669" r:id="rId15"/>
    <p:sldLayoutId id="2147483677" r:id="rId16"/>
    <p:sldLayoutId id="2147483678" r:id="rId17"/>
  </p:sldLayoutIdLst>
  <p:transition spd="slow">
    <p:fade/>
  </p:transition>
  <p:hf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6838B-5E38-4E21-9BD3-3EF38E702C9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67EE9-795E-467A-BE1B-ED668087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DDBEB-E265-4904-8533-AA82B12E859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EA3B34-8FAD-4B45-9C43-28BB2C81A180}" type="datetimeFigureOut">
              <a:rPr lang="en-US" smtClean="0"/>
              <a:t>10/17/2022</a:t>
            </a:fld>
            <a:endParaRPr lang="en-US" dirty="0"/>
          </a:p>
        </p:txBody>
      </p:sp>
      <p:sp>
        <p:nvSpPr>
          <p:cNvPr id="5" name="Footer Placeholder 4">
            <a:extLst>
              <a:ext uri="{FF2B5EF4-FFF2-40B4-BE49-F238E27FC236}">
                <a16:creationId xmlns:a16="http://schemas.microsoft.com/office/drawing/2014/main" id="{E548BA31-9254-456F-8511-639DBE8666E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A13AD2-E319-4486-8718-5B5FD2F1916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7B8275-806A-4A5E-8F75-C957AD850D33}" type="slidenum">
              <a:rPr lang="en-US" smtClean="0"/>
              <a:t>‹#›</a:t>
            </a:fld>
            <a:endParaRPr lang="en-US" dirty="0"/>
          </a:p>
        </p:txBody>
      </p:sp>
    </p:spTree>
    <p:extLst>
      <p:ext uri="{BB962C8B-B14F-4D97-AF65-F5344CB8AC3E}">
        <p14:creationId xmlns:p14="http://schemas.microsoft.com/office/powerpoint/2010/main" val="165570131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5DD9C-025C-46EC-89CB-002698F2DAEB}" type="datetime1">
              <a:rPr lang="en-US" smtClean="0"/>
              <a:t>10/17/2022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644E9-0293-45DE-AABA-2E18EB19508A}" type="slidenum">
              <a:rPr lang="en-US" smtClean="0"/>
              <a:t>‹#›</a:t>
            </a:fld>
            <a:endParaRPr lang="en-US" dirty="0"/>
          </a:p>
        </p:txBody>
      </p:sp>
    </p:spTree>
    <p:extLst>
      <p:ext uri="{BB962C8B-B14F-4D97-AF65-F5344CB8AC3E}">
        <p14:creationId xmlns:p14="http://schemas.microsoft.com/office/powerpoint/2010/main" val="5952901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Lst>
  <p:transition spd="slow">
    <p:fade/>
  </p:transition>
  <p:hf hdr="0" ftr="0" dt="0"/>
  <p:txStyles>
    <p:titleStyle>
      <a:lvl1pPr algn="l" defTabSz="914400" rtl="0" eaLnBrk="1" latinLnBrk="0" hangingPunct="1">
        <a:lnSpc>
          <a:spcPct val="90000"/>
        </a:lnSpc>
        <a:spcBef>
          <a:spcPct val="0"/>
        </a:spcBef>
        <a:buNone/>
        <a:defRPr sz="4400" b="1" kern="1200" spc="5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chemeClr val="accent4"/>
        </a:buClr>
        <a:buFont typeface="Helvetica"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tx2"/>
        </a:buClr>
        <a:buFont typeface="Helvetica"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4"/>
        </a:buClr>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7.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7.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7.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23.png"/><Relationship Id="rId5" Type="http://schemas.openxmlformats.org/officeDocument/2006/relationships/image" Target="../media/image32.png"/><Relationship Id="rId10" Type="http://schemas.openxmlformats.org/officeDocument/2006/relationships/image" Target="../media/image22.svg"/><Relationship Id="rId4" Type="http://schemas.openxmlformats.org/officeDocument/2006/relationships/image" Target="../media/image39.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17" Type="http://schemas.openxmlformats.org/officeDocument/2006/relationships/image" Target="../media/image52.svg"/><Relationship Id="rId2" Type="http://schemas.openxmlformats.org/officeDocument/2006/relationships/notesSlide" Target="../notesSlides/notesSlide13.xml"/><Relationship Id="rId16"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37.sv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2" Type="http://schemas.openxmlformats.org/officeDocument/2006/relationships/notesSlide" Target="../notesSlides/notesSlide14.xml"/><Relationship Id="rId16"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54.sv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57.sv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42.png"/><Relationship Id="rId12" Type="http://schemas.openxmlformats.org/officeDocument/2006/relationships/image" Target="../media/image62.sv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44.png"/><Relationship Id="rId5" Type="http://schemas.openxmlformats.org/officeDocument/2006/relationships/image" Target="../media/image20.png"/><Relationship Id="rId10" Type="http://schemas.openxmlformats.org/officeDocument/2006/relationships/image" Target="../media/image47.svg"/><Relationship Id="rId4" Type="http://schemas.openxmlformats.org/officeDocument/2006/relationships/image" Target="../media/image16.sv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2" Type="http://schemas.openxmlformats.org/officeDocument/2006/relationships/notesSlide" Target="../notesSlides/notesSlide17.xml"/><Relationship Id="rId16" Type="http://schemas.openxmlformats.org/officeDocument/2006/relationships/image" Target="../media/image35.svg"/><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29.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46.jpe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17" Type="http://schemas.openxmlformats.org/officeDocument/2006/relationships/image" Target="../media/image68.svg"/><Relationship Id="rId2" Type="http://schemas.openxmlformats.org/officeDocument/2006/relationships/notesSlide" Target="../notesSlides/notesSlide19.xml"/><Relationship Id="rId16"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5" Type="http://schemas.openxmlformats.org/officeDocument/2006/relationships/image" Target="../media/image66.sv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svg"/><Relationship Id="rId3" Type="http://schemas.openxmlformats.org/officeDocument/2006/relationships/image" Target="../media/image49.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 Id="rId14" Type="http://schemas.openxmlformats.org/officeDocument/2006/relationships/image" Target="../media/image50.jpeg"/></Relationships>
</file>

<file path=ppt/slides/_rels/slide2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49.sv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1.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s://www.bpa.gov/EE/Utility/Momentum-Savings/Pages/Adjustable-Speed-Drives.aspx" TargetMode="External"/><Relationship Id="rId4" Type="http://schemas.openxmlformats.org/officeDocument/2006/relationships/hyperlink" Target="mailto:jjwang@bp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6.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svg"/><Relationship Id="rId4" Type="http://schemas.openxmlformats.org/officeDocument/2006/relationships/image" Target="../media/image2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29.png"/><Relationship Id="rId1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55016"/>
            <a:ext cx="12191999" cy="1803783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r="5822"/>
          <a:stretch/>
        </p:blipFill>
        <p:spPr>
          <a:xfrm>
            <a:off x="440508" y="304059"/>
            <a:ext cx="2987142" cy="3167537"/>
          </a:xfrm>
          <a:prstGeom prst="rect">
            <a:avLst/>
          </a:prstGeom>
        </p:spPr>
      </p:pic>
      <p:sp>
        <p:nvSpPr>
          <p:cNvPr id="6" name="TextBox 5"/>
          <p:cNvSpPr txBox="1"/>
          <p:nvPr/>
        </p:nvSpPr>
        <p:spPr>
          <a:xfrm>
            <a:off x="4519851" y="982822"/>
            <a:ext cx="6668849" cy="1015663"/>
          </a:xfrm>
          <a:prstGeom prst="rect">
            <a:avLst/>
          </a:prstGeom>
          <a:noFill/>
        </p:spPr>
        <p:txBody>
          <a:bodyPr wrap="square" rtlCol="0">
            <a:spAutoFit/>
          </a:bodyPr>
          <a:lstStyle/>
          <a:p>
            <a:r>
              <a:rPr lang="en-US" sz="4000" b="1" dirty="0">
                <a:solidFill>
                  <a:srgbClr val="FFEEE3"/>
                </a:solidFill>
                <a:latin typeface="Arial" panose="020B0604020202020204" pitchFamily="34" charset="0"/>
                <a:cs typeface="Arial" panose="020B0604020202020204" pitchFamily="34" charset="0"/>
              </a:rPr>
              <a:t>Summer Learning Series</a:t>
            </a:r>
          </a:p>
          <a:p>
            <a:r>
              <a:rPr lang="en-US" sz="2000" b="1" dirty="0">
                <a:solidFill>
                  <a:prstClr val="white"/>
                </a:solidFill>
                <a:latin typeface="Arial" panose="020B0604020202020204" pitchFamily="34" charset="0"/>
                <a:cs typeface="Arial" panose="020B0604020202020204" pitchFamily="34" charset="0"/>
              </a:rPr>
              <a:t>Webinar </a:t>
            </a:r>
            <a:r>
              <a:rPr lang="en-US" sz="2000" b="1" dirty="0" smtClean="0">
                <a:solidFill>
                  <a:prstClr val="white"/>
                </a:solidFill>
                <a:latin typeface="Arial" panose="020B0604020202020204" pitchFamily="34" charset="0"/>
                <a:cs typeface="Arial" panose="020B0604020202020204" pitchFamily="34" charset="0"/>
              </a:rPr>
              <a:t>2 </a:t>
            </a:r>
            <a:r>
              <a:rPr lang="en-US" sz="2000" b="1" dirty="0">
                <a:solidFill>
                  <a:prstClr val="white"/>
                </a:solidFill>
                <a:latin typeface="Arial" panose="020B0604020202020204" pitchFamily="34" charset="0"/>
                <a:cs typeface="Arial" panose="020B0604020202020204" pitchFamily="34" charset="0"/>
              </a:rPr>
              <a:t>of 3 | June </a:t>
            </a:r>
            <a:r>
              <a:rPr lang="en-US" sz="2000" b="1" dirty="0" smtClean="0">
                <a:solidFill>
                  <a:prstClr val="white"/>
                </a:solidFill>
                <a:latin typeface="Arial" panose="020B0604020202020204" pitchFamily="34" charset="0"/>
                <a:cs typeface="Arial" panose="020B0604020202020204" pitchFamily="34" charset="0"/>
              </a:rPr>
              <a:t>24, </a:t>
            </a:r>
            <a:r>
              <a:rPr lang="en-US" sz="2000" b="1" dirty="0">
                <a:solidFill>
                  <a:prstClr val="white"/>
                </a:solidFill>
                <a:latin typeface="Arial" panose="020B0604020202020204" pitchFamily="34" charset="0"/>
                <a:cs typeface="Arial" panose="020B0604020202020204" pitchFamily="34" charset="0"/>
              </a:rPr>
              <a:t>2021 </a:t>
            </a:r>
          </a:p>
        </p:txBody>
      </p:sp>
      <p:pic>
        <p:nvPicPr>
          <p:cNvPr id="2" name="Picture 1"/>
          <p:cNvPicPr>
            <a:picLocks noChangeAspect="1"/>
          </p:cNvPicPr>
          <p:nvPr/>
        </p:nvPicPr>
        <p:blipFill rotWithShape="1">
          <a:blip r:embed="rId6" cstate="hqprint">
            <a:extLst>
              <a:ext uri="{28A0092B-C50C-407E-A947-70E740481C1C}">
                <a14:useLocalDpi xmlns:a14="http://schemas.microsoft.com/office/drawing/2010/main" val="0"/>
              </a:ext>
            </a:extLst>
          </a:blip>
          <a:srcRect l="6962" t="33821" r="6962"/>
          <a:stretch/>
        </p:blipFill>
        <p:spPr>
          <a:xfrm>
            <a:off x="10180322" y="5573784"/>
            <a:ext cx="1371601" cy="949958"/>
          </a:xfrm>
          <a:prstGeom prst="rect">
            <a:avLst/>
          </a:prstGeom>
        </p:spPr>
      </p:pic>
      <p:sp>
        <p:nvSpPr>
          <p:cNvPr id="7" name="TextBox 6"/>
          <p:cNvSpPr txBox="1"/>
          <p:nvPr/>
        </p:nvSpPr>
        <p:spPr>
          <a:xfrm>
            <a:off x="139700" y="134782"/>
            <a:ext cx="12191999" cy="338554"/>
          </a:xfrm>
          <a:prstGeom prst="rect">
            <a:avLst/>
          </a:prstGeom>
          <a:noFill/>
        </p:spPr>
        <p:txBody>
          <a:bodyPr wrap="square" rtlCol="0">
            <a:spAutoFit/>
          </a:bodyPr>
          <a:lstStyle/>
          <a:p>
            <a:pPr algn="ctr"/>
            <a:r>
              <a:rPr lang="en-US" sz="1600" spc="1920" dirty="0">
                <a:solidFill>
                  <a:prstClr val="white"/>
                </a:solidFill>
                <a:latin typeface="Arial" panose="020B0604020202020204" pitchFamily="34" charset="0"/>
                <a:cs typeface="Arial" panose="020B0604020202020204" pitchFamily="34" charset="0"/>
              </a:rPr>
              <a:t>BONNEVILLE POWER ADMINISTRATION</a:t>
            </a:r>
          </a:p>
        </p:txBody>
      </p:sp>
    </p:spTree>
    <p:extLst>
      <p:ext uri="{BB962C8B-B14F-4D97-AF65-F5344CB8AC3E}">
        <p14:creationId xmlns:p14="http://schemas.microsoft.com/office/powerpoint/2010/main" val="37844905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4676774" y="-18961"/>
            <a:ext cx="7515225" cy="69817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10</a:t>
            </a:fld>
            <a:endParaRPr lang="en-US" dirty="0"/>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grpSp>
        <p:nvGrpSpPr>
          <p:cNvPr id="182" name="Group 181">
            <a:extLst>
              <a:ext uri="{FF2B5EF4-FFF2-40B4-BE49-F238E27FC236}">
                <a16:creationId xmlns:a16="http://schemas.microsoft.com/office/drawing/2014/main" id="{7E12A719-38EB-4A8D-80EF-5581ABD9E5B1}"/>
              </a:ext>
            </a:extLst>
          </p:cNvPr>
          <p:cNvGrpSpPr/>
          <p:nvPr/>
        </p:nvGrpSpPr>
        <p:grpSpPr>
          <a:xfrm>
            <a:off x="5342658" y="589086"/>
            <a:ext cx="6011142" cy="5679827"/>
            <a:chOff x="5667375" y="523874"/>
            <a:chExt cx="6011142" cy="5679827"/>
          </a:xfrm>
        </p:grpSpPr>
        <p:sp>
          <p:nvSpPr>
            <p:cNvPr id="179" name="Rectangle 178">
              <a:extLst>
                <a:ext uri="{FF2B5EF4-FFF2-40B4-BE49-F238E27FC236}">
                  <a16:creationId xmlns:a16="http://schemas.microsoft.com/office/drawing/2014/main" id="{108CBF24-9446-4683-BFB8-B4C3DE7AB141}"/>
                </a:ext>
              </a:extLst>
            </p:cNvPr>
            <p:cNvSpPr/>
            <p:nvPr/>
          </p:nvSpPr>
          <p:spPr>
            <a:xfrm>
              <a:off x="5667375" y="523874"/>
              <a:ext cx="6011142" cy="5679827"/>
            </a:xfrm>
            <a:prstGeom prst="rect">
              <a:avLst/>
            </a:prstGeom>
            <a:solidFill>
              <a:srgbClr val="FFFFFF">
                <a:alpha val="60000"/>
              </a:srgb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cxnSp>
          <p:nvCxnSpPr>
            <p:cNvPr id="84" name="Connector: Elbow 44">
              <a:extLst>
                <a:ext uri="{FF2B5EF4-FFF2-40B4-BE49-F238E27FC236}">
                  <a16:creationId xmlns:a16="http://schemas.microsoft.com/office/drawing/2014/main" id="{154DE667-E215-4FA2-8BFE-E402FCBC5942}"/>
                </a:ext>
              </a:extLst>
            </p:cNvPr>
            <p:cNvCxnSpPr>
              <a:cxnSpLocks/>
            </p:cNvCxnSpPr>
            <p:nvPr/>
          </p:nvCxnSpPr>
          <p:spPr>
            <a:xfrm flipH="1">
              <a:off x="7913078" y="3879856"/>
              <a:ext cx="1" cy="572728"/>
            </a:xfrm>
            <a:prstGeom prst="straightConnector1">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19BCD24-B57C-4C4F-9D43-FED1E74AC697}"/>
                </a:ext>
              </a:extLst>
            </p:cNvPr>
            <p:cNvCxnSpPr>
              <a:cxnSpLocks/>
            </p:cNvCxnSpPr>
            <p:nvPr/>
          </p:nvCxnSpPr>
          <p:spPr>
            <a:xfrm rot="10800000" flipV="1">
              <a:off x="9169211" y="3775740"/>
              <a:ext cx="1510356" cy="1219358"/>
            </a:xfrm>
            <a:prstGeom prst="bentConnector3">
              <a:avLst>
                <a:gd name="adj1" fmla="val 10003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467AB6A5-1BF1-4B29-9164-1930E34D250C}"/>
                </a:ext>
              </a:extLst>
            </p:cNvPr>
            <p:cNvCxnSpPr>
              <a:cxnSpLocks/>
              <a:stCxn id="123" idx="1"/>
            </p:cNvCxnSpPr>
            <p:nvPr/>
          </p:nvCxnSpPr>
          <p:spPr>
            <a:xfrm rot="10800000" flipV="1">
              <a:off x="8252928" y="2413467"/>
              <a:ext cx="503174" cy="690602"/>
            </a:xfrm>
            <a:prstGeom prst="bentConnector2">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01D4AE2C-04F2-483F-A005-B32216C7021C}"/>
                </a:ext>
              </a:extLst>
            </p:cNvPr>
            <p:cNvCxnSpPr>
              <a:cxnSpLocks/>
              <a:stCxn id="123" idx="2"/>
            </p:cNvCxnSpPr>
            <p:nvPr/>
          </p:nvCxnSpPr>
          <p:spPr>
            <a:xfrm rot="16200000" flipH="1">
              <a:off x="8682240" y="3451383"/>
              <a:ext cx="2160238" cy="939890"/>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32">
              <a:extLst>
                <a:ext uri="{FF2B5EF4-FFF2-40B4-BE49-F238E27FC236}">
                  <a16:creationId xmlns:a16="http://schemas.microsoft.com/office/drawing/2014/main" id="{2D27FDD7-3331-4652-992C-50C4488632F7}"/>
                </a:ext>
              </a:extLst>
            </p:cNvPr>
            <p:cNvCxnSpPr>
              <a:cxnSpLocks/>
            </p:cNvCxnSpPr>
            <p:nvPr/>
          </p:nvCxnSpPr>
          <p:spPr>
            <a:xfrm flipH="1">
              <a:off x="9276798" y="2872959"/>
              <a:ext cx="2916" cy="212190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C7E9878-E30A-46CE-8548-DC0C519DDB84}"/>
                </a:ext>
              </a:extLst>
            </p:cNvPr>
            <p:cNvCxnSpPr>
              <a:cxnSpLocks/>
            </p:cNvCxnSpPr>
            <p:nvPr/>
          </p:nvCxnSpPr>
          <p:spPr>
            <a:xfrm rot="5400000">
              <a:off x="9539565" y="3641368"/>
              <a:ext cx="2160238" cy="559923"/>
            </a:xfrm>
            <a:prstGeom prst="bentConnector3">
              <a:avLst>
                <a:gd name="adj1" fmla="val 43298"/>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Rounded Corners 4">
              <a:extLst>
                <a:ext uri="{FF2B5EF4-FFF2-40B4-BE49-F238E27FC236}">
                  <a16:creationId xmlns:a16="http://schemas.microsoft.com/office/drawing/2014/main" id="{725B1E3E-748E-4471-9489-0B922DB2F7B1}"/>
                </a:ext>
              </a:extLst>
            </p:cNvPr>
            <p:cNvSpPr/>
            <p:nvPr/>
          </p:nvSpPr>
          <p:spPr>
            <a:xfrm>
              <a:off x="7305998" y="3100599"/>
              <a:ext cx="1214144" cy="864532"/>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t>Installing Contractor (Mechanical Contractor)</a:t>
              </a:r>
            </a:p>
          </p:txBody>
        </p:sp>
        <p:sp>
          <p:nvSpPr>
            <p:cNvPr id="91" name="Rectangle: Rounded Corners 90">
              <a:extLst>
                <a:ext uri="{FF2B5EF4-FFF2-40B4-BE49-F238E27FC236}">
                  <a16:creationId xmlns:a16="http://schemas.microsoft.com/office/drawing/2014/main" id="{34453934-BD80-4338-B317-C24C0810607F}"/>
                </a:ext>
              </a:extLst>
            </p:cNvPr>
            <p:cNvSpPr/>
            <p:nvPr/>
          </p:nvSpPr>
          <p:spPr>
            <a:xfrm>
              <a:off x="10390612" y="1985725"/>
              <a:ext cx="1094266" cy="855485"/>
            </a:xfrm>
            <a:prstGeom prst="roundRect">
              <a:avLst>
                <a:gd name="adj" fmla="val 0"/>
              </a:avLst>
            </a:prstGeom>
            <a:solidFill>
              <a:schemeClr val="accent4"/>
            </a:solidFill>
            <a:ln w="9525">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14350"/>
              <a:r>
                <a:rPr lang="en-US" sz="1200" b="1" dirty="0"/>
                <a:t>OEM and OEM Distributor </a:t>
              </a:r>
            </a:p>
          </p:txBody>
        </p:sp>
        <p:sp>
          <p:nvSpPr>
            <p:cNvPr id="92" name="Rectangle: Rounded Corners 91">
              <a:extLst>
                <a:ext uri="{FF2B5EF4-FFF2-40B4-BE49-F238E27FC236}">
                  <a16:creationId xmlns:a16="http://schemas.microsoft.com/office/drawing/2014/main" id="{0D117E37-DD47-41DA-8C5A-1B2CA986BE8C}"/>
                </a:ext>
              </a:extLst>
            </p:cNvPr>
            <p:cNvSpPr/>
            <p:nvPr/>
          </p:nvSpPr>
          <p:spPr>
            <a:xfrm>
              <a:off x="10420941" y="3857153"/>
              <a:ext cx="1199242" cy="805264"/>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Controls/ Commissioning Contractor (Influencer)</a:t>
              </a:r>
            </a:p>
          </p:txBody>
        </p:sp>
        <p:sp>
          <p:nvSpPr>
            <p:cNvPr id="93" name="Rectangle: Rounded Corners 92">
              <a:extLst>
                <a:ext uri="{FF2B5EF4-FFF2-40B4-BE49-F238E27FC236}">
                  <a16:creationId xmlns:a16="http://schemas.microsoft.com/office/drawing/2014/main" id="{BD4D174B-13CD-456B-8970-C6AC46A668BA}"/>
                </a:ext>
              </a:extLst>
            </p:cNvPr>
            <p:cNvSpPr/>
            <p:nvPr/>
          </p:nvSpPr>
          <p:spPr>
            <a:xfrm>
              <a:off x="6479374" y="1956584"/>
              <a:ext cx="1138364" cy="1040806"/>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Engineering Service  Firms (Influencer)</a:t>
              </a:r>
            </a:p>
          </p:txBody>
        </p:sp>
        <p:cxnSp>
          <p:nvCxnSpPr>
            <p:cNvPr id="94" name="Straight Connector 93">
              <a:extLst>
                <a:ext uri="{FF2B5EF4-FFF2-40B4-BE49-F238E27FC236}">
                  <a16:creationId xmlns:a16="http://schemas.microsoft.com/office/drawing/2014/main" id="{422BC7CB-F622-4BD2-8E2F-B0D856503E7B}"/>
                </a:ext>
              </a:extLst>
            </p:cNvPr>
            <p:cNvCxnSpPr>
              <a:cxnSpLocks/>
              <a:stCxn id="93" idx="0"/>
            </p:cNvCxnSpPr>
            <p:nvPr/>
          </p:nvCxnSpPr>
          <p:spPr>
            <a:xfrm flipH="1" flipV="1">
              <a:off x="7047064" y="1435290"/>
              <a:ext cx="1492" cy="521294"/>
            </a:xfrm>
            <a:prstGeom prst="line">
              <a:avLst/>
            </a:prstGeom>
            <a:ln w="12700">
              <a:solidFill>
                <a:schemeClr val="accent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Rectangle: Rounded Corners 3">
              <a:extLst>
                <a:ext uri="{FF2B5EF4-FFF2-40B4-BE49-F238E27FC236}">
                  <a16:creationId xmlns:a16="http://schemas.microsoft.com/office/drawing/2014/main" id="{23A81D86-3B2B-4476-983D-A1274B40E34D}"/>
                </a:ext>
              </a:extLst>
            </p:cNvPr>
            <p:cNvSpPr/>
            <p:nvPr/>
          </p:nvSpPr>
          <p:spPr>
            <a:xfrm>
              <a:off x="5838826" y="654299"/>
              <a:ext cx="5646052" cy="782561"/>
            </a:xfrm>
            <a:prstGeom prst="rect">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028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88" b="1" dirty="0"/>
            </a:p>
          </p:txBody>
        </p:sp>
        <p:cxnSp>
          <p:nvCxnSpPr>
            <p:cNvPr id="96" name="Straight Connector 95">
              <a:extLst>
                <a:ext uri="{FF2B5EF4-FFF2-40B4-BE49-F238E27FC236}">
                  <a16:creationId xmlns:a16="http://schemas.microsoft.com/office/drawing/2014/main" id="{970D73C0-2B48-4BDD-B20C-D549943EE2F0}"/>
                </a:ext>
              </a:extLst>
            </p:cNvPr>
            <p:cNvCxnSpPr>
              <a:cxnSpLocks/>
              <a:endCxn id="93" idx="2"/>
            </p:cNvCxnSpPr>
            <p:nvPr/>
          </p:nvCxnSpPr>
          <p:spPr>
            <a:xfrm flipV="1">
              <a:off x="7047063" y="2997390"/>
              <a:ext cx="1493" cy="2004060"/>
            </a:xfrm>
            <a:prstGeom prst="line">
              <a:avLst/>
            </a:prstGeom>
            <a:ln w="12700">
              <a:solidFill>
                <a:schemeClr val="tx2"/>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9F8140C-7760-4090-A361-C9866E9E86F9}"/>
                </a:ext>
              </a:extLst>
            </p:cNvPr>
            <p:cNvCxnSpPr>
              <a:cxnSpLocks/>
            </p:cNvCxnSpPr>
            <p:nvPr/>
          </p:nvCxnSpPr>
          <p:spPr>
            <a:xfrm>
              <a:off x="6227913" y="1435290"/>
              <a:ext cx="0" cy="3600276"/>
            </a:xfrm>
            <a:prstGeom prst="straightConnector1">
              <a:avLst/>
            </a:prstGeom>
            <a:ln w="254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562F022-2642-481E-8CCC-D30E50D7926D}"/>
                </a:ext>
              </a:extLst>
            </p:cNvPr>
            <p:cNvCxnSpPr>
              <a:cxnSpLocks/>
            </p:cNvCxnSpPr>
            <p:nvPr/>
          </p:nvCxnSpPr>
          <p:spPr>
            <a:xfrm flipV="1">
              <a:off x="7913838" y="1435290"/>
              <a:ext cx="0" cy="1668781"/>
            </a:xfrm>
            <a:prstGeom prst="straightConnector1">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585B960F-C8A7-44F2-9971-331C285278E2}"/>
                </a:ext>
              </a:extLst>
            </p:cNvPr>
            <p:cNvCxnSpPr>
              <a:cxnSpLocks/>
              <a:stCxn id="91" idx="1"/>
              <a:endCxn id="123" idx="3"/>
            </p:cNvCxnSpPr>
            <p:nvPr/>
          </p:nvCxnSpPr>
          <p:spPr>
            <a:xfrm rot="10800000">
              <a:off x="9828726" y="2413468"/>
              <a:ext cx="561886" cy="1"/>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E1CD0959-BD56-4498-A2FD-BD6DDEAA8B86}"/>
                </a:ext>
              </a:extLst>
            </p:cNvPr>
            <p:cNvCxnSpPr>
              <a:cxnSpLocks/>
              <a:stCxn id="91" idx="2"/>
            </p:cNvCxnSpPr>
            <p:nvPr/>
          </p:nvCxnSpPr>
          <p:spPr>
            <a:xfrm rot="5400000">
              <a:off x="9372468" y="1973133"/>
              <a:ext cx="697200" cy="2433355"/>
            </a:xfrm>
            <a:prstGeom prst="bentConnector2">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B868C7-A95A-4910-B680-CAE0F92DDFB3}"/>
                </a:ext>
              </a:extLst>
            </p:cNvPr>
            <p:cNvCxnSpPr>
              <a:cxnSpLocks/>
              <a:endCxn id="92" idx="2"/>
            </p:cNvCxnSpPr>
            <p:nvPr/>
          </p:nvCxnSpPr>
          <p:spPr>
            <a:xfrm flipV="1">
              <a:off x="11020562" y="4662417"/>
              <a:ext cx="0" cy="342570"/>
            </a:xfrm>
            <a:prstGeom prst="line">
              <a:avLst/>
            </a:prstGeom>
            <a:ln w="12700">
              <a:solidFill>
                <a:schemeClr val="accent5"/>
              </a:solidFill>
              <a:prstDash val="lgDash"/>
              <a:headEnd type="arrow"/>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9314452-95FC-45A7-AF49-35A2E2E64322}"/>
                </a:ext>
              </a:extLst>
            </p:cNvPr>
            <p:cNvGrpSpPr/>
            <p:nvPr/>
          </p:nvGrpSpPr>
          <p:grpSpPr>
            <a:xfrm>
              <a:off x="5908497" y="4385419"/>
              <a:ext cx="5679272" cy="1690265"/>
              <a:chOff x="1534149" y="5060869"/>
              <a:chExt cx="5679272" cy="1690265"/>
            </a:xfrm>
            <a:effectLst/>
          </p:grpSpPr>
          <p:sp>
            <p:nvSpPr>
              <p:cNvPr id="103" name="Rectangle: Rounded Corners 151">
                <a:extLst>
                  <a:ext uri="{FF2B5EF4-FFF2-40B4-BE49-F238E27FC236}">
                    <a16:creationId xmlns:a16="http://schemas.microsoft.com/office/drawing/2014/main" id="{D7E75102-169A-4702-AB5C-9ABB72C88B7D}"/>
                  </a:ext>
                </a:extLst>
              </p:cNvPr>
              <p:cNvSpPr/>
              <p:nvPr/>
            </p:nvSpPr>
            <p:spPr>
              <a:xfrm>
                <a:off x="1534149" y="5676825"/>
                <a:ext cx="5679272" cy="1073440"/>
              </a:xfrm>
              <a:custGeom>
                <a:avLst/>
                <a:gdLst>
                  <a:gd name="connsiteX0" fmla="*/ 0 w 5143500"/>
                  <a:gd name="connsiteY0" fmla="*/ 0 h 1166492"/>
                  <a:gd name="connsiteX1" fmla="*/ 0 w 5143500"/>
                  <a:gd name="connsiteY1" fmla="*/ 0 h 1166492"/>
                  <a:gd name="connsiteX2" fmla="*/ 5143500 w 5143500"/>
                  <a:gd name="connsiteY2" fmla="*/ 0 h 1166492"/>
                  <a:gd name="connsiteX3" fmla="*/ 5143500 w 5143500"/>
                  <a:gd name="connsiteY3" fmla="*/ 0 h 1166492"/>
                  <a:gd name="connsiteX4" fmla="*/ 5143500 w 5143500"/>
                  <a:gd name="connsiteY4" fmla="*/ 1166492 h 1166492"/>
                  <a:gd name="connsiteX5" fmla="*/ 5143500 w 5143500"/>
                  <a:gd name="connsiteY5" fmla="*/ 1166492 h 1166492"/>
                  <a:gd name="connsiteX6" fmla="*/ 0 w 5143500"/>
                  <a:gd name="connsiteY6" fmla="*/ 1166492 h 1166492"/>
                  <a:gd name="connsiteX7" fmla="*/ 0 w 5143500"/>
                  <a:gd name="connsiteY7" fmla="*/ 1166492 h 1166492"/>
                  <a:gd name="connsiteX8" fmla="*/ 0 w 5143500"/>
                  <a:gd name="connsiteY8" fmla="*/ 0 h 1166492"/>
                  <a:gd name="connsiteX0" fmla="*/ 0 w 5143500"/>
                  <a:gd name="connsiteY0" fmla="*/ 614 h 1167106"/>
                  <a:gd name="connsiteX1" fmla="*/ 0 w 5143500"/>
                  <a:gd name="connsiteY1" fmla="*/ 614 h 1167106"/>
                  <a:gd name="connsiteX2" fmla="*/ 262890 w 5143500"/>
                  <a:gd name="connsiteY2" fmla="*/ 0 h 1167106"/>
                  <a:gd name="connsiteX3" fmla="*/ 5143500 w 5143500"/>
                  <a:gd name="connsiteY3" fmla="*/ 614 h 1167106"/>
                  <a:gd name="connsiteX4" fmla="*/ 5143500 w 5143500"/>
                  <a:gd name="connsiteY4" fmla="*/ 614 h 1167106"/>
                  <a:gd name="connsiteX5" fmla="*/ 5143500 w 5143500"/>
                  <a:gd name="connsiteY5" fmla="*/ 1167106 h 1167106"/>
                  <a:gd name="connsiteX6" fmla="*/ 5143500 w 5143500"/>
                  <a:gd name="connsiteY6" fmla="*/ 1167106 h 1167106"/>
                  <a:gd name="connsiteX7" fmla="*/ 0 w 5143500"/>
                  <a:gd name="connsiteY7" fmla="*/ 1167106 h 1167106"/>
                  <a:gd name="connsiteX8" fmla="*/ 0 w 5143500"/>
                  <a:gd name="connsiteY8" fmla="*/ 1167106 h 1167106"/>
                  <a:gd name="connsiteX9" fmla="*/ 0 w 5143500"/>
                  <a:gd name="connsiteY9" fmla="*/ 614 h 116710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5143500 w 5143500"/>
                  <a:gd name="connsiteY4" fmla="*/ 8234 h 1174726"/>
                  <a:gd name="connsiteX5" fmla="*/ 5143500 w 5143500"/>
                  <a:gd name="connsiteY5" fmla="*/ 8234 h 1174726"/>
                  <a:gd name="connsiteX6" fmla="*/ 5143500 w 5143500"/>
                  <a:gd name="connsiteY6" fmla="*/ 1174726 h 1174726"/>
                  <a:gd name="connsiteX7" fmla="*/ 5143500 w 5143500"/>
                  <a:gd name="connsiteY7" fmla="*/ 1174726 h 1174726"/>
                  <a:gd name="connsiteX8" fmla="*/ 0 w 5143500"/>
                  <a:gd name="connsiteY8" fmla="*/ 1174726 h 1174726"/>
                  <a:gd name="connsiteX9" fmla="*/ 0 w 5143500"/>
                  <a:gd name="connsiteY9" fmla="*/ 1174726 h 1174726"/>
                  <a:gd name="connsiteX10" fmla="*/ 0 w 5143500"/>
                  <a:gd name="connsiteY10" fmla="*/ 8234 h 117472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4697730 w 5143500"/>
                  <a:gd name="connsiteY4" fmla="*/ 7620 h 1174726"/>
                  <a:gd name="connsiteX5" fmla="*/ 5143500 w 5143500"/>
                  <a:gd name="connsiteY5" fmla="*/ 8234 h 1174726"/>
                  <a:gd name="connsiteX6" fmla="*/ 5143500 w 5143500"/>
                  <a:gd name="connsiteY6" fmla="*/ 8234 h 1174726"/>
                  <a:gd name="connsiteX7" fmla="*/ 5143500 w 5143500"/>
                  <a:gd name="connsiteY7" fmla="*/ 1174726 h 1174726"/>
                  <a:gd name="connsiteX8" fmla="*/ 5143500 w 5143500"/>
                  <a:gd name="connsiteY8" fmla="*/ 1174726 h 1174726"/>
                  <a:gd name="connsiteX9" fmla="*/ 0 w 5143500"/>
                  <a:gd name="connsiteY9" fmla="*/ 1174726 h 1174726"/>
                  <a:gd name="connsiteX10" fmla="*/ 0 w 5143500"/>
                  <a:gd name="connsiteY10" fmla="*/ 1174726 h 1174726"/>
                  <a:gd name="connsiteX11" fmla="*/ 0 w 5143500"/>
                  <a:gd name="connsiteY11" fmla="*/ 8234 h 11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1174726">
                    <a:moveTo>
                      <a:pt x="0" y="8234"/>
                    </a:moveTo>
                    <a:lnTo>
                      <a:pt x="0" y="8234"/>
                    </a:lnTo>
                    <a:lnTo>
                      <a:pt x="262890" y="7620"/>
                    </a:lnTo>
                    <a:lnTo>
                      <a:pt x="857250" y="0"/>
                    </a:lnTo>
                    <a:lnTo>
                      <a:pt x="4697730" y="7620"/>
                    </a:lnTo>
                    <a:lnTo>
                      <a:pt x="5143500" y="8234"/>
                    </a:lnTo>
                    <a:lnTo>
                      <a:pt x="5143500" y="8234"/>
                    </a:lnTo>
                    <a:lnTo>
                      <a:pt x="5143500" y="1174726"/>
                    </a:lnTo>
                    <a:lnTo>
                      <a:pt x="5143500" y="1174726"/>
                    </a:lnTo>
                    <a:lnTo>
                      <a:pt x="0" y="1174726"/>
                    </a:lnTo>
                    <a:lnTo>
                      <a:pt x="0" y="1174726"/>
                    </a:lnTo>
                    <a:lnTo>
                      <a:pt x="0" y="8234"/>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287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13" b="1" dirty="0">
                  <a:solidFill>
                    <a:schemeClr val="tx2"/>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B19CDF35-6EAB-4F66-904C-75B7DCD6CD2E}"/>
                  </a:ext>
                </a:extLst>
              </p:cNvPr>
              <p:cNvGrpSpPr/>
              <p:nvPr/>
            </p:nvGrpSpPr>
            <p:grpSpPr>
              <a:xfrm>
                <a:off x="2921613" y="5768120"/>
                <a:ext cx="913036" cy="983014"/>
                <a:chOff x="485820" y="7595432"/>
                <a:chExt cx="1217381" cy="1310688"/>
              </a:xfrm>
            </p:grpSpPr>
            <p:pic>
              <p:nvPicPr>
                <p:cNvPr id="116" name="Graphic 115" descr="Building outline">
                  <a:extLst>
                    <a:ext uri="{FF2B5EF4-FFF2-40B4-BE49-F238E27FC236}">
                      <a16:creationId xmlns:a16="http://schemas.microsoft.com/office/drawing/2014/main" id="{2CF46771-FC63-4876-A375-FBE7E167586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7001" y="7595432"/>
                  <a:ext cx="835018" cy="835019"/>
                </a:xfrm>
                <a:prstGeom prst="rect">
                  <a:avLst/>
                </a:prstGeom>
              </p:spPr>
            </p:pic>
            <p:sp>
              <p:nvSpPr>
                <p:cNvPr id="117" name="TextBox 116">
                  <a:extLst>
                    <a:ext uri="{FF2B5EF4-FFF2-40B4-BE49-F238E27FC236}">
                      <a16:creationId xmlns:a16="http://schemas.microsoft.com/office/drawing/2014/main" id="{348C856A-E976-4E50-9106-6FA9AD7DCDE4}"/>
                    </a:ext>
                  </a:extLst>
                </p:cNvPr>
                <p:cNvSpPr txBox="1"/>
                <p:nvPr/>
              </p:nvSpPr>
              <p:spPr>
                <a:xfrm>
                  <a:off x="485820" y="8372639"/>
                  <a:ext cx="1217381" cy="533481"/>
                </a:xfrm>
                <a:prstGeom prst="rect">
                  <a:avLst/>
                </a:prstGeom>
                <a:noFill/>
              </p:spPr>
              <p:txBody>
                <a:bodyPr wrap="square" rtlCol="0">
                  <a:spAutoFit/>
                </a:bodyPr>
                <a:lstStyle/>
                <a:p>
                  <a:pPr algn="ctr"/>
                  <a:r>
                    <a:rPr lang="en-US" sz="1000" b="1" dirty="0">
                      <a:solidFill>
                        <a:schemeClr val="tx2"/>
                      </a:solidFill>
                    </a:rPr>
                    <a:t>Residential buildings</a:t>
                  </a:r>
                </a:p>
              </p:txBody>
            </p:sp>
          </p:grpSp>
          <p:grpSp>
            <p:nvGrpSpPr>
              <p:cNvPr id="105" name="Group 104">
                <a:extLst>
                  <a:ext uri="{FF2B5EF4-FFF2-40B4-BE49-F238E27FC236}">
                    <a16:creationId xmlns:a16="http://schemas.microsoft.com/office/drawing/2014/main" id="{CFE11200-A81E-4E9D-9CED-DD361D18D4E1}"/>
                  </a:ext>
                </a:extLst>
              </p:cNvPr>
              <p:cNvGrpSpPr/>
              <p:nvPr/>
            </p:nvGrpSpPr>
            <p:grpSpPr>
              <a:xfrm>
                <a:off x="4021772" y="5749107"/>
                <a:ext cx="1068231" cy="1001159"/>
                <a:chOff x="2649298" y="7717389"/>
                <a:chExt cx="1424308" cy="1334878"/>
              </a:xfrm>
            </p:grpSpPr>
            <p:pic>
              <p:nvPicPr>
                <p:cNvPr id="114" name="Graphic 113" descr="Warehouse outline">
                  <a:extLst>
                    <a:ext uri="{FF2B5EF4-FFF2-40B4-BE49-F238E27FC236}">
                      <a16:creationId xmlns:a16="http://schemas.microsoft.com/office/drawing/2014/main" id="{74A53370-C7B1-4839-BB01-75CBBE4B4DE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928970" y="7717389"/>
                  <a:ext cx="896548" cy="896547"/>
                </a:xfrm>
                <a:prstGeom prst="rect">
                  <a:avLst/>
                </a:prstGeom>
              </p:spPr>
            </p:pic>
            <p:sp>
              <p:nvSpPr>
                <p:cNvPr id="115" name="TextBox 114">
                  <a:extLst>
                    <a:ext uri="{FF2B5EF4-FFF2-40B4-BE49-F238E27FC236}">
                      <a16:creationId xmlns:a16="http://schemas.microsoft.com/office/drawing/2014/main" id="{C09FF950-2B2D-4A1B-B8C7-AC42254AF041}"/>
                    </a:ext>
                  </a:extLst>
                </p:cNvPr>
                <p:cNvSpPr txBox="1"/>
                <p:nvPr/>
              </p:nvSpPr>
              <p:spPr>
                <a:xfrm>
                  <a:off x="2649298" y="8518787"/>
                  <a:ext cx="1424308" cy="533480"/>
                </a:xfrm>
                <a:prstGeom prst="rect">
                  <a:avLst/>
                </a:prstGeom>
                <a:noFill/>
              </p:spPr>
              <p:txBody>
                <a:bodyPr wrap="square" rtlCol="0">
                  <a:spAutoFit/>
                </a:bodyPr>
                <a:lstStyle/>
                <a:p>
                  <a:pPr algn="ctr"/>
                  <a:r>
                    <a:rPr lang="en-US" sz="1000" b="1" dirty="0">
                      <a:solidFill>
                        <a:schemeClr val="tx2"/>
                      </a:solidFill>
                    </a:rPr>
                    <a:t>Commercial buildings</a:t>
                  </a:r>
                </a:p>
              </p:txBody>
            </p:sp>
          </p:grpSp>
          <p:grpSp>
            <p:nvGrpSpPr>
              <p:cNvPr id="106" name="Group 105">
                <a:extLst>
                  <a:ext uri="{FF2B5EF4-FFF2-40B4-BE49-F238E27FC236}">
                    <a16:creationId xmlns:a16="http://schemas.microsoft.com/office/drawing/2014/main" id="{452D8272-A734-4F0A-BB69-35B2583382DC}"/>
                  </a:ext>
                </a:extLst>
              </p:cNvPr>
              <p:cNvGrpSpPr/>
              <p:nvPr/>
            </p:nvGrpSpPr>
            <p:grpSpPr>
              <a:xfrm>
                <a:off x="5481754" y="5749109"/>
                <a:ext cx="868819" cy="988274"/>
                <a:chOff x="5247219" y="7610003"/>
                <a:chExt cx="1158425" cy="1317701"/>
              </a:xfrm>
            </p:grpSpPr>
            <p:pic>
              <p:nvPicPr>
                <p:cNvPr id="112" name="Graphic 111" descr="Factory outline">
                  <a:extLst>
                    <a:ext uri="{FF2B5EF4-FFF2-40B4-BE49-F238E27FC236}">
                      <a16:creationId xmlns:a16="http://schemas.microsoft.com/office/drawing/2014/main" id="{10255F55-0D01-403E-977B-69B2757997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5418624" y="7610003"/>
                  <a:ext cx="850029" cy="850029"/>
                </a:xfrm>
                <a:prstGeom prst="rect">
                  <a:avLst/>
                </a:prstGeom>
              </p:spPr>
            </p:pic>
            <p:sp>
              <p:nvSpPr>
                <p:cNvPr id="113" name="TextBox 112">
                  <a:extLst>
                    <a:ext uri="{FF2B5EF4-FFF2-40B4-BE49-F238E27FC236}">
                      <a16:creationId xmlns:a16="http://schemas.microsoft.com/office/drawing/2014/main" id="{0D61F63D-4468-4EA1-91BC-066C6146D2DD}"/>
                    </a:ext>
                  </a:extLst>
                </p:cNvPr>
                <p:cNvSpPr txBox="1"/>
                <p:nvPr/>
              </p:nvSpPr>
              <p:spPr>
                <a:xfrm>
                  <a:off x="5247219" y="8394223"/>
                  <a:ext cx="1158425" cy="533481"/>
                </a:xfrm>
                <a:prstGeom prst="rect">
                  <a:avLst/>
                </a:prstGeom>
                <a:noFill/>
              </p:spPr>
              <p:txBody>
                <a:bodyPr wrap="square" rtlCol="0">
                  <a:spAutoFit/>
                </a:bodyPr>
                <a:lstStyle/>
                <a:p>
                  <a:pPr algn="ctr"/>
                  <a:r>
                    <a:rPr lang="en-US" sz="1000" b="1" dirty="0">
                      <a:solidFill>
                        <a:schemeClr val="tx2"/>
                      </a:solidFill>
                    </a:rPr>
                    <a:t>Industry/ Agriculture</a:t>
                  </a:r>
                </a:p>
              </p:txBody>
            </p:sp>
          </p:grpSp>
          <p:cxnSp>
            <p:nvCxnSpPr>
              <p:cNvPr id="107" name="Straight Connector 106">
                <a:extLst>
                  <a:ext uri="{FF2B5EF4-FFF2-40B4-BE49-F238E27FC236}">
                    <a16:creationId xmlns:a16="http://schemas.microsoft.com/office/drawing/2014/main" id="{66402499-7DDB-4B2E-BC10-F36BE35FDAFD}"/>
                  </a:ext>
                </a:extLst>
              </p:cNvPr>
              <p:cNvCxnSpPr>
                <a:cxnSpLocks/>
              </p:cNvCxnSpPr>
              <p:nvPr/>
            </p:nvCxnSpPr>
            <p:spPr>
              <a:xfrm>
                <a:off x="3338642" y="5111566"/>
                <a:ext cx="2327664" cy="0"/>
              </a:xfrm>
              <a:prstGeom prst="line">
                <a:avLst/>
              </a:prstGeom>
              <a:ln w="127000">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E608A76-7B91-46CE-AD5C-CDC2629E5580}"/>
                  </a:ext>
                </a:extLst>
              </p:cNvPr>
              <p:cNvCxnSpPr>
                <a:cxnSpLocks/>
              </p:cNvCxnSpPr>
              <p:nvPr/>
            </p:nvCxnSpPr>
            <p:spPr>
              <a:xfrm>
                <a:off x="4572000"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FF94196-EE21-4F0F-9F3A-5CFEFF816A59}"/>
                  </a:ext>
                </a:extLst>
              </p:cNvPr>
              <p:cNvCxnSpPr>
                <a:cxnSpLocks/>
              </p:cNvCxnSpPr>
              <p:nvPr/>
            </p:nvCxnSpPr>
            <p:spPr>
              <a:xfrm>
                <a:off x="5634556" y="5060869"/>
                <a:ext cx="0" cy="62728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D4FAF21-0466-40C5-AD18-9A20B3F58D10}"/>
                  </a:ext>
                </a:extLst>
              </p:cNvPr>
              <p:cNvCxnSpPr>
                <a:cxnSpLocks/>
              </p:cNvCxnSpPr>
              <p:nvPr/>
            </p:nvCxnSpPr>
            <p:spPr>
              <a:xfrm>
                <a:off x="3378131"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909D876-CC3C-4746-BCB1-9BB2B85EB387}"/>
                  </a:ext>
                </a:extLst>
              </p:cNvPr>
              <p:cNvSpPr txBox="1"/>
              <p:nvPr/>
            </p:nvSpPr>
            <p:spPr>
              <a:xfrm>
                <a:off x="1840294" y="5914699"/>
                <a:ext cx="948455" cy="646331"/>
              </a:xfrm>
              <a:prstGeom prst="rect">
                <a:avLst/>
              </a:prstGeom>
              <a:noFill/>
            </p:spPr>
            <p:txBody>
              <a:bodyPr wrap="square" rtlCol="0">
                <a:spAutoFit/>
              </a:bodyPr>
              <a:lstStyle/>
              <a:p>
                <a:r>
                  <a:rPr lang="en-US" b="1" dirty="0">
                    <a:solidFill>
                      <a:schemeClr val="bg1"/>
                    </a:solidFill>
                  </a:rPr>
                  <a:t>End Users</a:t>
                </a:r>
              </a:p>
            </p:txBody>
          </p:sp>
        </p:grpSp>
        <p:pic>
          <p:nvPicPr>
            <p:cNvPr id="120" name="Graphic 119">
              <a:extLst>
                <a:ext uri="{FF2B5EF4-FFF2-40B4-BE49-F238E27FC236}">
                  <a16:creationId xmlns:a16="http://schemas.microsoft.com/office/drawing/2014/main" id="{7F8B3F66-21FF-4751-8AF7-B70573FDE0C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59540" y="724715"/>
              <a:ext cx="936897" cy="624598"/>
            </a:xfrm>
            <a:prstGeom prst="rect">
              <a:avLst/>
            </a:prstGeom>
          </p:spPr>
        </p:pic>
        <p:cxnSp>
          <p:nvCxnSpPr>
            <p:cNvPr id="121" name="Straight Arrow Connector 120">
              <a:extLst>
                <a:ext uri="{FF2B5EF4-FFF2-40B4-BE49-F238E27FC236}">
                  <a16:creationId xmlns:a16="http://schemas.microsoft.com/office/drawing/2014/main" id="{1F9452A4-FE33-487F-A113-90DB820D0762}"/>
                </a:ext>
              </a:extLst>
            </p:cNvPr>
            <p:cNvCxnSpPr>
              <a:cxnSpLocks/>
            </p:cNvCxnSpPr>
            <p:nvPr/>
          </p:nvCxnSpPr>
          <p:spPr>
            <a:xfrm flipH="1">
              <a:off x="7588451" y="2271278"/>
              <a:ext cx="1242764" cy="0"/>
            </a:xfrm>
            <a:prstGeom prst="straightConnector1">
              <a:avLst/>
            </a:prstGeom>
            <a:ln w="12700">
              <a:solidFill>
                <a:schemeClr val="accent3"/>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74638C3-0C21-4D79-AB9E-B60D5F742C24}"/>
                </a:ext>
              </a:extLst>
            </p:cNvPr>
            <p:cNvCxnSpPr>
              <a:cxnSpLocks/>
            </p:cNvCxnSpPr>
            <p:nvPr/>
          </p:nvCxnSpPr>
          <p:spPr>
            <a:xfrm flipH="1">
              <a:off x="7617738" y="2143461"/>
              <a:ext cx="2868640" cy="0"/>
            </a:xfrm>
            <a:prstGeom prst="straightConnector1">
              <a:avLst/>
            </a:prstGeom>
            <a:ln w="12700">
              <a:solidFill>
                <a:schemeClr val="accent4"/>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FDDD2CD6-36D4-474B-96F3-03C718927639}"/>
                </a:ext>
              </a:extLst>
            </p:cNvPr>
            <p:cNvSpPr/>
            <p:nvPr/>
          </p:nvSpPr>
          <p:spPr>
            <a:xfrm>
              <a:off x="8756102" y="1985724"/>
              <a:ext cx="1072624" cy="855485"/>
            </a:xfrm>
            <a:prstGeom prst="roundRect">
              <a:avLst>
                <a:gd name="adj" fmla="val 0"/>
              </a:avLst>
            </a:prstGeom>
            <a:solidFill>
              <a:schemeClr val="accent3"/>
            </a:solidFill>
            <a:ln w="9525">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5"/>
                  </a:solidFill>
                </a:rPr>
                <a:t>Distributors </a:t>
              </a:r>
            </a:p>
            <a:p>
              <a:pPr algn="ctr"/>
              <a:r>
                <a:rPr lang="en-US" sz="1200" b="1" dirty="0">
                  <a:solidFill>
                    <a:schemeClr val="accent5"/>
                  </a:solidFill>
                </a:rPr>
                <a:t>(Local and National)</a:t>
              </a:r>
            </a:p>
          </p:txBody>
        </p:sp>
        <p:sp>
          <p:nvSpPr>
            <p:cNvPr id="124" name="TextBox 123">
              <a:extLst>
                <a:ext uri="{FF2B5EF4-FFF2-40B4-BE49-F238E27FC236}">
                  <a16:creationId xmlns:a16="http://schemas.microsoft.com/office/drawing/2014/main" id="{5AE4F622-D864-4492-B021-07273699E5D0}"/>
                </a:ext>
              </a:extLst>
            </p:cNvPr>
            <p:cNvSpPr txBox="1"/>
            <p:nvPr/>
          </p:nvSpPr>
          <p:spPr>
            <a:xfrm>
              <a:off x="8882029" y="902531"/>
              <a:ext cx="290876" cy="461665"/>
            </a:xfrm>
            <a:prstGeom prst="rect">
              <a:avLst/>
            </a:prstGeom>
            <a:noFill/>
          </p:spPr>
          <p:txBody>
            <a:bodyPr wrap="square" rtlCol="0">
              <a:spAutoFit/>
            </a:bodyPr>
            <a:lstStyle/>
            <a:p>
              <a:pPr algn="ctr"/>
              <a:r>
                <a:rPr lang="en-US" sz="2400" dirty="0">
                  <a:solidFill>
                    <a:schemeClr val="accent6"/>
                  </a:solidFill>
                </a:rPr>
                <a:t>&amp;</a:t>
              </a:r>
            </a:p>
          </p:txBody>
        </p:sp>
        <p:sp>
          <p:nvSpPr>
            <p:cNvPr id="125" name="TextBox 124">
              <a:extLst>
                <a:ext uri="{FF2B5EF4-FFF2-40B4-BE49-F238E27FC236}">
                  <a16:creationId xmlns:a16="http://schemas.microsoft.com/office/drawing/2014/main" id="{319F3BF4-B200-4EAC-86E2-A9B397462C0D}"/>
                </a:ext>
              </a:extLst>
            </p:cNvPr>
            <p:cNvSpPr txBox="1"/>
            <p:nvPr/>
          </p:nvSpPr>
          <p:spPr>
            <a:xfrm>
              <a:off x="9248355" y="771129"/>
              <a:ext cx="1467689" cy="523220"/>
            </a:xfrm>
            <a:prstGeom prst="rect">
              <a:avLst/>
            </a:prstGeom>
            <a:solidFill>
              <a:schemeClr val="tx2">
                <a:lumMod val="40000"/>
                <a:lumOff val="60000"/>
              </a:schemeClr>
            </a:solidFill>
            <a:ln>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ASD</a:t>
              </a:r>
            </a:p>
            <a:p>
              <a:pPr algn="ctr"/>
              <a:r>
                <a:rPr lang="en-US" sz="1400" b="1" dirty="0">
                  <a:solidFill>
                    <a:schemeClr val="bg1"/>
                  </a:solidFill>
                </a:rPr>
                <a:t> Manufacturers</a:t>
              </a:r>
            </a:p>
          </p:txBody>
        </p:sp>
        <p:sp>
          <p:nvSpPr>
            <p:cNvPr id="126" name="TextBox 125">
              <a:extLst>
                <a:ext uri="{FF2B5EF4-FFF2-40B4-BE49-F238E27FC236}">
                  <a16:creationId xmlns:a16="http://schemas.microsoft.com/office/drawing/2014/main" id="{2B1ABC17-B4DD-415F-8667-BAAC32295C4C}"/>
                </a:ext>
              </a:extLst>
            </p:cNvPr>
            <p:cNvSpPr txBox="1"/>
            <p:nvPr/>
          </p:nvSpPr>
          <p:spPr>
            <a:xfrm>
              <a:off x="7055627" y="783185"/>
              <a:ext cx="1554973" cy="523220"/>
            </a:xfrm>
            <a:prstGeom prst="rect">
              <a:avLst/>
            </a:prstGeom>
            <a:solidFill>
              <a:schemeClr val="accent5"/>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Motor</a:t>
              </a:r>
            </a:p>
            <a:p>
              <a:pPr algn="ctr"/>
              <a:r>
                <a:rPr lang="en-US" sz="1400" b="1" dirty="0">
                  <a:solidFill>
                    <a:schemeClr val="bg1"/>
                  </a:solidFill>
                </a:rPr>
                <a:t> Manufacturers</a:t>
              </a:r>
            </a:p>
          </p:txBody>
        </p:sp>
        <p:sp>
          <p:nvSpPr>
            <p:cNvPr id="127" name="Arrow: Down 126">
              <a:extLst>
                <a:ext uri="{FF2B5EF4-FFF2-40B4-BE49-F238E27FC236}">
                  <a16:creationId xmlns:a16="http://schemas.microsoft.com/office/drawing/2014/main" id="{C1F27714-F981-49CB-B56E-A2D4009B4ECF}"/>
                </a:ext>
              </a:extLst>
            </p:cNvPr>
            <p:cNvSpPr/>
            <p:nvPr/>
          </p:nvSpPr>
          <p:spPr>
            <a:xfrm>
              <a:off x="10468566" y="143008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Arrow Connector 127">
              <a:extLst>
                <a:ext uri="{FF2B5EF4-FFF2-40B4-BE49-F238E27FC236}">
                  <a16:creationId xmlns:a16="http://schemas.microsoft.com/office/drawing/2014/main" id="{BBF238DE-8369-4F8C-BEC6-41EE00A9BE30}"/>
                </a:ext>
              </a:extLst>
            </p:cNvPr>
            <p:cNvCxnSpPr>
              <a:cxnSpLocks/>
            </p:cNvCxnSpPr>
            <p:nvPr/>
          </p:nvCxnSpPr>
          <p:spPr>
            <a:xfrm>
              <a:off x="10789436" y="1411794"/>
              <a:ext cx="0" cy="488316"/>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4DBD8B4-3265-4662-9F80-7BD250158C48}"/>
                </a:ext>
              </a:extLst>
            </p:cNvPr>
            <p:cNvCxnSpPr>
              <a:cxnSpLocks/>
            </p:cNvCxnSpPr>
            <p:nvPr/>
          </p:nvCxnSpPr>
          <p:spPr>
            <a:xfrm>
              <a:off x="11068187" y="1411794"/>
              <a:ext cx="0" cy="488316"/>
            </a:xfrm>
            <a:prstGeom prst="straightConnector1">
              <a:avLst/>
            </a:prstGeom>
            <a:ln w="508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0" name="Arrow: Down 129">
              <a:extLst>
                <a:ext uri="{FF2B5EF4-FFF2-40B4-BE49-F238E27FC236}">
                  <a16:creationId xmlns:a16="http://schemas.microsoft.com/office/drawing/2014/main" id="{BE90BF40-F8AC-4A5A-AB64-BB70373A4924}"/>
                </a:ext>
              </a:extLst>
            </p:cNvPr>
            <p:cNvSpPr/>
            <p:nvPr/>
          </p:nvSpPr>
          <p:spPr>
            <a:xfrm>
              <a:off x="8841045" y="143603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Arrow Connector 130">
              <a:extLst>
                <a:ext uri="{FF2B5EF4-FFF2-40B4-BE49-F238E27FC236}">
                  <a16:creationId xmlns:a16="http://schemas.microsoft.com/office/drawing/2014/main" id="{DE4D5E45-AB96-4B79-B7A4-0FD8EAE827FE}"/>
                </a:ext>
              </a:extLst>
            </p:cNvPr>
            <p:cNvCxnSpPr>
              <a:cxnSpLocks/>
            </p:cNvCxnSpPr>
            <p:nvPr/>
          </p:nvCxnSpPr>
          <p:spPr>
            <a:xfrm>
              <a:off x="9161915" y="1417744"/>
              <a:ext cx="0" cy="488316"/>
            </a:xfrm>
            <a:prstGeom prst="straightConnector1">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FDA5564-0646-4933-8006-3EBB635BB724}"/>
                </a:ext>
              </a:extLst>
            </p:cNvPr>
            <p:cNvCxnSpPr>
              <a:cxnSpLocks/>
            </p:cNvCxnSpPr>
            <p:nvPr/>
          </p:nvCxnSpPr>
          <p:spPr>
            <a:xfrm>
              <a:off x="9440666" y="1417744"/>
              <a:ext cx="0" cy="488316"/>
            </a:xfrm>
            <a:prstGeom prst="straightConnector1">
              <a:avLst/>
            </a:prstGeom>
            <a:ln w="1016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3" name="Graphic 132">
              <a:extLst>
                <a:ext uri="{FF2B5EF4-FFF2-40B4-BE49-F238E27FC236}">
                  <a16:creationId xmlns:a16="http://schemas.microsoft.com/office/drawing/2014/main" id="{868D8D78-9302-4EBA-86B9-3667BB9FB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922787" y="762010"/>
              <a:ext cx="466323" cy="592736"/>
            </a:xfrm>
            <a:prstGeom prst="rect">
              <a:avLst/>
            </a:prstGeom>
          </p:spPr>
        </p:pic>
      </p:grpSp>
      <p:sp>
        <p:nvSpPr>
          <p:cNvPr id="183" name="Title 1">
            <a:extLst>
              <a:ext uri="{FF2B5EF4-FFF2-40B4-BE49-F238E27FC236}">
                <a16:creationId xmlns:a16="http://schemas.microsoft.com/office/drawing/2014/main" id="{4B021471-F8BE-4ED4-A337-E5BCE13DAA0C}"/>
              </a:ext>
            </a:extLst>
          </p:cNvPr>
          <p:cNvSpPr txBox="1">
            <a:spLocks/>
          </p:cNvSpPr>
          <p:nvPr/>
        </p:nvSpPr>
        <p:spPr>
          <a:xfrm>
            <a:off x="365185" y="1062345"/>
            <a:ext cx="4309485" cy="123825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gn="ctr"/>
            <a:r>
              <a:rPr lang="en-US" sz="4400" b="1" dirty="0">
                <a:solidFill>
                  <a:schemeClr val="accent5"/>
                </a:solidFill>
              </a:rPr>
              <a:t>Motor &amp; ASD Supply Chain</a:t>
            </a:r>
          </a:p>
        </p:txBody>
      </p:sp>
      <p:sp>
        <p:nvSpPr>
          <p:cNvPr id="57" name="TextBox 56">
            <a:extLst>
              <a:ext uri="{FF2B5EF4-FFF2-40B4-BE49-F238E27FC236}">
                <a16:creationId xmlns:a16="http://schemas.microsoft.com/office/drawing/2014/main" id="{EDA51B61-DFD2-4BA1-A357-180AEEBDD95E}"/>
              </a:ext>
            </a:extLst>
          </p:cNvPr>
          <p:cNvSpPr txBox="1"/>
          <p:nvPr/>
        </p:nvSpPr>
        <p:spPr>
          <a:xfrm>
            <a:off x="601936" y="3025344"/>
            <a:ext cx="3603114" cy="1631216"/>
          </a:xfrm>
          <a:prstGeom prst="rect">
            <a:avLst/>
          </a:prstGeom>
          <a:noFill/>
        </p:spPr>
        <p:txBody>
          <a:bodyPr wrap="square">
            <a:spAutoFit/>
          </a:bodyPr>
          <a:lstStyle/>
          <a:p>
            <a:r>
              <a:rPr lang="en-US" sz="2000" dirty="0">
                <a:solidFill>
                  <a:schemeClr val="accent5"/>
                </a:solidFill>
              </a:rPr>
              <a:t>Motors and ASDs are manufactured by the same companies, but the supply chains are </a:t>
            </a:r>
            <a:r>
              <a:rPr lang="en-US" sz="2000" b="1" dirty="0">
                <a:solidFill>
                  <a:schemeClr val="accent5"/>
                </a:solidFill>
              </a:rPr>
              <a:t>vertically isolated at the manufacturer level.</a:t>
            </a:r>
          </a:p>
        </p:txBody>
      </p:sp>
      <p:sp>
        <p:nvSpPr>
          <p:cNvPr id="2" name="Rectangle: Rounded Corners 1">
            <a:extLst>
              <a:ext uri="{FF2B5EF4-FFF2-40B4-BE49-F238E27FC236}">
                <a16:creationId xmlns:a16="http://schemas.microsoft.com/office/drawing/2014/main" id="{37FECF8D-8692-42CC-B4F1-DAE087CDF0F4}"/>
              </a:ext>
            </a:extLst>
          </p:cNvPr>
          <p:cNvSpPr/>
          <p:nvPr/>
        </p:nvSpPr>
        <p:spPr>
          <a:xfrm>
            <a:off x="5151520" y="476675"/>
            <a:ext cx="6489759" cy="1589810"/>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64910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4676774" y="-18961"/>
            <a:ext cx="7515225" cy="69817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11</a:t>
            </a:fld>
            <a:endParaRPr lang="en-US" dirty="0"/>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grpSp>
        <p:nvGrpSpPr>
          <p:cNvPr id="182" name="Group 181">
            <a:extLst>
              <a:ext uri="{FF2B5EF4-FFF2-40B4-BE49-F238E27FC236}">
                <a16:creationId xmlns:a16="http://schemas.microsoft.com/office/drawing/2014/main" id="{7E12A719-38EB-4A8D-80EF-5581ABD9E5B1}"/>
              </a:ext>
            </a:extLst>
          </p:cNvPr>
          <p:cNvGrpSpPr/>
          <p:nvPr/>
        </p:nvGrpSpPr>
        <p:grpSpPr>
          <a:xfrm>
            <a:off x="5342658" y="589086"/>
            <a:ext cx="6011142" cy="5679827"/>
            <a:chOff x="5667375" y="523874"/>
            <a:chExt cx="6011142" cy="5679827"/>
          </a:xfrm>
        </p:grpSpPr>
        <p:sp>
          <p:nvSpPr>
            <p:cNvPr id="179" name="Rectangle 178">
              <a:extLst>
                <a:ext uri="{FF2B5EF4-FFF2-40B4-BE49-F238E27FC236}">
                  <a16:creationId xmlns:a16="http://schemas.microsoft.com/office/drawing/2014/main" id="{108CBF24-9446-4683-BFB8-B4C3DE7AB141}"/>
                </a:ext>
              </a:extLst>
            </p:cNvPr>
            <p:cNvSpPr/>
            <p:nvPr/>
          </p:nvSpPr>
          <p:spPr>
            <a:xfrm>
              <a:off x="5667375" y="523874"/>
              <a:ext cx="6011142" cy="5679827"/>
            </a:xfrm>
            <a:prstGeom prst="rect">
              <a:avLst/>
            </a:prstGeom>
            <a:solidFill>
              <a:srgbClr val="FFFFFF">
                <a:alpha val="60000"/>
              </a:srgb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cxnSp>
          <p:nvCxnSpPr>
            <p:cNvPr id="84" name="Connector: Elbow 44">
              <a:extLst>
                <a:ext uri="{FF2B5EF4-FFF2-40B4-BE49-F238E27FC236}">
                  <a16:creationId xmlns:a16="http://schemas.microsoft.com/office/drawing/2014/main" id="{154DE667-E215-4FA2-8BFE-E402FCBC5942}"/>
                </a:ext>
              </a:extLst>
            </p:cNvPr>
            <p:cNvCxnSpPr>
              <a:cxnSpLocks/>
            </p:cNvCxnSpPr>
            <p:nvPr/>
          </p:nvCxnSpPr>
          <p:spPr>
            <a:xfrm flipH="1">
              <a:off x="7913078" y="3879856"/>
              <a:ext cx="1" cy="572728"/>
            </a:xfrm>
            <a:prstGeom prst="straightConnector1">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19BCD24-B57C-4C4F-9D43-FED1E74AC697}"/>
                </a:ext>
              </a:extLst>
            </p:cNvPr>
            <p:cNvCxnSpPr>
              <a:cxnSpLocks/>
            </p:cNvCxnSpPr>
            <p:nvPr/>
          </p:nvCxnSpPr>
          <p:spPr>
            <a:xfrm rot="10800000" flipV="1">
              <a:off x="9169211" y="3775740"/>
              <a:ext cx="1510356" cy="1219358"/>
            </a:xfrm>
            <a:prstGeom prst="bentConnector3">
              <a:avLst>
                <a:gd name="adj1" fmla="val 10003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467AB6A5-1BF1-4B29-9164-1930E34D250C}"/>
                </a:ext>
              </a:extLst>
            </p:cNvPr>
            <p:cNvCxnSpPr>
              <a:cxnSpLocks/>
              <a:stCxn id="123" idx="1"/>
            </p:cNvCxnSpPr>
            <p:nvPr/>
          </p:nvCxnSpPr>
          <p:spPr>
            <a:xfrm rot="10800000" flipV="1">
              <a:off x="8252928" y="2413467"/>
              <a:ext cx="503174" cy="690602"/>
            </a:xfrm>
            <a:prstGeom prst="bentConnector2">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01D4AE2C-04F2-483F-A005-B32216C7021C}"/>
                </a:ext>
              </a:extLst>
            </p:cNvPr>
            <p:cNvCxnSpPr>
              <a:cxnSpLocks/>
              <a:stCxn id="123" idx="2"/>
            </p:cNvCxnSpPr>
            <p:nvPr/>
          </p:nvCxnSpPr>
          <p:spPr>
            <a:xfrm rot="16200000" flipH="1">
              <a:off x="8682240" y="3451383"/>
              <a:ext cx="2160238" cy="939890"/>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32">
              <a:extLst>
                <a:ext uri="{FF2B5EF4-FFF2-40B4-BE49-F238E27FC236}">
                  <a16:creationId xmlns:a16="http://schemas.microsoft.com/office/drawing/2014/main" id="{2D27FDD7-3331-4652-992C-50C4488632F7}"/>
                </a:ext>
              </a:extLst>
            </p:cNvPr>
            <p:cNvCxnSpPr>
              <a:cxnSpLocks/>
            </p:cNvCxnSpPr>
            <p:nvPr/>
          </p:nvCxnSpPr>
          <p:spPr>
            <a:xfrm flipH="1">
              <a:off x="9276798" y="2872959"/>
              <a:ext cx="2916" cy="212190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C7E9878-E30A-46CE-8548-DC0C519DDB84}"/>
                </a:ext>
              </a:extLst>
            </p:cNvPr>
            <p:cNvCxnSpPr>
              <a:cxnSpLocks/>
            </p:cNvCxnSpPr>
            <p:nvPr/>
          </p:nvCxnSpPr>
          <p:spPr>
            <a:xfrm rot="5400000">
              <a:off x="9539565" y="3641368"/>
              <a:ext cx="2160238" cy="559923"/>
            </a:xfrm>
            <a:prstGeom prst="bentConnector3">
              <a:avLst>
                <a:gd name="adj1" fmla="val 43298"/>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Rounded Corners 4">
              <a:extLst>
                <a:ext uri="{FF2B5EF4-FFF2-40B4-BE49-F238E27FC236}">
                  <a16:creationId xmlns:a16="http://schemas.microsoft.com/office/drawing/2014/main" id="{725B1E3E-748E-4471-9489-0B922DB2F7B1}"/>
                </a:ext>
              </a:extLst>
            </p:cNvPr>
            <p:cNvSpPr/>
            <p:nvPr/>
          </p:nvSpPr>
          <p:spPr>
            <a:xfrm>
              <a:off x="7305998" y="3100599"/>
              <a:ext cx="1214144" cy="864532"/>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t>Installing Contractor (Mechanical Contractor)</a:t>
              </a:r>
            </a:p>
          </p:txBody>
        </p:sp>
        <p:sp>
          <p:nvSpPr>
            <p:cNvPr id="91" name="Rectangle: Rounded Corners 90">
              <a:extLst>
                <a:ext uri="{FF2B5EF4-FFF2-40B4-BE49-F238E27FC236}">
                  <a16:creationId xmlns:a16="http://schemas.microsoft.com/office/drawing/2014/main" id="{34453934-BD80-4338-B317-C24C0810607F}"/>
                </a:ext>
              </a:extLst>
            </p:cNvPr>
            <p:cNvSpPr/>
            <p:nvPr/>
          </p:nvSpPr>
          <p:spPr>
            <a:xfrm>
              <a:off x="10390612" y="1985725"/>
              <a:ext cx="1094266" cy="855485"/>
            </a:xfrm>
            <a:prstGeom prst="roundRect">
              <a:avLst>
                <a:gd name="adj" fmla="val 0"/>
              </a:avLst>
            </a:prstGeom>
            <a:solidFill>
              <a:schemeClr val="accent4"/>
            </a:solidFill>
            <a:ln w="9525">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14350"/>
              <a:r>
                <a:rPr lang="en-US" sz="1200" b="1" dirty="0"/>
                <a:t>OEM and OEM Distributor </a:t>
              </a:r>
            </a:p>
          </p:txBody>
        </p:sp>
        <p:sp>
          <p:nvSpPr>
            <p:cNvPr id="92" name="Rectangle: Rounded Corners 91">
              <a:extLst>
                <a:ext uri="{FF2B5EF4-FFF2-40B4-BE49-F238E27FC236}">
                  <a16:creationId xmlns:a16="http://schemas.microsoft.com/office/drawing/2014/main" id="{0D117E37-DD47-41DA-8C5A-1B2CA986BE8C}"/>
                </a:ext>
              </a:extLst>
            </p:cNvPr>
            <p:cNvSpPr/>
            <p:nvPr/>
          </p:nvSpPr>
          <p:spPr>
            <a:xfrm>
              <a:off x="10420941" y="3857153"/>
              <a:ext cx="1199242" cy="805264"/>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Controls/ Commissioning Contractor (Influencer)</a:t>
              </a:r>
            </a:p>
          </p:txBody>
        </p:sp>
        <p:sp>
          <p:nvSpPr>
            <p:cNvPr id="93" name="Rectangle: Rounded Corners 92">
              <a:extLst>
                <a:ext uri="{FF2B5EF4-FFF2-40B4-BE49-F238E27FC236}">
                  <a16:creationId xmlns:a16="http://schemas.microsoft.com/office/drawing/2014/main" id="{BD4D174B-13CD-456B-8970-C6AC46A668BA}"/>
                </a:ext>
              </a:extLst>
            </p:cNvPr>
            <p:cNvSpPr/>
            <p:nvPr/>
          </p:nvSpPr>
          <p:spPr>
            <a:xfrm>
              <a:off x="6479374" y="1956584"/>
              <a:ext cx="1138364" cy="1040806"/>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Engineering Service  Firms (Influencer)</a:t>
              </a:r>
            </a:p>
          </p:txBody>
        </p:sp>
        <p:cxnSp>
          <p:nvCxnSpPr>
            <p:cNvPr id="94" name="Straight Connector 93">
              <a:extLst>
                <a:ext uri="{FF2B5EF4-FFF2-40B4-BE49-F238E27FC236}">
                  <a16:creationId xmlns:a16="http://schemas.microsoft.com/office/drawing/2014/main" id="{422BC7CB-F622-4BD2-8E2F-B0D856503E7B}"/>
                </a:ext>
              </a:extLst>
            </p:cNvPr>
            <p:cNvCxnSpPr>
              <a:cxnSpLocks/>
              <a:stCxn id="93" idx="0"/>
            </p:cNvCxnSpPr>
            <p:nvPr/>
          </p:nvCxnSpPr>
          <p:spPr>
            <a:xfrm flipH="1" flipV="1">
              <a:off x="7047064" y="1435290"/>
              <a:ext cx="1492" cy="521294"/>
            </a:xfrm>
            <a:prstGeom prst="line">
              <a:avLst/>
            </a:prstGeom>
            <a:ln w="12700">
              <a:solidFill>
                <a:schemeClr val="accent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Rectangle: Rounded Corners 3">
              <a:extLst>
                <a:ext uri="{FF2B5EF4-FFF2-40B4-BE49-F238E27FC236}">
                  <a16:creationId xmlns:a16="http://schemas.microsoft.com/office/drawing/2014/main" id="{23A81D86-3B2B-4476-983D-A1274B40E34D}"/>
                </a:ext>
              </a:extLst>
            </p:cNvPr>
            <p:cNvSpPr/>
            <p:nvPr/>
          </p:nvSpPr>
          <p:spPr>
            <a:xfrm>
              <a:off x="5838826" y="654299"/>
              <a:ext cx="5646052" cy="782561"/>
            </a:xfrm>
            <a:prstGeom prst="rect">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028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88" b="1" dirty="0"/>
            </a:p>
          </p:txBody>
        </p:sp>
        <p:cxnSp>
          <p:nvCxnSpPr>
            <p:cNvPr id="96" name="Straight Connector 95">
              <a:extLst>
                <a:ext uri="{FF2B5EF4-FFF2-40B4-BE49-F238E27FC236}">
                  <a16:creationId xmlns:a16="http://schemas.microsoft.com/office/drawing/2014/main" id="{970D73C0-2B48-4BDD-B20C-D549943EE2F0}"/>
                </a:ext>
              </a:extLst>
            </p:cNvPr>
            <p:cNvCxnSpPr>
              <a:cxnSpLocks/>
              <a:endCxn id="93" idx="2"/>
            </p:cNvCxnSpPr>
            <p:nvPr/>
          </p:nvCxnSpPr>
          <p:spPr>
            <a:xfrm flipV="1">
              <a:off x="7047063" y="2997390"/>
              <a:ext cx="1493" cy="2004060"/>
            </a:xfrm>
            <a:prstGeom prst="line">
              <a:avLst/>
            </a:prstGeom>
            <a:ln w="12700">
              <a:solidFill>
                <a:schemeClr val="tx2"/>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9F8140C-7760-4090-A361-C9866E9E86F9}"/>
                </a:ext>
              </a:extLst>
            </p:cNvPr>
            <p:cNvCxnSpPr>
              <a:cxnSpLocks/>
            </p:cNvCxnSpPr>
            <p:nvPr/>
          </p:nvCxnSpPr>
          <p:spPr>
            <a:xfrm>
              <a:off x="6227913" y="1435290"/>
              <a:ext cx="0" cy="3600276"/>
            </a:xfrm>
            <a:prstGeom prst="straightConnector1">
              <a:avLst/>
            </a:prstGeom>
            <a:ln w="254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562F022-2642-481E-8CCC-D30E50D7926D}"/>
                </a:ext>
              </a:extLst>
            </p:cNvPr>
            <p:cNvCxnSpPr>
              <a:cxnSpLocks/>
            </p:cNvCxnSpPr>
            <p:nvPr/>
          </p:nvCxnSpPr>
          <p:spPr>
            <a:xfrm flipV="1">
              <a:off x="7913838" y="1435290"/>
              <a:ext cx="0" cy="1668781"/>
            </a:xfrm>
            <a:prstGeom prst="straightConnector1">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585B960F-C8A7-44F2-9971-331C285278E2}"/>
                </a:ext>
              </a:extLst>
            </p:cNvPr>
            <p:cNvCxnSpPr>
              <a:cxnSpLocks/>
              <a:stCxn id="91" idx="1"/>
              <a:endCxn id="123" idx="3"/>
            </p:cNvCxnSpPr>
            <p:nvPr/>
          </p:nvCxnSpPr>
          <p:spPr>
            <a:xfrm rot="10800000">
              <a:off x="9828726" y="2413468"/>
              <a:ext cx="561886" cy="1"/>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E1CD0959-BD56-4498-A2FD-BD6DDEAA8B86}"/>
                </a:ext>
              </a:extLst>
            </p:cNvPr>
            <p:cNvCxnSpPr>
              <a:cxnSpLocks/>
              <a:stCxn id="91" idx="2"/>
            </p:cNvCxnSpPr>
            <p:nvPr/>
          </p:nvCxnSpPr>
          <p:spPr>
            <a:xfrm rot="5400000">
              <a:off x="9372468" y="1973133"/>
              <a:ext cx="697200" cy="2433355"/>
            </a:xfrm>
            <a:prstGeom prst="bentConnector2">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B868C7-A95A-4910-B680-CAE0F92DDFB3}"/>
                </a:ext>
              </a:extLst>
            </p:cNvPr>
            <p:cNvCxnSpPr>
              <a:cxnSpLocks/>
              <a:endCxn id="92" idx="2"/>
            </p:cNvCxnSpPr>
            <p:nvPr/>
          </p:nvCxnSpPr>
          <p:spPr>
            <a:xfrm flipV="1">
              <a:off x="11020562" y="4662417"/>
              <a:ext cx="0" cy="342570"/>
            </a:xfrm>
            <a:prstGeom prst="line">
              <a:avLst/>
            </a:prstGeom>
            <a:ln w="12700">
              <a:solidFill>
                <a:schemeClr val="accent5"/>
              </a:solidFill>
              <a:prstDash val="lgDash"/>
              <a:headEnd type="arrow"/>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9314452-95FC-45A7-AF49-35A2E2E64322}"/>
                </a:ext>
              </a:extLst>
            </p:cNvPr>
            <p:cNvGrpSpPr/>
            <p:nvPr/>
          </p:nvGrpSpPr>
          <p:grpSpPr>
            <a:xfrm>
              <a:off x="5908497" y="4385419"/>
              <a:ext cx="5679272" cy="1690265"/>
              <a:chOff x="1534149" y="5060869"/>
              <a:chExt cx="5679272" cy="1690265"/>
            </a:xfrm>
            <a:effectLst/>
          </p:grpSpPr>
          <p:sp>
            <p:nvSpPr>
              <p:cNvPr id="103" name="Rectangle: Rounded Corners 151">
                <a:extLst>
                  <a:ext uri="{FF2B5EF4-FFF2-40B4-BE49-F238E27FC236}">
                    <a16:creationId xmlns:a16="http://schemas.microsoft.com/office/drawing/2014/main" id="{D7E75102-169A-4702-AB5C-9ABB72C88B7D}"/>
                  </a:ext>
                </a:extLst>
              </p:cNvPr>
              <p:cNvSpPr/>
              <p:nvPr/>
            </p:nvSpPr>
            <p:spPr>
              <a:xfrm>
                <a:off x="1534149" y="5676825"/>
                <a:ext cx="5679272" cy="1073440"/>
              </a:xfrm>
              <a:custGeom>
                <a:avLst/>
                <a:gdLst>
                  <a:gd name="connsiteX0" fmla="*/ 0 w 5143500"/>
                  <a:gd name="connsiteY0" fmla="*/ 0 h 1166492"/>
                  <a:gd name="connsiteX1" fmla="*/ 0 w 5143500"/>
                  <a:gd name="connsiteY1" fmla="*/ 0 h 1166492"/>
                  <a:gd name="connsiteX2" fmla="*/ 5143500 w 5143500"/>
                  <a:gd name="connsiteY2" fmla="*/ 0 h 1166492"/>
                  <a:gd name="connsiteX3" fmla="*/ 5143500 w 5143500"/>
                  <a:gd name="connsiteY3" fmla="*/ 0 h 1166492"/>
                  <a:gd name="connsiteX4" fmla="*/ 5143500 w 5143500"/>
                  <a:gd name="connsiteY4" fmla="*/ 1166492 h 1166492"/>
                  <a:gd name="connsiteX5" fmla="*/ 5143500 w 5143500"/>
                  <a:gd name="connsiteY5" fmla="*/ 1166492 h 1166492"/>
                  <a:gd name="connsiteX6" fmla="*/ 0 w 5143500"/>
                  <a:gd name="connsiteY6" fmla="*/ 1166492 h 1166492"/>
                  <a:gd name="connsiteX7" fmla="*/ 0 w 5143500"/>
                  <a:gd name="connsiteY7" fmla="*/ 1166492 h 1166492"/>
                  <a:gd name="connsiteX8" fmla="*/ 0 w 5143500"/>
                  <a:gd name="connsiteY8" fmla="*/ 0 h 1166492"/>
                  <a:gd name="connsiteX0" fmla="*/ 0 w 5143500"/>
                  <a:gd name="connsiteY0" fmla="*/ 614 h 1167106"/>
                  <a:gd name="connsiteX1" fmla="*/ 0 w 5143500"/>
                  <a:gd name="connsiteY1" fmla="*/ 614 h 1167106"/>
                  <a:gd name="connsiteX2" fmla="*/ 262890 w 5143500"/>
                  <a:gd name="connsiteY2" fmla="*/ 0 h 1167106"/>
                  <a:gd name="connsiteX3" fmla="*/ 5143500 w 5143500"/>
                  <a:gd name="connsiteY3" fmla="*/ 614 h 1167106"/>
                  <a:gd name="connsiteX4" fmla="*/ 5143500 w 5143500"/>
                  <a:gd name="connsiteY4" fmla="*/ 614 h 1167106"/>
                  <a:gd name="connsiteX5" fmla="*/ 5143500 w 5143500"/>
                  <a:gd name="connsiteY5" fmla="*/ 1167106 h 1167106"/>
                  <a:gd name="connsiteX6" fmla="*/ 5143500 w 5143500"/>
                  <a:gd name="connsiteY6" fmla="*/ 1167106 h 1167106"/>
                  <a:gd name="connsiteX7" fmla="*/ 0 w 5143500"/>
                  <a:gd name="connsiteY7" fmla="*/ 1167106 h 1167106"/>
                  <a:gd name="connsiteX8" fmla="*/ 0 w 5143500"/>
                  <a:gd name="connsiteY8" fmla="*/ 1167106 h 1167106"/>
                  <a:gd name="connsiteX9" fmla="*/ 0 w 5143500"/>
                  <a:gd name="connsiteY9" fmla="*/ 614 h 116710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5143500 w 5143500"/>
                  <a:gd name="connsiteY4" fmla="*/ 8234 h 1174726"/>
                  <a:gd name="connsiteX5" fmla="*/ 5143500 w 5143500"/>
                  <a:gd name="connsiteY5" fmla="*/ 8234 h 1174726"/>
                  <a:gd name="connsiteX6" fmla="*/ 5143500 w 5143500"/>
                  <a:gd name="connsiteY6" fmla="*/ 1174726 h 1174726"/>
                  <a:gd name="connsiteX7" fmla="*/ 5143500 w 5143500"/>
                  <a:gd name="connsiteY7" fmla="*/ 1174726 h 1174726"/>
                  <a:gd name="connsiteX8" fmla="*/ 0 w 5143500"/>
                  <a:gd name="connsiteY8" fmla="*/ 1174726 h 1174726"/>
                  <a:gd name="connsiteX9" fmla="*/ 0 w 5143500"/>
                  <a:gd name="connsiteY9" fmla="*/ 1174726 h 1174726"/>
                  <a:gd name="connsiteX10" fmla="*/ 0 w 5143500"/>
                  <a:gd name="connsiteY10" fmla="*/ 8234 h 117472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4697730 w 5143500"/>
                  <a:gd name="connsiteY4" fmla="*/ 7620 h 1174726"/>
                  <a:gd name="connsiteX5" fmla="*/ 5143500 w 5143500"/>
                  <a:gd name="connsiteY5" fmla="*/ 8234 h 1174726"/>
                  <a:gd name="connsiteX6" fmla="*/ 5143500 w 5143500"/>
                  <a:gd name="connsiteY6" fmla="*/ 8234 h 1174726"/>
                  <a:gd name="connsiteX7" fmla="*/ 5143500 w 5143500"/>
                  <a:gd name="connsiteY7" fmla="*/ 1174726 h 1174726"/>
                  <a:gd name="connsiteX8" fmla="*/ 5143500 w 5143500"/>
                  <a:gd name="connsiteY8" fmla="*/ 1174726 h 1174726"/>
                  <a:gd name="connsiteX9" fmla="*/ 0 w 5143500"/>
                  <a:gd name="connsiteY9" fmla="*/ 1174726 h 1174726"/>
                  <a:gd name="connsiteX10" fmla="*/ 0 w 5143500"/>
                  <a:gd name="connsiteY10" fmla="*/ 1174726 h 1174726"/>
                  <a:gd name="connsiteX11" fmla="*/ 0 w 5143500"/>
                  <a:gd name="connsiteY11" fmla="*/ 8234 h 11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1174726">
                    <a:moveTo>
                      <a:pt x="0" y="8234"/>
                    </a:moveTo>
                    <a:lnTo>
                      <a:pt x="0" y="8234"/>
                    </a:lnTo>
                    <a:lnTo>
                      <a:pt x="262890" y="7620"/>
                    </a:lnTo>
                    <a:lnTo>
                      <a:pt x="857250" y="0"/>
                    </a:lnTo>
                    <a:lnTo>
                      <a:pt x="4697730" y="7620"/>
                    </a:lnTo>
                    <a:lnTo>
                      <a:pt x="5143500" y="8234"/>
                    </a:lnTo>
                    <a:lnTo>
                      <a:pt x="5143500" y="8234"/>
                    </a:lnTo>
                    <a:lnTo>
                      <a:pt x="5143500" y="1174726"/>
                    </a:lnTo>
                    <a:lnTo>
                      <a:pt x="5143500" y="1174726"/>
                    </a:lnTo>
                    <a:lnTo>
                      <a:pt x="0" y="1174726"/>
                    </a:lnTo>
                    <a:lnTo>
                      <a:pt x="0" y="1174726"/>
                    </a:lnTo>
                    <a:lnTo>
                      <a:pt x="0" y="8234"/>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287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13" b="1" dirty="0">
                  <a:solidFill>
                    <a:schemeClr val="tx2"/>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B19CDF35-6EAB-4F66-904C-75B7DCD6CD2E}"/>
                  </a:ext>
                </a:extLst>
              </p:cNvPr>
              <p:cNvGrpSpPr/>
              <p:nvPr/>
            </p:nvGrpSpPr>
            <p:grpSpPr>
              <a:xfrm>
                <a:off x="2921613" y="5768120"/>
                <a:ext cx="913036" cy="983014"/>
                <a:chOff x="485820" y="7595432"/>
                <a:chExt cx="1217381" cy="1310688"/>
              </a:xfrm>
            </p:grpSpPr>
            <p:pic>
              <p:nvPicPr>
                <p:cNvPr id="116" name="Graphic 115" descr="Building outline">
                  <a:extLst>
                    <a:ext uri="{FF2B5EF4-FFF2-40B4-BE49-F238E27FC236}">
                      <a16:creationId xmlns:a16="http://schemas.microsoft.com/office/drawing/2014/main" id="{2CF46771-FC63-4876-A375-FBE7E167586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7001" y="7595432"/>
                  <a:ext cx="835018" cy="835019"/>
                </a:xfrm>
                <a:prstGeom prst="rect">
                  <a:avLst/>
                </a:prstGeom>
              </p:spPr>
            </p:pic>
            <p:sp>
              <p:nvSpPr>
                <p:cNvPr id="117" name="TextBox 116">
                  <a:extLst>
                    <a:ext uri="{FF2B5EF4-FFF2-40B4-BE49-F238E27FC236}">
                      <a16:creationId xmlns:a16="http://schemas.microsoft.com/office/drawing/2014/main" id="{348C856A-E976-4E50-9106-6FA9AD7DCDE4}"/>
                    </a:ext>
                  </a:extLst>
                </p:cNvPr>
                <p:cNvSpPr txBox="1"/>
                <p:nvPr/>
              </p:nvSpPr>
              <p:spPr>
                <a:xfrm>
                  <a:off x="485820" y="8372639"/>
                  <a:ext cx="1217381" cy="533481"/>
                </a:xfrm>
                <a:prstGeom prst="rect">
                  <a:avLst/>
                </a:prstGeom>
                <a:noFill/>
              </p:spPr>
              <p:txBody>
                <a:bodyPr wrap="square" rtlCol="0">
                  <a:spAutoFit/>
                </a:bodyPr>
                <a:lstStyle/>
                <a:p>
                  <a:pPr algn="ctr"/>
                  <a:r>
                    <a:rPr lang="en-US" sz="1000" b="1" dirty="0">
                      <a:solidFill>
                        <a:schemeClr val="tx2"/>
                      </a:solidFill>
                    </a:rPr>
                    <a:t>Residential buildings</a:t>
                  </a:r>
                </a:p>
              </p:txBody>
            </p:sp>
          </p:grpSp>
          <p:grpSp>
            <p:nvGrpSpPr>
              <p:cNvPr id="105" name="Group 104">
                <a:extLst>
                  <a:ext uri="{FF2B5EF4-FFF2-40B4-BE49-F238E27FC236}">
                    <a16:creationId xmlns:a16="http://schemas.microsoft.com/office/drawing/2014/main" id="{CFE11200-A81E-4E9D-9CED-DD361D18D4E1}"/>
                  </a:ext>
                </a:extLst>
              </p:cNvPr>
              <p:cNvGrpSpPr/>
              <p:nvPr/>
            </p:nvGrpSpPr>
            <p:grpSpPr>
              <a:xfrm>
                <a:off x="4021772" y="5749107"/>
                <a:ext cx="1068231" cy="1001159"/>
                <a:chOff x="2649298" y="7717389"/>
                <a:chExt cx="1424308" cy="1334878"/>
              </a:xfrm>
            </p:grpSpPr>
            <p:pic>
              <p:nvPicPr>
                <p:cNvPr id="114" name="Graphic 113" descr="Warehouse outline">
                  <a:extLst>
                    <a:ext uri="{FF2B5EF4-FFF2-40B4-BE49-F238E27FC236}">
                      <a16:creationId xmlns:a16="http://schemas.microsoft.com/office/drawing/2014/main" id="{74A53370-C7B1-4839-BB01-75CBBE4B4DE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928970" y="7717389"/>
                  <a:ext cx="896548" cy="896547"/>
                </a:xfrm>
                <a:prstGeom prst="rect">
                  <a:avLst/>
                </a:prstGeom>
              </p:spPr>
            </p:pic>
            <p:sp>
              <p:nvSpPr>
                <p:cNvPr id="115" name="TextBox 114">
                  <a:extLst>
                    <a:ext uri="{FF2B5EF4-FFF2-40B4-BE49-F238E27FC236}">
                      <a16:creationId xmlns:a16="http://schemas.microsoft.com/office/drawing/2014/main" id="{C09FF950-2B2D-4A1B-B8C7-AC42254AF041}"/>
                    </a:ext>
                  </a:extLst>
                </p:cNvPr>
                <p:cNvSpPr txBox="1"/>
                <p:nvPr/>
              </p:nvSpPr>
              <p:spPr>
                <a:xfrm>
                  <a:off x="2649298" y="8518787"/>
                  <a:ext cx="1424308" cy="533480"/>
                </a:xfrm>
                <a:prstGeom prst="rect">
                  <a:avLst/>
                </a:prstGeom>
                <a:noFill/>
              </p:spPr>
              <p:txBody>
                <a:bodyPr wrap="square" rtlCol="0">
                  <a:spAutoFit/>
                </a:bodyPr>
                <a:lstStyle/>
                <a:p>
                  <a:pPr algn="ctr"/>
                  <a:r>
                    <a:rPr lang="en-US" sz="1000" b="1" dirty="0">
                      <a:solidFill>
                        <a:schemeClr val="tx2"/>
                      </a:solidFill>
                    </a:rPr>
                    <a:t>Commercial buildings</a:t>
                  </a:r>
                </a:p>
              </p:txBody>
            </p:sp>
          </p:grpSp>
          <p:grpSp>
            <p:nvGrpSpPr>
              <p:cNvPr id="106" name="Group 105">
                <a:extLst>
                  <a:ext uri="{FF2B5EF4-FFF2-40B4-BE49-F238E27FC236}">
                    <a16:creationId xmlns:a16="http://schemas.microsoft.com/office/drawing/2014/main" id="{452D8272-A734-4F0A-BB69-35B2583382DC}"/>
                  </a:ext>
                </a:extLst>
              </p:cNvPr>
              <p:cNvGrpSpPr/>
              <p:nvPr/>
            </p:nvGrpSpPr>
            <p:grpSpPr>
              <a:xfrm>
                <a:off x="5481754" y="5749109"/>
                <a:ext cx="868819" cy="988274"/>
                <a:chOff x="5247219" y="7610003"/>
                <a:chExt cx="1158425" cy="1317701"/>
              </a:xfrm>
            </p:grpSpPr>
            <p:pic>
              <p:nvPicPr>
                <p:cNvPr id="112" name="Graphic 111" descr="Factory outline">
                  <a:extLst>
                    <a:ext uri="{FF2B5EF4-FFF2-40B4-BE49-F238E27FC236}">
                      <a16:creationId xmlns:a16="http://schemas.microsoft.com/office/drawing/2014/main" id="{10255F55-0D01-403E-977B-69B2757997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5418624" y="7610003"/>
                  <a:ext cx="850029" cy="850029"/>
                </a:xfrm>
                <a:prstGeom prst="rect">
                  <a:avLst/>
                </a:prstGeom>
              </p:spPr>
            </p:pic>
            <p:sp>
              <p:nvSpPr>
                <p:cNvPr id="113" name="TextBox 112">
                  <a:extLst>
                    <a:ext uri="{FF2B5EF4-FFF2-40B4-BE49-F238E27FC236}">
                      <a16:creationId xmlns:a16="http://schemas.microsoft.com/office/drawing/2014/main" id="{0D61F63D-4468-4EA1-91BC-066C6146D2DD}"/>
                    </a:ext>
                  </a:extLst>
                </p:cNvPr>
                <p:cNvSpPr txBox="1"/>
                <p:nvPr/>
              </p:nvSpPr>
              <p:spPr>
                <a:xfrm>
                  <a:off x="5247219" y="8394223"/>
                  <a:ext cx="1158425" cy="533481"/>
                </a:xfrm>
                <a:prstGeom prst="rect">
                  <a:avLst/>
                </a:prstGeom>
                <a:noFill/>
              </p:spPr>
              <p:txBody>
                <a:bodyPr wrap="square" rtlCol="0">
                  <a:spAutoFit/>
                </a:bodyPr>
                <a:lstStyle/>
                <a:p>
                  <a:pPr algn="ctr"/>
                  <a:r>
                    <a:rPr lang="en-US" sz="1000" b="1" dirty="0">
                      <a:solidFill>
                        <a:schemeClr val="tx2"/>
                      </a:solidFill>
                    </a:rPr>
                    <a:t>Industry/ Agriculture</a:t>
                  </a:r>
                </a:p>
              </p:txBody>
            </p:sp>
          </p:grpSp>
          <p:cxnSp>
            <p:nvCxnSpPr>
              <p:cNvPr id="107" name="Straight Connector 106">
                <a:extLst>
                  <a:ext uri="{FF2B5EF4-FFF2-40B4-BE49-F238E27FC236}">
                    <a16:creationId xmlns:a16="http://schemas.microsoft.com/office/drawing/2014/main" id="{66402499-7DDB-4B2E-BC10-F36BE35FDAFD}"/>
                  </a:ext>
                </a:extLst>
              </p:cNvPr>
              <p:cNvCxnSpPr>
                <a:cxnSpLocks/>
              </p:cNvCxnSpPr>
              <p:nvPr/>
            </p:nvCxnSpPr>
            <p:spPr>
              <a:xfrm>
                <a:off x="3338642" y="5111566"/>
                <a:ext cx="2327664" cy="0"/>
              </a:xfrm>
              <a:prstGeom prst="line">
                <a:avLst/>
              </a:prstGeom>
              <a:ln w="127000">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E608A76-7B91-46CE-AD5C-CDC2629E5580}"/>
                  </a:ext>
                </a:extLst>
              </p:cNvPr>
              <p:cNvCxnSpPr>
                <a:cxnSpLocks/>
              </p:cNvCxnSpPr>
              <p:nvPr/>
            </p:nvCxnSpPr>
            <p:spPr>
              <a:xfrm>
                <a:off x="4572000"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FF94196-EE21-4F0F-9F3A-5CFEFF816A59}"/>
                  </a:ext>
                </a:extLst>
              </p:cNvPr>
              <p:cNvCxnSpPr>
                <a:cxnSpLocks/>
              </p:cNvCxnSpPr>
              <p:nvPr/>
            </p:nvCxnSpPr>
            <p:spPr>
              <a:xfrm>
                <a:off x="5634556" y="5060869"/>
                <a:ext cx="0" cy="62728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D4FAF21-0466-40C5-AD18-9A20B3F58D10}"/>
                  </a:ext>
                </a:extLst>
              </p:cNvPr>
              <p:cNvCxnSpPr>
                <a:cxnSpLocks/>
              </p:cNvCxnSpPr>
              <p:nvPr/>
            </p:nvCxnSpPr>
            <p:spPr>
              <a:xfrm>
                <a:off x="3378131"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909D876-CC3C-4746-BCB1-9BB2B85EB387}"/>
                  </a:ext>
                </a:extLst>
              </p:cNvPr>
              <p:cNvSpPr txBox="1"/>
              <p:nvPr/>
            </p:nvSpPr>
            <p:spPr>
              <a:xfrm>
                <a:off x="1840294" y="5914699"/>
                <a:ext cx="948455" cy="646331"/>
              </a:xfrm>
              <a:prstGeom prst="rect">
                <a:avLst/>
              </a:prstGeom>
              <a:noFill/>
            </p:spPr>
            <p:txBody>
              <a:bodyPr wrap="square" rtlCol="0">
                <a:spAutoFit/>
              </a:bodyPr>
              <a:lstStyle/>
              <a:p>
                <a:r>
                  <a:rPr lang="en-US" b="1" dirty="0">
                    <a:solidFill>
                      <a:schemeClr val="bg1"/>
                    </a:solidFill>
                  </a:rPr>
                  <a:t>End Users</a:t>
                </a:r>
              </a:p>
            </p:txBody>
          </p:sp>
        </p:grpSp>
        <p:pic>
          <p:nvPicPr>
            <p:cNvPr id="120" name="Graphic 119">
              <a:extLst>
                <a:ext uri="{FF2B5EF4-FFF2-40B4-BE49-F238E27FC236}">
                  <a16:creationId xmlns:a16="http://schemas.microsoft.com/office/drawing/2014/main" id="{7F8B3F66-21FF-4751-8AF7-B70573FDE0C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59540" y="724715"/>
              <a:ext cx="936897" cy="624598"/>
            </a:xfrm>
            <a:prstGeom prst="rect">
              <a:avLst/>
            </a:prstGeom>
          </p:spPr>
        </p:pic>
        <p:cxnSp>
          <p:nvCxnSpPr>
            <p:cNvPr id="121" name="Straight Arrow Connector 120">
              <a:extLst>
                <a:ext uri="{FF2B5EF4-FFF2-40B4-BE49-F238E27FC236}">
                  <a16:creationId xmlns:a16="http://schemas.microsoft.com/office/drawing/2014/main" id="{1F9452A4-FE33-487F-A113-90DB820D0762}"/>
                </a:ext>
              </a:extLst>
            </p:cNvPr>
            <p:cNvCxnSpPr>
              <a:cxnSpLocks/>
            </p:cNvCxnSpPr>
            <p:nvPr/>
          </p:nvCxnSpPr>
          <p:spPr>
            <a:xfrm flipH="1">
              <a:off x="7588451" y="2271278"/>
              <a:ext cx="1242764" cy="0"/>
            </a:xfrm>
            <a:prstGeom prst="straightConnector1">
              <a:avLst/>
            </a:prstGeom>
            <a:ln w="12700">
              <a:solidFill>
                <a:schemeClr val="accent3"/>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74638C3-0C21-4D79-AB9E-B60D5F742C24}"/>
                </a:ext>
              </a:extLst>
            </p:cNvPr>
            <p:cNvCxnSpPr>
              <a:cxnSpLocks/>
            </p:cNvCxnSpPr>
            <p:nvPr/>
          </p:nvCxnSpPr>
          <p:spPr>
            <a:xfrm flipH="1">
              <a:off x="7617738" y="2143461"/>
              <a:ext cx="2868640" cy="0"/>
            </a:xfrm>
            <a:prstGeom prst="straightConnector1">
              <a:avLst/>
            </a:prstGeom>
            <a:ln w="12700">
              <a:solidFill>
                <a:schemeClr val="accent4"/>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FDDD2CD6-36D4-474B-96F3-03C718927639}"/>
                </a:ext>
              </a:extLst>
            </p:cNvPr>
            <p:cNvSpPr/>
            <p:nvPr/>
          </p:nvSpPr>
          <p:spPr>
            <a:xfrm>
              <a:off x="8756102" y="1985724"/>
              <a:ext cx="1072624" cy="855485"/>
            </a:xfrm>
            <a:prstGeom prst="roundRect">
              <a:avLst>
                <a:gd name="adj" fmla="val 0"/>
              </a:avLst>
            </a:prstGeom>
            <a:solidFill>
              <a:schemeClr val="accent3"/>
            </a:solidFill>
            <a:ln w="9525">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5"/>
                  </a:solidFill>
                </a:rPr>
                <a:t>Distributors </a:t>
              </a:r>
            </a:p>
            <a:p>
              <a:pPr algn="ctr"/>
              <a:r>
                <a:rPr lang="en-US" sz="1200" b="1" dirty="0">
                  <a:solidFill>
                    <a:schemeClr val="accent5"/>
                  </a:solidFill>
                </a:rPr>
                <a:t>(Local and National)</a:t>
              </a:r>
            </a:p>
          </p:txBody>
        </p:sp>
        <p:sp>
          <p:nvSpPr>
            <p:cNvPr id="124" name="TextBox 123">
              <a:extLst>
                <a:ext uri="{FF2B5EF4-FFF2-40B4-BE49-F238E27FC236}">
                  <a16:creationId xmlns:a16="http://schemas.microsoft.com/office/drawing/2014/main" id="{5AE4F622-D864-4492-B021-07273699E5D0}"/>
                </a:ext>
              </a:extLst>
            </p:cNvPr>
            <p:cNvSpPr txBox="1"/>
            <p:nvPr/>
          </p:nvSpPr>
          <p:spPr>
            <a:xfrm>
              <a:off x="8882029" y="902531"/>
              <a:ext cx="290876" cy="461665"/>
            </a:xfrm>
            <a:prstGeom prst="rect">
              <a:avLst/>
            </a:prstGeom>
            <a:noFill/>
          </p:spPr>
          <p:txBody>
            <a:bodyPr wrap="square" rtlCol="0">
              <a:spAutoFit/>
            </a:bodyPr>
            <a:lstStyle/>
            <a:p>
              <a:pPr algn="ctr"/>
              <a:r>
                <a:rPr lang="en-US" sz="2400" dirty="0">
                  <a:solidFill>
                    <a:schemeClr val="accent6"/>
                  </a:solidFill>
                </a:rPr>
                <a:t>&amp;</a:t>
              </a:r>
            </a:p>
          </p:txBody>
        </p:sp>
        <p:sp>
          <p:nvSpPr>
            <p:cNvPr id="125" name="TextBox 124">
              <a:extLst>
                <a:ext uri="{FF2B5EF4-FFF2-40B4-BE49-F238E27FC236}">
                  <a16:creationId xmlns:a16="http://schemas.microsoft.com/office/drawing/2014/main" id="{319F3BF4-B200-4EAC-86E2-A9B397462C0D}"/>
                </a:ext>
              </a:extLst>
            </p:cNvPr>
            <p:cNvSpPr txBox="1"/>
            <p:nvPr/>
          </p:nvSpPr>
          <p:spPr>
            <a:xfrm>
              <a:off x="9248355" y="771129"/>
              <a:ext cx="1467689" cy="523220"/>
            </a:xfrm>
            <a:prstGeom prst="rect">
              <a:avLst/>
            </a:prstGeom>
            <a:solidFill>
              <a:schemeClr val="tx2">
                <a:lumMod val="40000"/>
                <a:lumOff val="60000"/>
              </a:schemeClr>
            </a:solidFill>
            <a:ln>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ASD</a:t>
              </a:r>
            </a:p>
            <a:p>
              <a:pPr algn="ctr"/>
              <a:r>
                <a:rPr lang="en-US" sz="1400" b="1" dirty="0">
                  <a:solidFill>
                    <a:schemeClr val="bg1"/>
                  </a:solidFill>
                </a:rPr>
                <a:t> Manufacturers</a:t>
              </a:r>
            </a:p>
          </p:txBody>
        </p:sp>
        <p:sp>
          <p:nvSpPr>
            <p:cNvPr id="126" name="TextBox 125">
              <a:extLst>
                <a:ext uri="{FF2B5EF4-FFF2-40B4-BE49-F238E27FC236}">
                  <a16:creationId xmlns:a16="http://schemas.microsoft.com/office/drawing/2014/main" id="{2B1ABC17-B4DD-415F-8667-BAAC32295C4C}"/>
                </a:ext>
              </a:extLst>
            </p:cNvPr>
            <p:cNvSpPr txBox="1"/>
            <p:nvPr/>
          </p:nvSpPr>
          <p:spPr>
            <a:xfrm>
              <a:off x="7055627" y="783185"/>
              <a:ext cx="1554973" cy="523220"/>
            </a:xfrm>
            <a:prstGeom prst="rect">
              <a:avLst/>
            </a:prstGeom>
            <a:solidFill>
              <a:schemeClr val="accent5"/>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Motor</a:t>
              </a:r>
            </a:p>
            <a:p>
              <a:pPr algn="ctr"/>
              <a:r>
                <a:rPr lang="en-US" sz="1400" b="1" dirty="0">
                  <a:solidFill>
                    <a:schemeClr val="bg1"/>
                  </a:solidFill>
                </a:rPr>
                <a:t> Manufacturers</a:t>
              </a:r>
            </a:p>
          </p:txBody>
        </p:sp>
        <p:sp>
          <p:nvSpPr>
            <p:cNvPr id="127" name="Arrow: Down 126">
              <a:extLst>
                <a:ext uri="{FF2B5EF4-FFF2-40B4-BE49-F238E27FC236}">
                  <a16:creationId xmlns:a16="http://schemas.microsoft.com/office/drawing/2014/main" id="{C1F27714-F981-49CB-B56E-A2D4009B4ECF}"/>
                </a:ext>
              </a:extLst>
            </p:cNvPr>
            <p:cNvSpPr/>
            <p:nvPr/>
          </p:nvSpPr>
          <p:spPr>
            <a:xfrm>
              <a:off x="10468566" y="143008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Arrow Connector 127">
              <a:extLst>
                <a:ext uri="{FF2B5EF4-FFF2-40B4-BE49-F238E27FC236}">
                  <a16:creationId xmlns:a16="http://schemas.microsoft.com/office/drawing/2014/main" id="{BBF238DE-8369-4F8C-BEC6-41EE00A9BE30}"/>
                </a:ext>
              </a:extLst>
            </p:cNvPr>
            <p:cNvCxnSpPr>
              <a:cxnSpLocks/>
            </p:cNvCxnSpPr>
            <p:nvPr/>
          </p:nvCxnSpPr>
          <p:spPr>
            <a:xfrm>
              <a:off x="10789436" y="1411794"/>
              <a:ext cx="0" cy="488316"/>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4DBD8B4-3265-4662-9F80-7BD250158C48}"/>
                </a:ext>
              </a:extLst>
            </p:cNvPr>
            <p:cNvCxnSpPr>
              <a:cxnSpLocks/>
            </p:cNvCxnSpPr>
            <p:nvPr/>
          </p:nvCxnSpPr>
          <p:spPr>
            <a:xfrm>
              <a:off x="11068187" y="1411794"/>
              <a:ext cx="0" cy="488316"/>
            </a:xfrm>
            <a:prstGeom prst="straightConnector1">
              <a:avLst/>
            </a:prstGeom>
            <a:ln w="508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0" name="Arrow: Down 129">
              <a:extLst>
                <a:ext uri="{FF2B5EF4-FFF2-40B4-BE49-F238E27FC236}">
                  <a16:creationId xmlns:a16="http://schemas.microsoft.com/office/drawing/2014/main" id="{BE90BF40-F8AC-4A5A-AB64-BB70373A4924}"/>
                </a:ext>
              </a:extLst>
            </p:cNvPr>
            <p:cNvSpPr/>
            <p:nvPr/>
          </p:nvSpPr>
          <p:spPr>
            <a:xfrm>
              <a:off x="8841045" y="143603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Arrow Connector 130">
              <a:extLst>
                <a:ext uri="{FF2B5EF4-FFF2-40B4-BE49-F238E27FC236}">
                  <a16:creationId xmlns:a16="http://schemas.microsoft.com/office/drawing/2014/main" id="{DE4D5E45-AB96-4B79-B7A4-0FD8EAE827FE}"/>
                </a:ext>
              </a:extLst>
            </p:cNvPr>
            <p:cNvCxnSpPr>
              <a:cxnSpLocks/>
            </p:cNvCxnSpPr>
            <p:nvPr/>
          </p:nvCxnSpPr>
          <p:spPr>
            <a:xfrm>
              <a:off x="9161915" y="1417744"/>
              <a:ext cx="0" cy="488316"/>
            </a:xfrm>
            <a:prstGeom prst="straightConnector1">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FDA5564-0646-4933-8006-3EBB635BB724}"/>
                </a:ext>
              </a:extLst>
            </p:cNvPr>
            <p:cNvCxnSpPr>
              <a:cxnSpLocks/>
            </p:cNvCxnSpPr>
            <p:nvPr/>
          </p:nvCxnSpPr>
          <p:spPr>
            <a:xfrm>
              <a:off x="9440666" y="1417744"/>
              <a:ext cx="0" cy="488316"/>
            </a:xfrm>
            <a:prstGeom prst="straightConnector1">
              <a:avLst/>
            </a:prstGeom>
            <a:ln w="1016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3" name="Graphic 132">
              <a:extLst>
                <a:ext uri="{FF2B5EF4-FFF2-40B4-BE49-F238E27FC236}">
                  <a16:creationId xmlns:a16="http://schemas.microsoft.com/office/drawing/2014/main" id="{868D8D78-9302-4EBA-86B9-3667BB9FB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922787" y="762010"/>
              <a:ext cx="466323" cy="592736"/>
            </a:xfrm>
            <a:prstGeom prst="rect">
              <a:avLst/>
            </a:prstGeom>
          </p:spPr>
        </p:pic>
      </p:grpSp>
      <p:sp>
        <p:nvSpPr>
          <p:cNvPr id="183" name="Title 1">
            <a:extLst>
              <a:ext uri="{FF2B5EF4-FFF2-40B4-BE49-F238E27FC236}">
                <a16:creationId xmlns:a16="http://schemas.microsoft.com/office/drawing/2014/main" id="{4B021471-F8BE-4ED4-A337-E5BCE13DAA0C}"/>
              </a:ext>
            </a:extLst>
          </p:cNvPr>
          <p:cNvSpPr txBox="1">
            <a:spLocks/>
          </p:cNvSpPr>
          <p:nvPr/>
        </p:nvSpPr>
        <p:spPr>
          <a:xfrm>
            <a:off x="365185" y="1062345"/>
            <a:ext cx="4309485" cy="123825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gn="ctr"/>
            <a:r>
              <a:rPr lang="en-US" sz="4400" b="1" dirty="0">
                <a:solidFill>
                  <a:schemeClr val="accent5"/>
                </a:solidFill>
              </a:rPr>
              <a:t>Motor &amp; ASD Supply Chain</a:t>
            </a:r>
          </a:p>
        </p:txBody>
      </p:sp>
      <p:sp>
        <p:nvSpPr>
          <p:cNvPr id="57" name="TextBox 56">
            <a:extLst>
              <a:ext uri="{FF2B5EF4-FFF2-40B4-BE49-F238E27FC236}">
                <a16:creationId xmlns:a16="http://schemas.microsoft.com/office/drawing/2014/main" id="{EDA51B61-DFD2-4BA1-A357-180AEEBDD95E}"/>
              </a:ext>
            </a:extLst>
          </p:cNvPr>
          <p:cNvSpPr txBox="1"/>
          <p:nvPr/>
        </p:nvSpPr>
        <p:spPr>
          <a:xfrm>
            <a:off x="560178" y="2571868"/>
            <a:ext cx="3777508" cy="3477875"/>
          </a:xfrm>
          <a:prstGeom prst="rect">
            <a:avLst/>
          </a:prstGeom>
          <a:noFill/>
        </p:spPr>
        <p:txBody>
          <a:bodyPr wrap="square">
            <a:spAutoFit/>
          </a:bodyPr>
          <a:lstStyle/>
          <a:p>
            <a:r>
              <a:rPr lang="en-US" sz="2000" dirty="0">
                <a:solidFill>
                  <a:schemeClr val="accent5"/>
                </a:solidFill>
              </a:rPr>
              <a:t>ASDs can take </a:t>
            </a:r>
            <a:r>
              <a:rPr lang="en-US" sz="2000" b="1" dirty="0">
                <a:solidFill>
                  <a:schemeClr val="accent5"/>
                </a:solidFill>
              </a:rPr>
              <a:t>two paths to market</a:t>
            </a:r>
            <a:r>
              <a:rPr lang="en-US" sz="2000" dirty="0">
                <a:solidFill>
                  <a:schemeClr val="accent5"/>
                </a:solidFill>
              </a:rPr>
              <a:t>:</a:t>
            </a:r>
          </a:p>
          <a:p>
            <a:pPr marL="342900" indent="-342900">
              <a:spcBef>
                <a:spcPts val="600"/>
              </a:spcBef>
              <a:buAutoNum type="arabicPeriod"/>
            </a:pPr>
            <a:r>
              <a:rPr lang="en-US" sz="2000" dirty="0">
                <a:solidFill>
                  <a:schemeClr val="accent5"/>
                </a:solidFill>
              </a:rPr>
              <a:t>Sold from the OEM with equipment</a:t>
            </a:r>
          </a:p>
          <a:p>
            <a:pPr marL="342900" indent="-342900">
              <a:spcBef>
                <a:spcPts val="600"/>
              </a:spcBef>
              <a:buAutoNum type="arabicPeriod"/>
            </a:pPr>
            <a:r>
              <a:rPr lang="en-US" sz="2000" dirty="0">
                <a:solidFill>
                  <a:schemeClr val="accent5"/>
                </a:solidFill>
              </a:rPr>
              <a:t>Sold to the installing contractor/end user and paired with equipment at installation</a:t>
            </a:r>
          </a:p>
          <a:p>
            <a:pPr>
              <a:spcBef>
                <a:spcPts val="600"/>
              </a:spcBef>
            </a:pPr>
            <a:endParaRPr lang="en-US" sz="2000" dirty="0">
              <a:solidFill>
                <a:schemeClr val="accent5"/>
              </a:solidFill>
            </a:endParaRPr>
          </a:p>
          <a:p>
            <a:pPr>
              <a:spcBef>
                <a:spcPts val="600"/>
              </a:spcBef>
            </a:pPr>
            <a:endParaRPr lang="en-US" sz="2000" dirty="0">
              <a:solidFill>
                <a:schemeClr val="accent5"/>
              </a:solidFill>
            </a:endParaRPr>
          </a:p>
        </p:txBody>
      </p:sp>
      <p:sp>
        <p:nvSpPr>
          <p:cNvPr id="58" name="Rectangle: Rounded Corners 57">
            <a:extLst>
              <a:ext uri="{FF2B5EF4-FFF2-40B4-BE49-F238E27FC236}">
                <a16:creationId xmlns:a16="http://schemas.microsoft.com/office/drawing/2014/main" id="{6BA4917F-DC18-4736-B8E8-9AE7B5DDDB41}"/>
              </a:ext>
            </a:extLst>
          </p:cNvPr>
          <p:cNvSpPr/>
          <p:nvPr/>
        </p:nvSpPr>
        <p:spPr>
          <a:xfrm>
            <a:off x="6971244" y="1936875"/>
            <a:ext cx="4279541" cy="303134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083149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4676774" y="-18961"/>
            <a:ext cx="7515225" cy="69817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12</a:t>
            </a:fld>
            <a:endParaRPr lang="en-US" dirty="0"/>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grpSp>
        <p:nvGrpSpPr>
          <p:cNvPr id="182" name="Group 181">
            <a:extLst>
              <a:ext uri="{FF2B5EF4-FFF2-40B4-BE49-F238E27FC236}">
                <a16:creationId xmlns:a16="http://schemas.microsoft.com/office/drawing/2014/main" id="{7E12A719-38EB-4A8D-80EF-5581ABD9E5B1}"/>
              </a:ext>
            </a:extLst>
          </p:cNvPr>
          <p:cNvGrpSpPr/>
          <p:nvPr/>
        </p:nvGrpSpPr>
        <p:grpSpPr>
          <a:xfrm>
            <a:off x="5342658" y="589086"/>
            <a:ext cx="6011142" cy="5679827"/>
            <a:chOff x="5667375" y="523874"/>
            <a:chExt cx="6011142" cy="5679827"/>
          </a:xfrm>
        </p:grpSpPr>
        <p:sp>
          <p:nvSpPr>
            <p:cNvPr id="179" name="Rectangle 178">
              <a:extLst>
                <a:ext uri="{FF2B5EF4-FFF2-40B4-BE49-F238E27FC236}">
                  <a16:creationId xmlns:a16="http://schemas.microsoft.com/office/drawing/2014/main" id="{108CBF24-9446-4683-BFB8-B4C3DE7AB141}"/>
                </a:ext>
              </a:extLst>
            </p:cNvPr>
            <p:cNvSpPr/>
            <p:nvPr/>
          </p:nvSpPr>
          <p:spPr>
            <a:xfrm>
              <a:off x="5667375" y="523874"/>
              <a:ext cx="6011142" cy="5679827"/>
            </a:xfrm>
            <a:prstGeom prst="rect">
              <a:avLst/>
            </a:prstGeom>
            <a:solidFill>
              <a:srgbClr val="FFFFFF">
                <a:alpha val="60000"/>
              </a:srgb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cxnSp>
          <p:nvCxnSpPr>
            <p:cNvPr id="84" name="Connector: Elbow 44">
              <a:extLst>
                <a:ext uri="{FF2B5EF4-FFF2-40B4-BE49-F238E27FC236}">
                  <a16:creationId xmlns:a16="http://schemas.microsoft.com/office/drawing/2014/main" id="{154DE667-E215-4FA2-8BFE-E402FCBC5942}"/>
                </a:ext>
              </a:extLst>
            </p:cNvPr>
            <p:cNvCxnSpPr>
              <a:cxnSpLocks/>
            </p:cNvCxnSpPr>
            <p:nvPr/>
          </p:nvCxnSpPr>
          <p:spPr>
            <a:xfrm flipH="1">
              <a:off x="7913078" y="3879856"/>
              <a:ext cx="1" cy="572728"/>
            </a:xfrm>
            <a:prstGeom prst="straightConnector1">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19BCD24-B57C-4C4F-9D43-FED1E74AC697}"/>
                </a:ext>
              </a:extLst>
            </p:cNvPr>
            <p:cNvCxnSpPr>
              <a:cxnSpLocks/>
            </p:cNvCxnSpPr>
            <p:nvPr/>
          </p:nvCxnSpPr>
          <p:spPr>
            <a:xfrm rot="10800000" flipV="1">
              <a:off x="9169211" y="3775740"/>
              <a:ext cx="1510356" cy="1219358"/>
            </a:xfrm>
            <a:prstGeom prst="bentConnector3">
              <a:avLst>
                <a:gd name="adj1" fmla="val 10003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467AB6A5-1BF1-4B29-9164-1930E34D250C}"/>
                </a:ext>
              </a:extLst>
            </p:cNvPr>
            <p:cNvCxnSpPr>
              <a:cxnSpLocks/>
              <a:stCxn id="123" idx="1"/>
            </p:cNvCxnSpPr>
            <p:nvPr/>
          </p:nvCxnSpPr>
          <p:spPr>
            <a:xfrm rot="10800000" flipV="1">
              <a:off x="8252928" y="2413467"/>
              <a:ext cx="503174" cy="690602"/>
            </a:xfrm>
            <a:prstGeom prst="bentConnector2">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01D4AE2C-04F2-483F-A005-B32216C7021C}"/>
                </a:ext>
              </a:extLst>
            </p:cNvPr>
            <p:cNvCxnSpPr>
              <a:cxnSpLocks/>
              <a:stCxn id="123" idx="2"/>
            </p:cNvCxnSpPr>
            <p:nvPr/>
          </p:nvCxnSpPr>
          <p:spPr>
            <a:xfrm rot="16200000" flipH="1">
              <a:off x="8682240" y="3451383"/>
              <a:ext cx="2160238" cy="939890"/>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32">
              <a:extLst>
                <a:ext uri="{FF2B5EF4-FFF2-40B4-BE49-F238E27FC236}">
                  <a16:creationId xmlns:a16="http://schemas.microsoft.com/office/drawing/2014/main" id="{2D27FDD7-3331-4652-992C-50C4488632F7}"/>
                </a:ext>
              </a:extLst>
            </p:cNvPr>
            <p:cNvCxnSpPr>
              <a:cxnSpLocks/>
            </p:cNvCxnSpPr>
            <p:nvPr/>
          </p:nvCxnSpPr>
          <p:spPr>
            <a:xfrm flipH="1">
              <a:off x="9276798" y="2872959"/>
              <a:ext cx="2916" cy="212190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C7E9878-E30A-46CE-8548-DC0C519DDB84}"/>
                </a:ext>
              </a:extLst>
            </p:cNvPr>
            <p:cNvCxnSpPr>
              <a:cxnSpLocks/>
            </p:cNvCxnSpPr>
            <p:nvPr/>
          </p:nvCxnSpPr>
          <p:spPr>
            <a:xfrm rot="5400000">
              <a:off x="9539565" y="3641368"/>
              <a:ext cx="2160238" cy="559923"/>
            </a:xfrm>
            <a:prstGeom prst="bentConnector3">
              <a:avLst>
                <a:gd name="adj1" fmla="val 43298"/>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Rounded Corners 4">
              <a:extLst>
                <a:ext uri="{FF2B5EF4-FFF2-40B4-BE49-F238E27FC236}">
                  <a16:creationId xmlns:a16="http://schemas.microsoft.com/office/drawing/2014/main" id="{725B1E3E-748E-4471-9489-0B922DB2F7B1}"/>
                </a:ext>
              </a:extLst>
            </p:cNvPr>
            <p:cNvSpPr/>
            <p:nvPr/>
          </p:nvSpPr>
          <p:spPr>
            <a:xfrm>
              <a:off x="7305998" y="3100599"/>
              <a:ext cx="1214144" cy="864532"/>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t>Installing Contractor (Mechanical Contractor)</a:t>
              </a:r>
            </a:p>
          </p:txBody>
        </p:sp>
        <p:sp>
          <p:nvSpPr>
            <p:cNvPr id="91" name="Rectangle: Rounded Corners 90">
              <a:extLst>
                <a:ext uri="{FF2B5EF4-FFF2-40B4-BE49-F238E27FC236}">
                  <a16:creationId xmlns:a16="http://schemas.microsoft.com/office/drawing/2014/main" id="{34453934-BD80-4338-B317-C24C0810607F}"/>
                </a:ext>
              </a:extLst>
            </p:cNvPr>
            <p:cNvSpPr/>
            <p:nvPr/>
          </p:nvSpPr>
          <p:spPr>
            <a:xfrm>
              <a:off x="10390612" y="1985725"/>
              <a:ext cx="1094266" cy="855485"/>
            </a:xfrm>
            <a:prstGeom prst="roundRect">
              <a:avLst>
                <a:gd name="adj" fmla="val 0"/>
              </a:avLst>
            </a:prstGeom>
            <a:solidFill>
              <a:schemeClr val="accent4"/>
            </a:solidFill>
            <a:ln w="9525">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14350"/>
              <a:r>
                <a:rPr lang="en-US" sz="1200" b="1" dirty="0"/>
                <a:t>OEM and OEM Distributor </a:t>
              </a:r>
            </a:p>
          </p:txBody>
        </p:sp>
        <p:sp>
          <p:nvSpPr>
            <p:cNvPr id="92" name="Rectangle: Rounded Corners 91">
              <a:extLst>
                <a:ext uri="{FF2B5EF4-FFF2-40B4-BE49-F238E27FC236}">
                  <a16:creationId xmlns:a16="http://schemas.microsoft.com/office/drawing/2014/main" id="{0D117E37-DD47-41DA-8C5A-1B2CA986BE8C}"/>
                </a:ext>
              </a:extLst>
            </p:cNvPr>
            <p:cNvSpPr/>
            <p:nvPr/>
          </p:nvSpPr>
          <p:spPr>
            <a:xfrm>
              <a:off x="10420941" y="3857153"/>
              <a:ext cx="1199242" cy="805264"/>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Controls/ Commissioning Contractor (Influencer)</a:t>
              </a:r>
            </a:p>
          </p:txBody>
        </p:sp>
        <p:sp>
          <p:nvSpPr>
            <p:cNvPr id="93" name="Rectangle: Rounded Corners 92">
              <a:extLst>
                <a:ext uri="{FF2B5EF4-FFF2-40B4-BE49-F238E27FC236}">
                  <a16:creationId xmlns:a16="http://schemas.microsoft.com/office/drawing/2014/main" id="{BD4D174B-13CD-456B-8970-C6AC46A668BA}"/>
                </a:ext>
              </a:extLst>
            </p:cNvPr>
            <p:cNvSpPr/>
            <p:nvPr/>
          </p:nvSpPr>
          <p:spPr>
            <a:xfrm>
              <a:off x="6479374" y="1956584"/>
              <a:ext cx="1138364" cy="1040806"/>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Engineering Service Firms (Influencer)</a:t>
              </a:r>
            </a:p>
          </p:txBody>
        </p:sp>
        <p:cxnSp>
          <p:nvCxnSpPr>
            <p:cNvPr id="94" name="Straight Connector 93">
              <a:extLst>
                <a:ext uri="{FF2B5EF4-FFF2-40B4-BE49-F238E27FC236}">
                  <a16:creationId xmlns:a16="http://schemas.microsoft.com/office/drawing/2014/main" id="{422BC7CB-F622-4BD2-8E2F-B0D856503E7B}"/>
                </a:ext>
              </a:extLst>
            </p:cNvPr>
            <p:cNvCxnSpPr>
              <a:cxnSpLocks/>
              <a:stCxn id="93" idx="0"/>
            </p:cNvCxnSpPr>
            <p:nvPr/>
          </p:nvCxnSpPr>
          <p:spPr>
            <a:xfrm flipH="1" flipV="1">
              <a:off x="7047064" y="1435290"/>
              <a:ext cx="1492" cy="521294"/>
            </a:xfrm>
            <a:prstGeom prst="line">
              <a:avLst/>
            </a:prstGeom>
            <a:ln w="12700">
              <a:solidFill>
                <a:schemeClr val="accent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Rectangle: Rounded Corners 3">
              <a:extLst>
                <a:ext uri="{FF2B5EF4-FFF2-40B4-BE49-F238E27FC236}">
                  <a16:creationId xmlns:a16="http://schemas.microsoft.com/office/drawing/2014/main" id="{23A81D86-3B2B-4476-983D-A1274B40E34D}"/>
                </a:ext>
              </a:extLst>
            </p:cNvPr>
            <p:cNvSpPr/>
            <p:nvPr/>
          </p:nvSpPr>
          <p:spPr>
            <a:xfrm>
              <a:off x="5838826" y="654299"/>
              <a:ext cx="5646052" cy="782561"/>
            </a:xfrm>
            <a:prstGeom prst="rect">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028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88" b="1" dirty="0"/>
            </a:p>
          </p:txBody>
        </p:sp>
        <p:cxnSp>
          <p:nvCxnSpPr>
            <p:cNvPr id="96" name="Straight Connector 95">
              <a:extLst>
                <a:ext uri="{FF2B5EF4-FFF2-40B4-BE49-F238E27FC236}">
                  <a16:creationId xmlns:a16="http://schemas.microsoft.com/office/drawing/2014/main" id="{970D73C0-2B48-4BDD-B20C-D549943EE2F0}"/>
                </a:ext>
              </a:extLst>
            </p:cNvPr>
            <p:cNvCxnSpPr>
              <a:cxnSpLocks/>
              <a:endCxn id="93" idx="2"/>
            </p:cNvCxnSpPr>
            <p:nvPr/>
          </p:nvCxnSpPr>
          <p:spPr>
            <a:xfrm flipV="1">
              <a:off x="7047063" y="2997390"/>
              <a:ext cx="1493" cy="2004060"/>
            </a:xfrm>
            <a:prstGeom prst="line">
              <a:avLst/>
            </a:prstGeom>
            <a:ln w="12700">
              <a:solidFill>
                <a:schemeClr val="tx2"/>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9F8140C-7760-4090-A361-C9866E9E86F9}"/>
                </a:ext>
              </a:extLst>
            </p:cNvPr>
            <p:cNvCxnSpPr>
              <a:cxnSpLocks/>
            </p:cNvCxnSpPr>
            <p:nvPr/>
          </p:nvCxnSpPr>
          <p:spPr>
            <a:xfrm>
              <a:off x="6227913" y="1435290"/>
              <a:ext cx="0" cy="3600276"/>
            </a:xfrm>
            <a:prstGeom prst="straightConnector1">
              <a:avLst/>
            </a:prstGeom>
            <a:ln w="254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562F022-2642-481E-8CCC-D30E50D7926D}"/>
                </a:ext>
              </a:extLst>
            </p:cNvPr>
            <p:cNvCxnSpPr>
              <a:cxnSpLocks/>
            </p:cNvCxnSpPr>
            <p:nvPr/>
          </p:nvCxnSpPr>
          <p:spPr>
            <a:xfrm flipV="1">
              <a:off x="7913838" y="1435290"/>
              <a:ext cx="0" cy="1668781"/>
            </a:xfrm>
            <a:prstGeom prst="straightConnector1">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585B960F-C8A7-44F2-9971-331C285278E2}"/>
                </a:ext>
              </a:extLst>
            </p:cNvPr>
            <p:cNvCxnSpPr>
              <a:cxnSpLocks/>
              <a:stCxn id="91" idx="1"/>
              <a:endCxn id="123" idx="3"/>
            </p:cNvCxnSpPr>
            <p:nvPr/>
          </p:nvCxnSpPr>
          <p:spPr>
            <a:xfrm rot="10800000">
              <a:off x="9828726" y="2413468"/>
              <a:ext cx="561886" cy="1"/>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E1CD0959-BD56-4498-A2FD-BD6DDEAA8B86}"/>
                </a:ext>
              </a:extLst>
            </p:cNvPr>
            <p:cNvCxnSpPr>
              <a:cxnSpLocks/>
              <a:stCxn id="91" idx="2"/>
            </p:cNvCxnSpPr>
            <p:nvPr/>
          </p:nvCxnSpPr>
          <p:spPr>
            <a:xfrm rot="5400000">
              <a:off x="9372468" y="1973133"/>
              <a:ext cx="697200" cy="2433355"/>
            </a:xfrm>
            <a:prstGeom prst="bentConnector2">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B868C7-A95A-4910-B680-CAE0F92DDFB3}"/>
                </a:ext>
              </a:extLst>
            </p:cNvPr>
            <p:cNvCxnSpPr>
              <a:cxnSpLocks/>
              <a:endCxn id="92" idx="2"/>
            </p:cNvCxnSpPr>
            <p:nvPr/>
          </p:nvCxnSpPr>
          <p:spPr>
            <a:xfrm flipV="1">
              <a:off x="11020562" y="4662417"/>
              <a:ext cx="0" cy="342570"/>
            </a:xfrm>
            <a:prstGeom prst="line">
              <a:avLst/>
            </a:prstGeom>
            <a:ln w="12700">
              <a:solidFill>
                <a:schemeClr val="accent5"/>
              </a:solidFill>
              <a:prstDash val="lgDash"/>
              <a:headEnd type="arrow"/>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9314452-95FC-45A7-AF49-35A2E2E64322}"/>
                </a:ext>
              </a:extLst>
            </p:cNvPr>
            <p:cNvGrpSpPr/>
            <p:nvPr/>
          </p:nvGrpSpPr>
          <p:grpSpPr>
            <a:xfrm>
              <a:off x="5908497" y="4385419"/>
              <a:ext cx="5679272" cy="1690265"/>
              <a:chOff x="1534149" y="5060869"/>
              <a:chExt cx="5679272" cy="1690265"/>
            </a:xfrm>
            <a:effectLst/>
          </p:grpSpPr>
          <p:sp>
            <p:nvSpPr>
              <p:cNvPr id="103" name="Rectangle: Rounded Corners 151">
                <a:extLst>
                  <a:ext uri="{FF2B5EF4-FFF2-40B4-BE49-F238E27FC236}">
                    <a16:creationId xmlns:a16="http://schemas.microsoft.com/office/drawing/2014/main" id="{D7E75102-169A-4702-AB5C-9ABB72C88B7D}"/>
                  </a:ext>
                </a:extLst>
              </p:cNvPr>
              <p:cNvSpPr/>
              <p:nvPr/>
            </p:nvSpPr>
            <p:spPr>
              <a:xfrm>
                <a:off x="1534149" y="5676825"/>
                <a:ext cx="5679272" cy="1073440"/>
              </a:xfrm>
              <a:custGeom>
                <a:avLst/>
                <a:gdLst>
                  <a:gd name="connsiteX0" fmla="*/ 0 w 5143500"/>
                  <a:gd name="connsiteY0" fmla="*/ 0 h 1166492"/>
                  <a:gd name="connsiteX1" fmla="*/ 0 w 5143500"/>
                  <a:gd name="connsiteY1" fmla="*/ 0 h 1166492"/>
                  <a:gd name="connsiteX2" fmla="*/ 5143500 w 5143500"/>
                  <a:gd name="connsiteY2" fmla="*/ 0 h 1166492"/>
                  <a:gd name="connsiteX3" fmla="*/ 5143500 w 5143500"/>
                  <a:gd name="connsiteY3" fmla="*/ 0 h 1166492"/>
                  <a:gd name="connsiteX4" fmla="*/ 5143500 w 5143500"/>
                  <a:gd name="connsiteY4" fmla="*/ 1166492 h 1166492"/>
                  <a:gd name="connsiteX5" fmla="*/ 5143500 w 5143500"/>
                  <a:gd name="connsiteY5" fmla="*/ 1166492 h 1166492"/>
                  <a:gd name="connsiteX6" fmla="*/ 0 w 5143500"/>
                  <a:gd name="connsiteY6" fmla="*/ 1166492 h 1166492"/>
                  <a:gd name="connsiteX7" fmla="*/ 0 w 5143500"/>
                  <a:gd name="connsiteY7" fmla="*/ 1166492 h 1166492"/>
                  <a:gd name="connsiteX8" fmla="*/ 0 w 5143500"/>
                  <a:gd name="connsiteY8" fmla="*/ 0 h 1166492"/>
                  <a:gd name="connsiteX0" fmla="*/ 0 w 5143500"/>
                  <a:gd name="connsiteY0" fmla="*/ 614 h 1167106"/>
                  <a:gd name="connsiteX1" fmla="*/ 0 w 5143500"/>
                  <a:gd name="connsiteY1" fmla="*/ 614 h 1167106"/>
                  <a:gd name="connsiteX2" fmla="*/ 262890 w 5143500"/>
                  <a:gd name="connsiteY2" fmla="*/ 0 h 1167106"/>
                  <a:gd name="connsiteX3" fmla="*/ 5143500 w 5143500"/>
                  <a:gd name="connsiteY3" fmla="*/ 614 h 1167106"/>
                  <a:gd name="connsiteX4" fmla="*/ 5143500 w 5143500"/>
                  <a:gd name="connsiteY4" fmla="*/ 614 h 1167106"/>
                  <a:gd name="connsiteX5" fmla="*/ 5143500 w 5143500"/>
                  <a:gd name="connsiteY5" fmla="*/ 1167106 h 1167106"/>
                  <a:gd name="connsiteX6" fmla="*/ 5143500 w 5143500"/>
                  <a:gd name="connsiteY6" fmla="*/ 1167106 h 1167106"/>
                  <a:gd name="connsiteX7" fmla="*/ 0 w 5143500"/>
                  <a:gd name="connsiteY7" fmla="*/ 1167106 h 1167106"/>
                  <a:gd name="connsiteX8" fmla="*/ 0 w 5143500"/>
                  <a:gd name="connsiteY8" fmla="*/ 1167106 h 1167106"/>
                  <a:gd name="connsiteX9" fmla="*/ 0 w 5143500"/>
                  <a:gd name="connsiteY9" fmla="*/ 614 h 116710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5143500 w 5143500"/>
                  <a:gd name="connsiteY4" fmla="*/ 8234 h 1174726"/>
                  <a:gd name="connsiteX5" fmla="*/ 5143500 w 5143500"/>
                  <a:gd name="connsiteY5" fmla="*/ 8234 h 1174726"/>
                  <a:gd name="connsiteX6" fmla="*/ 5143500 w 5143500"/>
                  <a:gd name="connsiteY6" fmla="*/ 1174726 h 1174726"/>
                  <a:gd name="connsiteX7" fmla="*/ 5143500 w 5143500"/>
                  <a:gd name="connsiteY7" fmla="*/ 1174726 h 1174726"/>
                  <a:gd name="connsiteX8" fmla="*/ 0 w 5143500"/>
                  <a:gd name="connsiteY8" fmla="*/ 1174726 h 1174726"/>
                  <a:gd name="connsiteX9" fmla="*/ 0 w 5143500"/>
                  <a:gd name="connsiteY9" fmla="*/ 1174726 h 1174726"/>
                  <a:gd name="connsiteX10" fmla="*/ 0 w 5143500"/>
                  <a:gd name="connsiteY10" fmla="*/ 8234 h 117472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4697730 w 5143500"/>
                  <a:gd name="connsiteY4" fmla="*/ 7620 h 1174726"/>
                  <a:gd name="connsiteX5" fmla="*/ 5143500 w 5143500"/>
                  <a:gd name="connsiteY5" fmla="*/ 8234 h 1174726"/>
                  <a:gd name="connsiteX6" fmla="*/ 5143500 w 5143500"/>
                  <a:gd name="connsiteY6" fmla="*/ 8234 h 1174726"/>
                  <a:gd name="connsiteX7" fmla="*/ 5143500 w 5143500"/>
                  <a:gd name="connsiteY7" fmla="*/ 1174726 h 1174726"/>
                  <a:gd name="connsiteX8" fmla="*/ 5143500 w 5143500"/>
                  <a:gd name="connsiteY8" fmla="*/ 1174726 h 1174726"/>
                  <a:gd name="connsiteX9" fmla="*/ 0 w 5143500"/>
                  <a:gd name="connsiteY9" fmla="*/ 1174726 h 1174726"/>
                  <a:gd name="connsiteX10" fmla="*/ 0 w 5143500"/>
                  <a:gd name="connsiteY10" fmla="*/ 1174726 h 1174726"/>
                  <a:gd name="connsiteX11" fmla="*/ 0 w 5143500"/>
                  <a:gd name="connsiteY11" fmla="*/ 8234 h 11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1174726">
                    <a:moveTo>
                      <a:pt x="0" y="8234"/>
                    </a:moveTo>
                    <a:lnTo>
                      <a:pt x="0" y="8234"/>
                    </a:lnTo>
                    <a:lnTo>
                      <a:pt x="262890" y="7620"/>
                    </a:lnTo>
                    <a:lnTo>
                      <a:pt x="857250" y="0"/>
                    </a:lnTo>
                    <a:lnTo>
                      <a:pt x="4697730" y="7620"/>
                    </a:lnTo>
                    <a:lnTo>
                      <a:pt x="5143500" y="8234"/>
                    </a:lnTo>
                    <a:lnTo>
                      <a:pt x="5143500" y="8234"/>
                    </a:lnTo>
                    <a:lnTo>
                      <a:pt x="5143500" y="1174726"/>
                    </a:lnTo>
                    <a:lnTo>
                      <a:pt x="5143500" y="1174726"/>
                    </a:lnTo>
                    <a:lnTo>
                      <a:pt x="0" y="1174726"/>
                    </a:lnTo>
                    <a:lnTo>
                      <a:pt x="0" y="1174726"/>
                    </a:lnTo>
                    <a:lnTo>
                      <a:pt x="0" y="8234"/>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287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13" b="1" dirty="0">
                  <a:solidFill>
                    <a:schemeClr val="tx2"/>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B19CDF35-6EAB-4F66-904C-75B7DCD6CD2E}"/>
                  </a:ext>
                </a:extLst>
              </p:cNvPr>
              <p:cNvGrpSpPr/>
              <p:nvPr/>
            </p:nvGrpSpPr>
            <p:grpSpPr>
              <a:xfrm>
                <a:off x="2921613" y="5768120"/>
                <a:ext cx="913036" cy="983014"/>
                <a:chOff x="485820" y="7595432"/>
                <a:chExt cx="1217381" cy="1310688"/>
              </a:xfrm>
            </p:grpSpPr>
            <p:pic>
              <p:nvPicPr>
                <p:cNvPr id="116" name="Graphic 115" descr="Building outline">
                  <a:extLst>
                    <a:ext uri="{FF2B5EF4-FFF2-40B4-BE49-F238E27FC236}">
                      <a16:creationId xmlns:a16="http://schemas.microsoft.com/office/drawing/2014/main" id="{2CF46771-FC63-4876-A375-FBE7E167586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7001" y="7595432"/>
                  <a:ext cx="835018" cy="835019"/>
                </a:xfrm>
                <a:prstGeom prst="rect">
                  <a:avLst/>
                </a:prstGeom>
              </p:spPr>
            </p:pic>
            <p:sp>
              <p:nvSpPr>
                <p:cNvPr id="117" name="TextBox 116">
                  <a:extLst>
                    <a:ext uri="{FF2B5EF4-FFF2-40B4-BE49-F238E27FC236}">
                      <a16:creationId xmlns:a16="http://schemas.microsoft.com/office/drawing/2014/main" id="{348C856A-E976-4E50-9106-6FA9AD7DCDE4}"/>
                    </a:ext>
                  </a:extLst>
                </p:cNvPr>
                <p:cNvSpPr txBox="1"/>
                <p:nvPr/>
              </p:nvSpPr>
              <p:spPr>
                <a:xfrm>
                  <a:off x="485820" y="8372639"/>
                  <a:ext cx="1217381" cy="533481"/>
                </a:xfrm>
                <a:prstGeom prst="rect">
                  <a:avLst/>
                </a:prstGeom>
                <a:noFill/>
              </p:spPr>
              <p:txBody>
                <a:bodyPr wrap="square" rtlCol="0">
                  <a:spAutoFit/>
                </a:bodyPr>
                <a:lstStyle/>
                <a:p>
                  <a:pPr algn="ctr"/>
                  <a:r>
                    <a:rPr lang="en-US" sz="1000" b="1" dirty="0">
                      <a:solidFill>
                        <a:schemeClr val="tx2"/>
                      </a:solidFill>
                    </a:rPr>
                    <a:t>Residential buildings</a:t>
                  </a:r>
                </a:p>
              </p:txBody>
            </p:sp>
          </p:grpSp>
          <p:grpSp>
            <p:nvGrpSpPr>
              <p:cNvPr id="105" name="Group 104">
                <a:extLst>
                  <a:ext uri="{FF2B5EF4-FFF2-40B4-BE49-F238E27FC236}">
                    <a16:creationId xmlns:a16="http://schemas.microsoft.com/office/drawing/2014/main" id="{CFE11200-A81E-4E9D-9CED-DD361D18D4E1}"/>
                  </a:ext>
                </a:extLst>
              </p:cNvPr>
              <p:cNvGrpSpPr/>
              <p:nvPr/>
            </p:nvGrpSpPr>
            <p:grpSpPr>
              <a:xfrm>
                <a:off x="4021772" y="5749107"/>
                <a:ext cx="1068231" cy="1001159"/>
                <a:chOff x="2649298" y="7717389"/>
                <a:chExt cx="1424308" cy="1334878"/>
              </a:xfrm>
            </p:grpSpPr>
            <p:pic>
              <p:nvPicPr>
                <p:cNvPr id="114" name="Graphic 113" descr="Warehouse outline">
                  <a:extLst>
                    <a:ext uri="{FF2B5EF4-FFF2-40B4-BE49-F238E27FC236}">
                      <a16:creationId xmlns:a16="http://schemas.microsoft.com/office/drawing/2014/main" id="{74A53370-C7B1-4839-BB01-75CBBE4B4DE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928970" y="7717389"/>
                  <a:ext cx="896548" cy="896547"/>
                </a:xfrm>
                <a:prstGeom prst="rect">
                  <a:avLst/>
                </a:prstGeom>
              </p:spPr>
            </p:pic>
            <p:sp>
              <p:nvSpPr>
                <p:cNvPr id="115" name="TextBox 114">
                  <a:extLst>
                    <a:ext uri="{FF2B5EF4-FFF2-40B4-BE49-F238E27FC236}">
                      <a16:creationId xmlns:a16="http://schemas.microsoft.com/office/drawing/2014/main" id="{C09FF950-2B2D-4A1B-B8C7-AC42254AF041}"/>
                    </a:ext>
                  </a:extLst>
                </p:cNvPr>
                <p:cNvSpPr txBox="1"/>
                <p:nvPr/>
              </p:nvSpPr>
              <p:spPr>
                <a:xfrm>
                  <a:off x="2649298" y="8518787"/>
                  <a:ext cx="1424308" cy="533480"/>
                </a:xfrm>
                <a:prstGeom prst="rect">
                  <a:avLst/>
                </a:prstGeom>
                <a:noFill/>
              </p:spPr>
              <p:txBody>
                <a:bodyPr wrap="square" rtlCol="0">
                  <a:spAutoFit/>
                </a:bodyPr>
                <a:lstStyle/>
                <a:p>
                  <a:pPr algn="ctr"/>
                  <a:r>
                    <a:rPr lang="en-US" sz="1000" b="1" dirty="0">
                      <a:solidFill>
                        <a:schemeClr val="tx2"/>
                      </a:solidFill>
                    </a:rPr>
                    <a:t>Commercial buildings</a:t>
                  </a:r>
                </a:p>
              </p:txBody>
            </p:sp>
          </p:grpSp>
          <p:grpSp>
            <p:nvGrpSpPr>
              <p:cNvPr id="106" name="Group 105">
                <a:extLst>
                  <a:ext uri="{FF2B5EF4-FFF2-40B4-BE49-F238E27FC236}">
                    <a16:creationId xmlns:a16="http://schemas.microsoft.com/office/drawing/2014/main" id="{452D8272-A734-4F0A-BB69-35B2583382DC}"/>
                  </a:ext>
                </a:extLst>
              </p:cNvPr>
              <p:cNvGrpSpPr/>
              <p:nvPr/>
            </p:nvGrpSpPr>
            <p:grpSpPr>
              <a:xfrm>
                <a:off x="5481754" y="5749109"/>
                <a:ext cx="868819" cy="988274"/>
                <a:chOff x="5247219" y="7610003"/>
                <a:chExt cx="1158425" cy="1317701"/>
              </a:xfrm>
            </p:grpSpPr>
            <p:pic>
              <p:nvPicPr>
                <p:cNvPr id="112" name="Graphic 111" descr="Factory outline">
                  <a:extLst>
                    <a:ext uri="{FF2B5EF4-FFF2-40B4-BE49-F238E27FC236}">
                      <a16:creationId xmlns:a16="http://schemas.microsoft.com/office/drawing/2014/main" id="{10255F55-0D01-403E-977B-69B2757997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5418624" y="7610003"/>
                  <a:ext cx="850029" cy="850029"/>
                </a:xfrm>
                <a:prstGeom prst="rect">
                  <a:avLst/>
                </a:prstGeom>
              </p:spPr>
            </p:pic>
            <p:sp>
              <p:nvSpPr>
                <p:cNvPr id="113" name="TextBox 112">
                  <a:extLst>
                    <a:ext uri="{FF2B5EF4-FFF2-40B4-BE49-F238E27FC236}">
                      <a16:creationId xmlns:a16="http://schemas.microsoft.com/office/drawing/2014/main" id="{0D61F63D-4468-4EA1-91BC-066C6146D2DD}"/>
                    </a:ext>
                  </a:extLst>
                </p:cNvPr>
                <p:cNvSpPr txBox="1"/>
                <p:nvPr/>
              </p:nvSpPr>
              <p:spPr>
                <a:xfrm>
                  <a:off x="5247219" y="8394223"/>
                  <a:ext cx="1158425" cy="533481"/>
                </a:xfrm>
                <a:prstGeom prst="rect">
                  <a:avLst/>
                </a:prstGeom>
                <a:noFill/>
              </p:spPr>
              <p:txBody>
                <a:bodyPr wrap="square" rtlCol="0">
                  <a:spAutoFit/>
                </a:bodyPr>
                <a:lstStyle/>
                <a:p>
                  <a:pPr algn="ctr"/>
                  <a:r>
                    <a:rPr lang="en-US" sz="1000" b="1" dirty="0">
                      <a:solidFill>
                        <a:schemeClr val="tx2"/>
                      </a:solidFill>
                    </a:rPr>
                    <a:t>Industry/ Agriculture</a:t>
                  </a:r>
                </a:p>
              </p:txBody>
            </p:sp>
          </p:grpSp>
          <p:cxnSp>
            <p:nvCxnSpPr>
              <p:cNvPr id="107" name="Straight Connector 106">
                <a:extLst>
                  <a:ext uri="{FF2B5EF4-FFF2-40B4-BE49-F238E27FC236}">
                    <a16:creationId xmlns:a16="http://schemas.microsoft.com/office/drawing/2014/main" id="{66402499-7DDB-4B2E-BC10-F36BE35FDAFD}"/>
                  </a:ext>
                </a:extLst>
              </p:cNvPr>
              <p:cNvCxnSpPr>
                <a:cxnSpLocks/>
              </p:cNvCxnSpPr>
              <p:nvPr/>
            </p:nvCxnSpPr>
            <p:spPr>
              <a:xfrm>
                <a:off x="3338642" y="5111566"/>
                <a:ext cx="2327664" cy="0"/>
              </a:xfrm>
              <a:prstGeom prst="line">
                <a:avLst/>
              </a:prstGeom>
              <a:ln w="127000">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E608A76-7B91-46CE-AD5C-CDC2629E5580}"/>
                  </a:ext>
                </a:extLst>
              </p:cNvPr>
              <p:cNvCxnSpPr>
                <a:cxnSpLocks/>
              </p:cNvCxnSpPr>
              <p:nvPr/>
            </p:nvCxnSpPr>
            <p:spPr>
              <a:xfrm>
                <a:off x="4572000"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FF94196-EE21-4F0F-9F3A-5CFEFF816A59}"/>
                  </a:ext>
                </a:extLst>
              </p:cNvPr>
              <p:cNvCxnSpPr>
                <a:cxnSpLocks/>
              </p:cNvCxnSpPr>
              <p:nvPr/>
            </p:nvCxnSpPr>
            <p:spPr>
              <a:xfrm>
                <a:off x="5634556" y="5060869"/>
                <a:ext cx="0" cy="62728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D4FAF21-0466-40C5-AD18-9A20B3F58D10}"/>
                  </a:ext>
                </a:extLst>
              </p:cNvPr>
              <p:cNvCxnSpPr>
                <a:cxnSpLocks/>
              </p:cNvCxnSpPr>
              <p:nvPr/>
            </p:nvCxnSpPr>
            <p:spPr>
              <a:xfrm>
                <a:off x="3378131"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909D876-CC3C-4746-BCB1-9BB2B85EB387}"/>
                  </a:ext>
                </a:extLst>
              </p:cNvPr>
              <p:cNvSpPr txBox="1"/>
              <p:nvPr/>
            </p:nvSpPr>
            <p:spPr>
              <a:xfrm>
                <a:off x="1840294" y="5914699"/>
                <a:ext cx="948455" cy="646331"/>
              </a:xfrm>
              <a:prstGeom prst="rect">
                <a:avLst/>
              </a:prstGeom>
              <a:noFill/>
            </p:spPr>
            <p:txBody>
              <a:bodyPr wrap="square" rtlCol="0">
                <a:spAutoFit/>
              </a:bodyPr>
              <a:lstStyle/>
              <a:p>
                <a:r>
                  <a:rPr lang="en-US" b="1" dirty="0">
                    <a:solidFill>
                      <a:schemeClr val="bg1"/>
                    </a:solidFill>
                  </a:rPr>
                  <a:t>End Users</a:t>
                </a:r>
              </a:p>
            </p:txBody>
          </p:sp>
        </p:grpSp>
        <p:pic>
          <p:nvPicPr>
            <p:cNvPr id="120" name="Graphic 119">
              <a:extLst>
                <a:ext uri="{FF2B5EF4-FFF2-40B4-BE49-F238E27FC236}">
                  <a16:creationId xmlns:a16="http://schemas.microsoft.com/office/drawing/2014/main" id="{7F8B3F66-21FF-4751-8AF7-B70573FDE0C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59540" y="724715"/>
              <a:ext cx="936897" cy="624598"/>
            </a:xfrm>
            <a:prstGeom prst="rect">
              <a:avLst/>
            </a:prstGeom>
          </p:spPr>
        </p:pic>
        <p:cxnSp>
          <p:nvCxnSpPr>
            <p:cNvPr id="121" name="Straight Arrow Connector 120">
              <a:extLst>
                <a:ext uri="{FF2B5EF4-FFF2-40B4-BE49-F238E27FC236}">
                  <a16:creationId xmlns:a16="http://schemas.microsoft.com/office/drawing/2014/main" id="{1F9452A4-FE33-487F-A113-90DB820D0762}"/>
                </a:ext>
              </a:extLst>
            </p:cNvPr>
            <p:cNvCxnSpPr>
              <a:cxnSpLocks/>
            </p:cNvCxnSpPr>
            <p:nvPr/>
          </p:nvCxnSpPr>
          <p:spPr>
            <a:xfrm flipH="1">
              <a:off x="7588451" y="2271278"/>
              <a:ext cx="1242764" cy="0"/>
            </a:xfrm>
            <a:prstGeom prst="straightConnector1">
              <a:avLst/>
            </a:prstGeom>
            <a:ln w="12700">
              <a:solidFill>
                <a:schemeClr val="accent3"/>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74638C3-0C21-4D79-AB9E-B60D5F742C24}"/>
                </a:ext>
              </a:extLst>
            </p:cNvPr>
            <p:cNvCxnSpPr>
              <a:cxnSpLocks/>
            </p:cNvCxnSpPr>
            <p:nvPr/>
          </p:nvCxnSpPr>
          <p:spPr>
            <a:xfrm flipH="1">
              <a:off x="7617738" y="2143461"/>
              <a:ext cx="2868640" cy="0"/>
            </a:xfrm>
            <a:prstGeom prst="straightConnector1">
              <a:avLst/>
            </a:prstGeom>
            <a:ln w="12700">
              <a:solidFill>
                <a:schemeClr val="accent4"/>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FDDD2CD6-36D4-474B-96F3-03C718927639}"/>
                </a:ext>
              </a:extLst>
            </p:cNvPr>
            <p:cNvSpPr/>
            <p:nvPr/>
          </p:nvSpPr>
          <p:spPr>
            <a:xfrm>
              <a:off x="8756102" y="1985724"/>
              <a:ext cx="1072624" cy="855485"/>
            </a:xfrm>
            <a:prstGeom prst="roundRect">
              <a:avLst>
                <a:gd name="adj" fmla="val 0"/>
              </a:avLst>
            </a:prstGeom>
            <a:solidFill>
              <a:schemeClr val="accent3"/>
            </a:solidFill>
            <a:ln w="9525">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5"/>
                  </a:solidFill>
                </a:rPr>
                <a:t>Distributors </a:t>
              </a:r>
            </a:p>
            <a:p>
              <a:pPr algn="ctr"/>
              <a:r>
                <a:rPr lang="en-US" sz="1200" b="1" dirty="0">
                  <a:solidFill>
                    <a:schemeClr val="accent5"/>
                  </a:solidFill>
                </a:rPr>
                <a:t>(Local and National)</a:t>
              </a:r>
            </a:p>
          </p:txBody>
        </p:sp>
        <p:sp>
          <p:nvSpPr>
            <p:cNvPr id="124" name="TextBox 123">
              <a:extLst>
                <a:ext uri="{FF2B5EF4-FFF2-40B4-BE49-F238E27FC236}">
                  <a16:creationId xmlns:a16="http://schemas.microsoft.com/office/drawing/2014/main" id="{5AE4F622-D864-4492-B021-07273699E5D0}"/>
                </a:ext>
              </a:extLst>
            </p:cNvPr>
            <p:cNvSpPr txBox="1"/>
            <p:nvPr/>
          </p:nvSpPr>
          <p:spPr>
            <a:xfrm>
              <a:off x="8882029" y="902531"/>
              <a:ext cx="290876" cy="461665"/>
            </a:xfrm>
            <a:prstGeom prst="rect">
              <a:avLst/>
            </a:prstGeom>
            <a:noFill/>
          </p:spPr>
          <p:txBody>
            <a:bodyPr wrap="square" rtlCol="0">
              <a:spAutoFit/>
            </a:bodyPr>
            <a:lstStyle/>
            <a:p>
              <a:pPr algn="ctr"/>
              <a:r>
                <a:rPr lang="en-US" sz="2400" dirty="0">
                  <a:solidFill>
                    <a:schemeClr val="accent6"/>
                  </a:solidFill>
                </a:rPr>
                <a:t>&amp;</a:t>
              </a:r>
            </a:p>
          </p:txBody>
        </p:sp>
        <p:sp>
          <p:nvSpPr>
            <p:cNvPr id="125" name="TextBox 124">
              <a:extLst>
                <a:ext uri="{FF2B5EF4-FFF2-40B4-BE49-F238E27FC236}">
                  <a16:creationId xmlns:a16="http://schemas.microsoft.com/office/drawing/2014/main" id="{319F3BF4-B200-4EAC-86E2-A9B397462C0D}"/>
                </a:ext>
              </a:extLst>
            </p:cNvPr>
            <p:cNvSpPr txBox="1"/>
            <p:nvPr/>
          </p:nvSpPr>
          <p:spPr>
            <a:xfrm>
              <a:off x="9248355" y="771129"/>
              <a:ext cx="1467689" cy="523220"/>
            </a:xfrm>
            <a:prstGeom prst="rect">
              <a:avLst/>
            </a:prstGeom>
            <a:solidFill>
              <a:schemeClr val="tx2">
                <a:lumMod val="40000"/>
                <a:lumOff val="60000"/>
              </a:schemeClr>
            </a:solidFill>
            <a:ln>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ASD</a:t>
              </a:r>
            </a:p>
            <a:p>
              <a:pPr algn="ctr"/>
              <a:r>
                <a:rPr lang="en-US" sz="1400" b="1" dirty="0">
                  <a:solidFill>
                    <a:schemeClr val="bg1"/>
                  </a:solidFill>
                </a:rPr>
                <a:t> Manufacturers</a:t>
              </a:r>
            </a:p>
          </p:txBody>
        </p:sp>
        <p:sp>
          <p:nvSpPr>
            <p:cNvPr id="126" name="TextBox 125">
              <a:extLst>
                <a:ext uri="{FF2B5EF4-FFF2-40B4-BE49-F238E27FC236}">
                  <a16:creationId xmlns:a16="http://schemas.microsoft.com/office/drawing/2014/main" id="{2B1ABC17-B4DD-415F-8667-BAAC32295C4C}"/>
                </a:ext>
              </a:extLst>
            </p:cNvPr>
            <p:cNvSpPr txBox="1"/>
            <p:nvPr/>
          </p:nvSpPr>
          <p:spPr>
            <a:xfrm>
              <a:off x="7055627" y="783185"/>
              <a:ext cx="1554973" cy="523220"/>
            </a:xfrm>
            <a:prstGeom prst="rect">
              <a:avLst/>
            </a:prstGeom>
            <a:solidFill>
              <a:schemeClr val="accent5"/>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Motor</a:t>
              </a:r>
            </a:p>
            <a:p>
              <a:pPr algn="ctr"/>
              <a:r>
                <a:rPr lang="en-US" sz="1400" b="1" dirty="0">
                  <a:solidFill>
                    <a:schemeClr val="bg1"/>
                  </a:solidFill>
                </a:rPr>
                <a:t> Manufacturers</a:t>
              </a:r>
            </a:p>
          </p:txBody>
        </p:sp>
        <p:sp>
          <p:nvSpPr>
            <p:cNvPr id="127" name="Arrow: Down 126">
              <a:extLst>
                <a:ext uri="{FF2B5EF4-FFF2-40B4-BE49-F238E27FC236}">
                  <a16:creationId xmlns:a16="http://schemas.microsoft.com/office/drawing/2014/main" id="{C1F27714-F981-49CB-B56E-A2D4009B4ECF}"/>
                </a:ext>
              </a:extLst>
            </p:cNvPr>
            <p:cNvSpPr/>
            <p:nvPr/>
          </p:nvSpPr>
          <p:spPr>
            <a:xfrm>
              <a:off x="10468566" y="143008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Arrow Connector 127">
              <a:extLst>
                <a:ext uri="{FF2B5EF4-FFF2-40B4-BE49-F238E27FC236}">
                  <a16:creationId xmlns:a16="http://schemas.microsoft.com/office/drawing/2014/main" id="{BBF238DE-8369-4F8C-BEC6-41EE00A9BE30}"/>
                </a:ext>
              </a:extLst>
            </p:cNvPr>
            <p:cNvCxnSpPr>
              <a:cxnSpLocks/>
            </p:cNvCxnSpPr>
            <p:nvPr/>
          </p:nvCxnSpPr>
          <p:spPr>
            <a:xfrm>
              <a:off x="10789436" y="1411794"/>
              <a:ext cx="0" cy="488316"/>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4DBD8B4-3265-4662-9F80-7BD250158C48}"/>
                </a:ext>
              </a:extLst>
            </p:cNvPr>
            <p:cNvCxnSpPr>
              <a:cxnSpLocks/>
            </p:cNvCxnSpPr>
            <p:nvPr/>
          </p:nvCxnSpPr>
          <p:spPr>
            <a:xfrm>
              <a:off x="11068187" y="1411794"/>
              <a:ext cx="0" cy="488316"/>
            </a:xfrm>
            <a:prstGeom prst="straightConnector1">
              <a:avLst/>
            </a:prstGeom>
            <a:ln w="508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0" name="Arrow: Down 129">
              <a:extLst>
                <a:ext uri="{FF2B5EF4-FFF2-40B4-BE49-F238E27FC236}">
                  <a16:creationId xmlns:a16="http://schemas.microsoft.com/office/drawing/2014/main" id="{BE90BF40-F8AC-4A5A-AB64-BB70373A4924}"/>
                </a:ext>
              </a:extLst>
            </p:cNvPr>
            <p:cNvSpPr/>
            <p:nvPr/>
          </p:nvSpPr>
          <p:spPr>
            <a:xfrm>
              <a:off x="8841045" y="143603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Arrow Connector 130">
              <a:extLst>
                <a:ext uri="{FF2B5EF4-FFF2-40B4-BE49-F238E27FC236}">
                  <a16:creationId xmlns:a16="http://schemas.microsoft.com/office/drawing/2014/main" id="{DE4D5E45-AB96-4B79-B7A4-0FD8EAE827FE}"/>
                </a:ext>
              </a:extLst>
            </p:cNvPr>
            <p:cNvCxnSpPr>
              <a:cxnSpLocks/>
            </p:cNvCxnSpPr>
            <p:nvPr/>
          </p:nvCxnSpPr>
          <p:spPr>
            <a:xfrm>
              <a:off x="9161915" y="1417744"/>
              <a:ext cx="0" cy="488316"/>
            </a:xfrm>
            <a:prstGeom prst="straightConnector1">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FDA5564-0646-4933-8006-3EBB635BB724}"/>
                </a:ext>
              </a:extLst>
            </p:cNvPr>
            <p:cNvCxnSpPr>
              <a:cxnSpLocks/>
            </p:cNvCxnSpPr>
            <p:nvPr/>
          </p:nvCxnSpPr>
          <p:spPr>
            <a:xfrm>
              <a:off x="9440666" y="1417744"/>
              <a:ext cx="0" cy="488316"/>
            </a:xfrm>
            <a:prstGeom prst="straightConnector1">
              <a:avLst/>
            </a:prstGeom>
            <a:ln w="1016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3" name="Graphic 132">
              <a:extLst>
                <a:ext uri="{FF2B5EF4-FFF2-40B4-BE49-F238E27FC236}">
                  <a16:creationId xmlns:a16="http://schemas.microsoft.com/office/drawing/2014/main" id="{868D8D78-9302-4EBA-86B9-3667BB9FB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922787" y="762010"/>
              <a:ext cx="466323" cy="592736"/>
            </a:xfrm>
            <a:prstGeom prst="rect">
              <a:avLst/>
            </a:prstGeom>
          </p:spPr>
        </p:pic>
      </p:grpSp>
      <p:sp>
        <p:nvSpPr>
          <p:cNvPr id="183" name="Title 1">
            <a:extLst>
              <a:ext uri="{FF2B5EF4-FFF2-40B4-BE49-F238E27FC236}">
                <a16:creationId xmlns:a16="http://schemas.microsoft.com/office/drawing/2014/main" id="{4B021471-F8BE-4ED4-A337-E5BCE13DAA0C}"/>
              </a:ext>
            </a:extLst>
          </p:cNvPr>
          <p:cNvSpPr txBox="1">
            <a:spLocks/>
          </p:cNvSpPr>
          <p:nvPr/>
        </p:nvSpPr>
        <p:spPr>
          <a:xfrm>
            <a:off x="365185" y="1062345"/>
            <a:ext cx="4309485" cy="123825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gn="ctr"/>
            <a:r>
              <a:rPr lang="en-US" sz="4400" b="1" dirty="0">
                <a:solidFill>
                  <a:schemeClr val="accent5"/>
                </a:solidFill>
              </a:rPr>
              <a:t>Motor &amp; ASD Supply Chain</a:t>
            </a:r>
          </a:p>
        </p:txBody>
      </p:sp>
      <p:sp>
        <p:nvSpPr>
          <p:cNvPr id="57" name="TextBox 56">
            <a:extLst>
              <a:ext uri="{FF2B5EF4-FFF2-40B4-BE49-F238E27FC236}">
                <a16:creationId xmlns:a16="http://schemas.microsoft.com/office/drawing/2014/main" id="{EDA51B61-DFD2-4BA1-A357-180AEEBDD95E}"/>
              </a:ext>
            </a:extLst>
          </p:cNvPr>
          <p:cNvSpPr txBox="1"/>
          <p:nvPr/>
        </p:nvSpPr>
        <p:spPr>
          <a:xfrm>
            <a:off x="600124" y="3414533"/>
            <a:ext cx="3777508" cy="1015663"/>
          </a:xfrm>
          <a:prstGeom prst="rect">
            <a:avLst/>
          </a:prstGeom>
          <a:noFill/>
        </p:spPr>
        <p:txBody>
          <a:bodyPr wrap="square" anchor="ctr">
            <a:spAutoFit/>
          </a:bodyPr>
          <a:lstStyle/>
          <a:p>
            <a:r>
              <a:rPr lang="en-US" sz="2000" dirty="0">
                <a:solidFill>
                  <a:schemeClr val="accent5"/>
                </a:solidFill>
              </a:rPr>
              <a:t>ASDs are most often paired with motors and equipment </a:t>
            </a:r>
            <a:r>
              <a:rPr lang="en-US" sz="2000" b="1" dirty="0">
                <a:solidFill>
                  <a:schemeClr val="accent5"/>
                </a:solidFill>
              </a:rPr>
              <a:t>at installation.</a:t>
            </a:r>
          </a:p>
        </p:txBody>
      </p:sp>
      <p:sp>
        <p:nvSpPr>
          <p:cNvPr id="2" name="Rectangle: Rounded Corners 1">
            <a:extLst>
              <a:ext uri="{FF2B5EF4-FFF2-40B4-BE49-F238E27FC236}">
                <a16:creationId xmlns:a16="http://schemas.microsoft.com/office/drawing/2014/main" id="{37FECF8D-8692-42CC-B4F1-DAE087CDF0F4}"/>
              </a:ext>
            </a:extLst>
          </p:cNvPr>
          <p:cNvSpPr/>
          <p:nvPr/>
        </p:nvSpPr>
        <p:spPr>
          <a:xfrm>
            <a:off x="7740894" y="1426469"/>
            <a:ext cx="3784357" cy="592736"/>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041260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0" y="1765966"/>
            <a:ext cx="12196741" cy="51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13</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1716814" y="498689"/>
            <a:ext cx="8753588" cy="1238250"/>
          </a:xfrm>
        </p:spPr>
        <p:txBody>
          <a:bodyPr>
            <a:normAutofit/>
          </a:bodyPr>
          <a:lstStyle/>
          <a:p>
            <a:pPr algn="ctr"/>
            <a:r>
              <a:rPr lang="en-US" sz="4400" b="1" dirty="0">
                <a:solidFill>
                  <a:schemeClr val="accent5"/>
                </a:solidFill>
              </a:rPr>
              <a:t>RESEARCH FINDINGS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sp>
        <p:nvSpPr>
          <p:cNvPr id="3" name="Rectangle 2">
            <a:extLst>
              <a:ext uri="{FF2B5EF4-FFF2-40B4-BE49-F238E27FC236}">
                <a16:creationId xmlns:a16="http://schemas.microsoft.com/office/drawing/2014/main" id="{00A6743C-7F14-4DD4-B3D9-38FBA8F3A467}"/>
              </a:ext>
            </a:extLst>
          </p:cNvPr>
          <p:cNvSpPr>
            <a:spLocks noChangeAspect="1"/>
          </p:cNvSpPr>
          <p:nvPr/>
        </p:nvSpPr>
        <p:spPr>
          <a:xfrm>
            <a:off x="3104898" y="2695404"/>
            <a:ext cx="2469600" cy="2469600"/>
          </a:xfrm>
          <a:prstGeom prst="rect">
            <a:avLst/>
          </a:prstGeom>
          <a:solidFill>
            <a:srgbClr val="FFFFFF">
              <a:alpha val="69804"/>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585A5355-06C9-4C9E-9841-F5FEC13C0B60}"/>
              </a:ext>
            </a:extLst>
          </p:cNvPr>
          <p:cNvGrpSpPr/>
          <p:nvPr/>
        </p:nvGrpSpPr>
        <p:grpSpPr>
          <a:xfrm>
            <a:off x="865273" y="4454613"/>
            <a:ext cx="10749545" cy="652750"/>
            <a:chOff x="865273" y="2266250"/>
            <a:chExt cx="10749545" cy="652750"/>
          </a:xfrm>
        </p:grpSpPr>
        <p:sp>
          <p:nvSpPr>
            <p:cNvPr id="19" name="TextBox 18">
              <a:extLst>
                <a:ext uri="{FF2B5EF4-FFF2-40B4-BE49-F238E27FC236}">
                  <a16:creationId xmlns:a16="http://schemas.microsoft.com/office/drawing/2014/main" id="{D5B2F894-C6CA-44E4-888B-F94E97CDC057}"/>
                </a:ext>
              </a:extLst>
            </p:cNvPr>
            <p:cNvSpPr txBox="1"/>
            <p:nvPr/>
          </p:nvSpPr>
          <p:spPr>
            <a:xfrm>
              <a:off x="865273" y="2266250"/>
              <a:ext cx="1703081" cy="646331"/>
            </a:xfrm>
            <a:prstGeom prst="rect">
              <a:avLst/>
            </a:prstGeom>
            <a:noFill/>
          </p:spPr>
          <p:txBody>
            <a:bodyPr wrap="square">
              <a:spAutoFit/>
            </a:bodyPr>
            <a:lstStyle/>
            <a:p>
              <a:pPr>
                <a:spcBef>
                  <a:spcPts val="600"/>
                </a:spcBef>
              </a:pPr>
              <a:r>
                <a:rPr lang="en-US" sz="1800" b="1" spc="0" dirty="0">
                  <a:solidFill>
                    <a:schemeClr val="bg1"/>
                  </a:solidFill>
                </a:rPr>
                <a:t>Motor &amp; ASD Supply Chain</a:t>
              </a:r>
            </a:p>
          </p:txBody>
        </p:sp>
        <p:sp>
          <p:nvSpPr>
            <p:cNvPr id="26" name="TextBox 25">
              <a:extLst>
                <a:ext uri="{FF2B5EF4-FFF2-40B4-BE49-F238E27FC236}">
                  <a16:creationId xmlns:a16="http://schemas.microsoft.com/office/drawing/2014/main" id="{25CA3890-3F19-4A98-8CD9-991BC292BB0D}"/>
                </a:ext>
              </a:extLst>
            </p:cNvPr>
            <p:cNvSpPr txBox="1"/>
            <p:nvPr/>
          </p:nvSpPr>
          <p:spPr>
            <a:xfrm>
              <a:off x="3403591" y="2409597"/>
              <a:ext cx="1880980" cy="369332"/>
            </a:xfrm>
            <a:prstGeom prst="rect">
              <a:avLst/>
            </a:prstGeom>
            <a:noFill/>
          </p:spPr>
          <p:txBody>
            <a:bodyPr wrap="square">
              <a:spAutoFit/>
            </a:bodyPr>
            <a:lstStyle/>
            <a:p>
              <a:pPr>
                <a:spcBef>
                  <a:spcPts val="600"/>
                </a:spcBef>
              </a:pPr>
              <a:r>
                <a:rPr lang="en-US" sz="1800" b="1" spc="0" dirty="0">
                  <a:solidFill>
                    <a:schemeClr val="accent5"/>
                  </a:solidFill>
                </a:rPr>
                <a:t>ASD Adoption</a:t>
              </a:r>
            </a:p>
          </p:txBody>
        </p:sp>
        <p:sp>
          <p:nvSpPr>
            <p:cNvPr id="45" name="TextBox 44">
              <a:extLst>
                <a:ext uri="{FF2B5EF4-FFF2-40B4-BE49-F238E27FC236}">
                  <a16:creationId xmlns:a16="http://schemas.microsoft.com/office/drawing/2014/main" id="{00ECE650-2998-4320-BC6C-8D583D3D9B20}"/>
                </a:ext>
              </a:extLst>
            </p:cNvPr>
            <p:cNvSpPr txBox="1"/>
            <p:nvPr/>
          </p:nvSpPr>
          <p:spPr>
            <a:xfrm>
              <a:off x="8728554" y="2266251"/>
              <a:ext cx="2886264" cy="646331"/>
            </a:xfrm>
            <a:prstGeom prst="rect">
              <a:avLst/>
            </a:prstGeom>
            <a:noFill/>
          </p:spPr>
          <p:txBody>
            <a:bodyPr wrap="square">
              <a:spAutoFit/>
            </a:bodyPr>
            <a:lstStyle/>
            <a:p>
              <a:pPr algn="ctr">
                <a:spcBef>
                  <a:spcPts val="600"/>
                </a:spcBef>
              </a:pPr>
              <a:r>
                <a:rPr lang="en-US" b="1" dirty="0">
                  <a:solidFill>
                    <a:schemeClr val="bg1"/>
                  </a:solidFill>
                </a:rPr>
                <a:t>Equipment-Specific Findings</a:t>
              </a:r>
              <a:endParaRPr lang="en-US" sz="1800" b="1" spc="0" dirty="0">
                <a:solidFill>
                  <a:schemeClr val="bg1"/>
                </a:solidFill>
              </a:endParaRPr>
            </a:p>
          </p:txBody>
        </p:sp>
        <p:sp>
          <p:nvSpPr>
            <p:cNvPr id="47" name="TextBox 46">
              <a:extLst>
                <a:ext uri="{FF2B5EF4-FFF2-40B4-BE49-F238E27FC236}">
                  <a16:creationId xmlns:a16="http://schemas.microsoft.com/office/drawing/2014/main" id="{8352FC9D-C9DE-4F18-9355-9F3D8BBFF9EF}"/>
                </a:ext>
              </a:extLst>
            </p:cNvPr>
            <p:cNvSpPr txBox="1"/>
            <p:nvPr/>
          </p:nvSpPr>
          <p:spPr>
            <a:xfrm>
              <a:off x="5912847" y="2272669"/>
              <a:ext cx="2685271" cy="646331"/>
            </a:xfrm>
            <a:prstGeom prst="rect">
              <a:avLst/>
            </a:prstGeom>
            <a:noFill/>
          </p:spPr>
          <p:txBody>
            <a:bodyPr wrap="square">
              <a:spAutoFit/>
            </a:bodyPr>
            <a:lstStyle/>
            <a:p>
              <a:pPr algn="ctr">
                <a:spcBef>
                  <a:spcPts val="600"/>
                </a:spcBef>
              </a:pPr>
              <a:r>
                <a:rPr lang="en-US" b="1" dirty="0">
                  <a:solidFill>
                    <a:schemeClr val="bg1"/>
                  </a:solidFill>
                </a:rPr>
                <a:t>I</a:t>
              </a:r>
              <a:r>
                <a:rPr lang="en-US" sz="1800" b="1" spc="0" dirty="0">
                  <a:solidFill>
                    <a:schemeClr val="bg1"/>
                  </a:solidFill>
                </a:rPr>
                <a:t>nstallation &amp; Operating Trends</a:t>
              </a:r>
            </a:p>
          </p:txBody>
        </p:sp>
      </p:grpSp>
      <p:grpSp>
        <p:nvGrpSpPr>
          <p:cNvPr id="90" name="Group 89">
            <a:extLst>
              <a:ext uri="{FF2B5EF4-FFF2-40B4-BE49-F238E27FC236}">
                <a16:creationId xmlns:a16="http://schemas.microsoft.com/office/drawing/2014/main" id="{6E2A3F75-95DE-49C9-9A8D-75A7A36366E2}"/>
              </a:ext>
            </a:extLst>
          </p:cNvPr>
          <p:cNvGrpSpPr/>
          <p:nvPr/>
        </p:nvGrpSpPr>
        <p:grpSpPr>
          <a:xfrm>
            <a:off x="982209" y="2671235"/>
            <a:ext cx="9783428" cy="1602404"/>
            <a:chOff x="982209" y="2871260"/>
            <a:chExt cx="9783428" cy="1602404"/>
          </a:xfrm>
        </p:grpSpPr>
        <p:pic>
          <p:nvPicPr>
            <p:cNvPr id="8" name="Graphic 7" descr="Link with solid fill">
              <a:extLst>
                <a:ext uri="{FF2B5EF4-FFF2-40B4-BE49-F238E27FC236}">
                  <a16:creationId xmlns:a16="http://schemas.microsoft.com/office/drawing/2014/main" id="{2BD9D115-2E75-48DF-ABC1-826CD55188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82209" y="3004457"/>
              <a:ext cx="1469207" cy="1469207"/>
            </a:xfrm>
            <a:prstGeom prst="rect">
              <a:avLst/>
            </a:prstGeom>
          </p:spPr>
        </p:pic>
        <p:pic>
          <p:nvPicPr>
            <p:cNvPr id="30" name="Graphic 29" descr="Bar graph with upward trend outline">
              <a:extLst>
                <a:ext uri="{FF2B5EF4-FFF2-40B4-BE49-F238E27FC236}">
                  <a16:creationId xmlns:a16="http://schemas.microsoft.com/office/drawing/2014/main" id="{3D0CE323-3DAB-4B8F-8620-7AD003EFE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605095" y="2973770"/>
              <a:ext cx="1469206" cy="1469206"/>
            </a:xfrm>
            <a:prstGeom prst="rect">
              <a:avLst/>
            </a:prstGeom>
          </p:spPr>
        </p:pic>
        <p:grpSp>
          <p:nvGrpSpPr>
            <p:cNvPr id="46" name="Group 45">
              <a:extLst>
                <a:ext uri="{FF2B5EF4-FFF2-40B4-BE49-F238E27FC236}">
                  <a16:creationId xmlns:a16="http://schemas.microsoft.com/office/drawing/2014/main" id="{025D3181-5942-49F1-87D1-7F8F5A6EBBFA}"/>
                </a:ext>
              </a:extLst>
            </p:cNvPr>
            <p:cNvGrpSpPr>
              <a:grpSpLocks noChangeAspect="1"/>
            </p:cNvGrpSpPr>
            <p:nvPr/>
          </p:nvGrpSpPr>
          <p:grpSpPr>
            <a:xfrm>
              <a:off x="6454019" y="2871260"/>
              <a:ext cx="1602925" cy="1375133"/>
              <a:chOff x="8411519" y="1890036"/>
              <a:chExt cx="1690212" cy="1450015"/>
            </a:xfrm>
          </p:grpSpPr>
          <p:pic>
            <p:nvPicPr>
              <p:cNvPr id="28" name="Graphic 27" descr="Wrench outline">
                <a:extLst>
                  <a:ext uri="{FF2B5EF4-FFF2-40B4-BE49-F238E27FC236}">
                    <a16:creationId xmlns:a16="http://schemas.microsoft.com/office/drawing/2014/main" id="{4053064A-5610-4BEF-A073-C2F26A0122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41" name="Group 40">
                <a:extLst>
                  <a:ext uri="{FF2B5EF4-FFF2-40B4-BE49-F238E27FC236}">
                    <a16:creationId xmlns:a16="http://schemas.microsoft.com/office/drawing/2014/main" id="{79ED1D2F-65C0-4814-9EEC-B969851F65FD}"/>
                  </a:ext>
                </a:extLst>
              </p:cNvPr>
              <p:cNvGrpSpPr>
                <a:grpSpLocks noChangeAspect="1"/>
              </p:cNvGrpSpPr>
              <p:nvPr/>
            </p:nvGrpSpPr>
            <p:grpSpPr>
              <a:xfrm>
                <a:off x="8411519" y="2326766"/>
                <a:ext cx="1690212" cy="1013285"/>
                <a:chOff x="9114509" y="3013892"/>
                <a:chExt cx="2607294" cy="1563077"/>
              </a:xfrm>
            </p:grpSpPr>
            <p:grpSp>
              <p:nvGrpSpPr>
                <p:cNvPr id="36" name="Group 35">
                  <a:extLst>
                    <a:ext uri="{FF2B5EF4-FFF2-40B4-BE49-F238E27FC236}">
                      <a16:creationId xmlns:a16="http://schemas.microsoft.com/office/drawing/2014/main" id="{D2BD82C0-47C6-4126-8331-4F4A0F262960}"/>
                    </a:ext>
                  </a:extLst>
                </p:cNvPr>
                <p:cNvGrpSpPr/>
                <p:nvPr/>
              </p:nvGrpSpPr>
              <p:grpSpPr>
                <a:xfrm>
                  <a:off x="9114509" y="3013892"/>
                  <a:ext cx="2607294" cy="1507804"/>
                  <a:chOff x="7825667" y="2132879"/>
                  <a:chExt cx="2607294" cy="1507804"/>
                </a:xfrm>
                <a:solidFill>
                  <a:schemeClr val="accent6"/>
                </a:solidFill>
              </p:grpSpPr>
              <p:pic>
                <p:nvPicPr>
                  <p:cNvPr id="33" name="Graphic 32" descr="Gears outline">
                    <a:extLst>
                      <a:ext uri="{FF2B5EF4-FFF2-40B4-BE49-F238E27FC236}">
                        <a16:creationId xmlns:a16="http://schemas.microsoft.com/office/drawing/2014/main" id="{E6AB24A4-5A9C-405F-BD4D-2C038315566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37" name="Graphic 36" descr="Gears outline">
                    <a:extLst>
                      <a:ext uri="{FF2B5EF4-FFF2-40B4-BE49-F238E27FC236}">
                        <a16:creationId xmlns:a16="http://schemas.microsoft.com/office/drawing/2014/main" id="{116BBAB5-F4F2-4B0B-888F-135F8927E80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40" name="Graphic 39">
                  <a:extLst>
                    <a:ext uri="{FF2B5EF4-FFF2-40B4-BE49-F238E27FC236}">
                      <a16:creationId xmlns:a16="http://schemas.microsoft.com/office/drawing/2014/main" id="{383D8887-FD22-4AE7-8016-DEC5311DD22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65" name="Picture 64">
              <a:extLst>
                <a:ext uri="{FF2B5EF4-FFF2-40B4-BE49-F238E27FC236}">
                  <a16:creationId xmlns:a16="http://schemas.microsoft.com/office/drawing/2014/main" id="{F0D4AFE9-4C8E-4435-9177-BD1883B7F83A}"/>
                </a:ext>
              </a:extLst>
            </p:cNvPr>
            <p:cNvPicPr>
              <a:picLocks noChangeAspect="1"/>
            </p:cNvPicPr>
            <p:nvPr/>
          </p:nvPicPr>
          <p:blipFill>
            <a:blip r:embed="rId13"/>
            <a:stretch>
              <a:fillRect/>
            </a:stretch>
          </p:blipFill>
          <p:spPr>
            <a:xfrm>
              <a:off x="9578576" y="2922957"/>
              <a:ext cx="1187061" cy="1371260"/>
            </a:xfrm>
            <a:prstGeom prst="rect">
              <a:avLst/>
            </a:prstGeom>
          </p:spPr>
        </p:pic>
      </p:grpSp>
    </p:spTree>
    <p:extLst>
      <p:ext uri="{BB962C8B-B14F-4D97-AF65-F5344CB8AC3E}">
        <p14:creationId xmlns:p14="http://schemas.microsoft.com/office/powerpoint/2010/main" val="27084020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14</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ASD ADOPTION</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891095" y="2054921"/>
            <a:ext cx="8415762" cy="830997"/>
          </a:xfrm>
          <a:prstGeom prst="rect">
            <a:avLst/>
          </a:prstGeom>
          <a:noFill/>
        </p:spPr>
        <p:txBody>
          <a:bodyPr wrap="square">
            <a:spAutoFit/>
          </a:bodyPr>
          <a:lstStyle/>
          <a:p>
            <a:pPr algn="ctr"/>
            <a:r>
              <a:rPr lang="en-US" sz="2400" b="1" dirty="0">
                <a:solidFill>
                  <a:schemeClr val="accent6"/>
                </a:solidFill>
              </a:rPr>
              <a:t>Almost all market actors indicated an increase in the</a:t>
            </a:r>
            <a:r>
              <a:rPr lang="en-US" sz="2400" b="1" i="1" dirty="0">
                <a:solidFill>
                  <a:schemeClr val="accent6"/>
                </a:solidFill>
              </a:rPr>
              <a:t> rate </a:t>
            </a:r>
            <a:r>
              <a:rPr lang="en-US" sz="2400" b="1" dirty="0">
                <a:solidFill>
                  <a:schemeClr val="accent6"/>
                </a:solidFill>
              </a:rPr>
              <a:t>of adoption of ASDs in the region</a:t>
            </a:r>
          </a:p>
        </p:txBody>
      </p:sp>
      <p:sp>
        <p:nvSpPr>
          <p:cNvPr id="18" name="TextBox 17">
            <a:extLst>
              <a:ext uri="{FF2B5EF4-FFF2-40B4-BE49-F238E27FC236}">
                <a16:creationId xmlns:a16="http://schemas.microsoft.com/office/drawing/2014/main" id="{00FF0396-F015-4B66-A52C-C53D160FF3DE}"/>
              </a:ext>
            </a:extLst>
          </p:cNvPr>
          <p:cNvSpPr txBox="1"/>
          <p:nvPr/>
        </p:nvSpPr>
        <p:spPr>
          <a:xfrm>
            <a:off x="5805714" y="3923402"/>
            <a:ext cx="5623530" cy="1569660"/>
          </a:xfrm>
          <a:prstGeom prst="rect">
            <a:avLst/>
          </a:prstGeom>
          <a:noFill/>
        </p:spPr>
        <p:txBody>
          <a:bodyPr wrap="square">
            <a:spAutoFit/>
          </a:bodyPr>
          <a:lstStyle/>
          <a:p>
            <a:pPr lvl="1"/>
            <a:r>
              <a:rPr lang="en-US" sz="2400" i="1" dirty="0">
                <a:solidFill>
                  <a:schemeClr val="accent6"/>
                </a:solidFill>
              </a:rPr>
              <a:t>Not only is the number of </a:t>
            </a:r>
            <a:r>
              <a:rPr lang="en-US" sz="2400" i="1" dirty="0" smtClean="0">
                <a:solidFill>
                  <a:schemeClr val="accent6"/>
                </a:solidFill>
              </a:rPr>
              <a:t>ASDs </a:t>
            </a:r>
            <a:r>
              <a:rPr lang="en-US" sz="2400" i="1" dirty="0">
                <a:solidFill>
                  <a:schemeClr val="accent6"/>
                </a:solidFill>
              </a:rPr>
              <a:t>in the region growing, but the </a:t>
            </a:r>
            <a:r>
              <a:rPr lang="en-US" sz="2400" b="1" i="1" dirty="0">
                <a:solidFill>
                  <a:schemeClr val="accent6"/>
                </a:solidFill>
              </a:rPr>
              <a:t>rate</a:t>
            </a:r>
            <a:r>
              <a:rPr lang="en-US" sz="2400" i="1" dirty="0">
                <a:solidFill>
                  <a:schemeClr val="accent6"/>
                </a:solidFill>
              </a:rPr>
              <a:t> at which they are being adopted is </a:t>
            </a:r>
            <a:r>
              <a:rPr lang="en-US" sz="2400" i="1" dirty="0" smtClean="0">
                <a:solidFill>
                  <a:schemeClr val="accent6"/>
                </a:solidFill>
              </a:rPr>
              <a:t>increasing</a:t>
            </a:r>
            <a:endParaRPr lang="en-US" sz="2400" i="1" dirty="0">
              <a:solidFill>
                <a:schemeClr val="accent6"/>
              </a:solidFill>
            </a:endParaRPr>
          </a:p>
        </p:txBody>
      </p:sp>
      <p:grpSp>
        <p:nvGrpSpPr>
          <p:cNvPr id="11" name="Group 10">
            <a:extLst>
              <a:ext uri="{FF2B5EF4-FFF2-40B4-BE49-F238E27FC236}">
                <a16:creationId xmlns:a16="http://schemas.microsoft.com/office/drawing/2014/main" id="{DD3E9D79-0018-4B6F-B119-5A3F4B812352}"/>
              </a:ext>
            </a:extLst>
          </p:cNvPr>
          <p:cNvGrpSpPr>
            <a:grpSpLocks noChangeAspect="1"/>
          </p:cNvGrpSpPr>
          <p:nvPr/>
        </p:nvGrpSpPr>
        <p:grpSpPr>
          <a:xfrm>
            <a:off x="3328890" y="3417374"/>
            <a:ext cx="2027244" cy="2581715"/>
            <a:chOff x="2877582" y="1959116"/>
            <a:chExt cx="3408659" cy="4340960"/>
          </a:xfrm>
        </p:grpSpPr>
        <p:sp>
          <p:nvSpPr>
            <p:cNvPr id="8" name="Rectangle 7">
              <a:extLst>
                <a:ext uri="{FF2B5EF4-FFF2-40B4-BE49-F238E27FC236}">
                  <a16:creationId xmlns:a16="http://schemas.microsoft.com/office/drawing/2014/main" id="{0F97B6F7-73A0-4569-A655-618FF915C210}"/>
                </a:ext>
              </a:extLst>
            </p:cNvPr>
            <p:cNvSpPr/>
            <p:nvPr/>
          </p:nvSpPr>
          <p:spPr>
            <a:xfrm>
              <a:off x="2933267" y="5334000"/>
              <a:ext cx="3315135" cy="90698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0372DF-9F38-42A8-9FC5-A83C1E7542E1}"/>
                </a:ext>
              </a:extLst>
            </p:cNvPr>
            <p:cNvSpPr/>
            <p:nvPr/>
          </p:nvSpPr>
          <p:spPr>
            <a:xfrm>
              <a:off x="2933266" y="1959116"/>
              <a:ext cx="3315135" cy="337488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A0408D3-84B4-4C54-893B-5987CAE3103F}"/>
                </a:ext>
              </a:extLst>
            </p:cNvPr>
            <p:cNvSpPr>
              <a:spLocks noChangeAspect="1"/>
            </p:cNvSpPr>
            <p:nvPr/>
          </p:nvSpPr>
          <p:spPr>
            <a:xfrm>
              <a:off x="4913044" y="3010128"/>
              <a:ext cx="455745" cy="4557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27EBEEB9-60AD-4B34-8B06-2897B207C65B}"/>
                </a:ext>
              </a:extLst>
            </p:cNvPr>
            <p:cNvSpPr>
              <a:spLocks noChangeAspect="1"/>
            </p:cNvSpPr>
            <p:nvPr/>
          </p:nvSpPr>
          <p:spPr>
            <a:xfrm>
              <a:off x="3860801" y="2405257"/>
              <a:ext cx="1122680" cy="4139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83DCD436-30BD-45BD-BBB2-5C51CC3378B7}"/>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2877582" y="1967381"/>
              <a:ext cx="3408659" cy="4332695"/>
            </a:xfrm>
            <a:prstGeom prst="rect">
              <a:avLst/>
            </a:prstGeom>
          </p:spPr>
        </p:pic>
      </p:grpSp>
      <p:pic>
        <p:nvPicPr>
          <p:cNvPr id="27" name="Graphic 26" descr="Upward trend outline">
            <a:extLst>
              <a:ext uri="{FF2B5EF4-FFF2-40B4-BE49-F238E27FC236}">
                <a16:creationId xmlns:a16="http://schemas.microsoft.com/office/drawing/2014/main" id="{7B29C8E7-7D3F-4D31-A510-AFD42F7484C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2542024" y="2905311"/>
            <a:ext cx="3515876" cy="3896557"/>
          </a:xfrm>
          <a:prstGeom prst="rect">
            <a:avLst/>
          </a:prstGeom>
        </p:spPr>
      </p:pic>
    </p:spTree>
    <p:extLst>
      <p:ext uri="{BB962C8B-B14F-4D97-AF65-F5344CB8AC3E}">
        <p14:creationId xmlns:p14="http://schemas.microsoft.com/office/powerpoint/2010/main" val="24409143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15</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ASD ADOPTION</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891095" y="2054921"/>
            <a:ext cx="8415762" cy="1200329"/>
          </a:xfrm>
          <a:prstGeom prst="rect">
            <a:avLst/>
          </a:prstGeom>
          <a:noFill/>
        </p:spPr>
        <p:txBody>
          <a:bodyPr wrap="square">
            <a:spAutoFit/>
          </a:bodyPr>
          <a:lstStyle/>
          <a:p>
            <a:pPr algn="ctr"/>
            <a:r>
              <a:rPr lang="en-US" sz="2400" b="1" dirty="0">
                <a:solidFill>
                  <a:schemeClr val="accent6"/>
                </a:solidFill>
              </a:rPr>
              <a:t>Electronically driven mechanical control devices, like eddy current drives and hydraulic drives, are rarely installed in the </a:t>
            </a:r>
            <a:r>
              <a:rPr lang="en-US" sz="2400" b="1" dirty="0" smtClean="0">
                <a:solidFill>
                  <a:schemeClr val="accent6"/>
                </a:solidFill>
              </a:rPr>
              <a:t>field</a:t>
            </a:r>
            <a:endParaRPr lang="en-US" sz="2400" b="1" dirty="0">
              <a:solidFill>
                <a:schemeClr val="accent6"/>
              </a:solidFill>
            </a:endParaRPr>
          </a:p>
        </p:txBody>
      </p:sp>
      <p:sp>
        <p:nvSpPr>
          <p:cNvPr id="18" name="TextBox 17">
            <a:extLst>
              <a:ext uri="{FF2B5EF4-FFF2-40B4-BE49-F238E27FC236}">
                <a16:creationId xmlns:a16="http://schemas.microsoft.com/office/drawing/2014/main" id="{00FF0396-F015-4B66-A52C-C53D160FF3DE}"/>
              </a:ext>
            </a:extLst>
          </p:cNvPr>
          <p:cNvSpPr txBox="1"/>
          <p:nvPr/>
        </p:nvSpPr>
        <p:spPr>
          <a:xfrm>
            <a:off x="5772762" y="3739994"/>
            <a:ext cx="3636028" cy="1938992"/>
          </a:xfrm>
          <a:prstGeom prst="rect">
            <a:avLst/>
          </a:prstGeom>
          <a:noFill/>
        </p:spPr>
        <p:txBody>
          <a:bodyPr wrap="square">
            <a:spAutoFit/>
          </a:bodyPr>
          <a:lstStyle/>
          <a:p>
            <a:r>
              <a:rPr lang="en-US" sz="2400" i="1" dirty="0">
                <a:solidFill>
                  <a:schemeClr val="accent6"/>
                </a:solidFill>
              </a:rPr>
              <a:t>This niche equipment control strategy does not make up a measurable portion of the current </a:t>
            </a:r>
            <a:r>
              <a:rPr lang="en-US" sz="2400" i="1" dirty="0" smtClean="0">
                <a:solidFill>
                  <a:schemeClr val="accent6"/>
                </a:solidFill>
              </a:rPr>
              <a:t>sales </a:t>
            </a:r>
            <a:endParaRPr lang="en-US" sz="2400" i="1" dirty="0">
              <a:solidFill>
                <a:schemeClr val="accent6"/>
              </a:solidFill>
            </a:endParaRPr>
          </a:p>
        </p:txBody>
      </p:sp>
      <p:grpSp>
        <p:nvGrpSpPr>
          <p:cNvPr id="10" name="Group 9">
            <a:extLst>
              <a:ext uri="{FF2B5EF4-FFF2-40B4-BE49-F238E27FC236}">
                <a16:creationId xmlns:a16="http://schemas.microsoft.com/office/drawing/2014/main" id="{7D57660E-3C0C-42FE-8CAE-BCBE9A6063C1}"/>
              </a:ext>
            </a:extLst>
          </p:cNvPr>
          <p:cNvGrpSpPr/>
          <p:nvPr/>
        </p:nvGrpSpPr>
        <p:grpSpPr>
          <a:xfrm>
            <a:off x="2681471" y="3803059"/>
            <a:ext cx="2873484" cy="1975542"/>
            <a:chOff x="2533976" y="3743319"/>
            <a:chExt cx="2873484" cy="1975542"/>
          </a:xfrm>
        </p:grpSpPr>
        <p:sp>
          <p:nvSpPr>
            <p:cNvPr id="9" name="Rectangle 8">
              <a:extLst>
                <a:ext uri="{FF2B5EF4-FFF2-40B4-BE49-F238E27FC236}">
                  <a16:creationId xmlns:a16="http://schemas.microsoft.com/office/drawing/2014/main" id="{07682AB7-7F11-47D0-AAFA-05DD5C907A14}"/>
                </a:ext>
              </a:extLst>
            </p:cNvPr>
            <p:cNvSpPr>
              <a:spLocks noChangeAspect="1"/>
            </p:cNvSpPr>
            <p:nvPr/>
          </p:nvSpPr>
          <p:spPr>
            <a:xfrm>
              <a:off x="2722500" y="3743319"/>
              <a:ext cx="2684960" cy="1975542"/>
            </a:xfrm>
            <a:prstGeom prst="rect">
              <a:avLst/>
            </a:prstGeom>
            <a:solidFill>
              <a:srgbClr val="FFFFFF">
                <a:alpha val="60000"/>
              </a:srgbClr>
            </a:solidFill>
            <a:ln w="19050">
              <a:solidFill>
                <a:schemeClr val="tx2">
                  <a:lumMod val="50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7" name="Graphic 36" descr="Gears with solid fill">
              <a:extLst>
                <a:ext uri="{FF2B5EF4-FFF2-40B4-BE49-F238E27FC236}">
                  <a16:creationId xmlns:a16="http://schemas.microsoft.com/office/drawing/2014/main" id="{131A7DC0-25B9-4F30-89CE-6C5976BC50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2533976" y="3771722"/>
              <a:ext cx="1847524" cy="184752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5F00FE1-7E82-42D5-936F-8F8CCB86EA83}"/>
                </a:ext>
              </a:extLst>
            </p:cNvPr>
            <p:cNvPicPr>
              <a:picLocks noChangeAspect="1"/>
            </p:cNvPicPr>
            <p:nvPr/>
          </p:nvPicPr>
          <p:blipFill>
            <a:blip r:embed="rId16"/>
            <a:stretch>
              <a:fillRect/>
            </a:stretch>
          </p:blipFill>
          <p:spPr>
            <a:xfrm>
              <a:off x="3817617" y="4366082"/>
              <a:ext cx="1467850" cy="108031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73730135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16</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ASD ADOPTION</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891095" y="2054921"/>
            <a:ext cx="8415762" cy="1200329"/>
          </a:xfrm>
          <a:prstGeom prst="rect">
            <a:avLst/>
          </a:prstGeom>
          <a:noFill/>
        </p:spPr>
        <p:txBody>
          <a:bodyPr wrap="square">
            <a:spAutoFit/>
          </a:bodyPr>
          <a:lstStyle/>
          <a:p>
            <a:pPr algn="ctr"/>
            <a:r>
              <a:rPr lang="en-US" sz="2400" b="1" dirty="0" smtClean="0">
                <a:solidFill>
                  <a:schemeClr val="accent6"/>
                </a:solidFill>
              </a:rPr>
              <a:t>ECMs </a:t>
            </a:r>
            <a:r>
              <a:rPr lang="en-US" sz="2400" b="1" dirty="0">
                <a:solidFill>
                  <a:schemeClr val="accent6"/>
                </a:solidFill>
              </a:rPr>
              <a:t>are the only advanced motor technology with a measurable share of the standalone motor market, and is </a:t>
            </a:r>
            <a:r>
              <a:rPr lang="en-US" sz="2400" b="1" dirty="0" smtClean="0">
                <a:solidFill>
                  <a:schemeClr val="accent6"/>
                </a:solidFill>
              </a:rPr>
              <a:t>growing</a:t>
            </a:r>
            <a:endParaRPr lang="en-US" sz="2400" b="1" dirty="0">
              <a:solidFill>
                <a:schemeClr val="accent6"/>
              </a:solidFill>
            </a:endParaRPr>
          </a:p>
        </p:txBody>
      </p:sp>
      <p:sp>
        <p:nvSpPr>
          <p:cNvPr id="18" name="TextBox 17">
            <a:extLst>
              <a:ext uri="{FF2B5EF4-FFF2-40B4-BE49-F238E27FC236}">
                <a16:creationId xmlns:a16="http://schemas.microsoft.com/office/drawing/2014/main" id="{00FF0396-F015-4B66-A52C-C53D160FF3DE}"/>
              </a:ext>
            </a:extLst>
          </p:cNvPr>
          <p:cNvSpPr txBox="1"/>
          <p:nvPr/>
        </p:nvSpPr>
        <p:spPr>
          <a:xfrm>
            <a:off x="5208556" y="3975359"/>
            <a:ext cx="6276321" cy="1200329"/>
          </a:xfrm>
          <a:prstGeom prst="rect">
            <a:avLst/>
          </a:prstGeom>
          <a:noFill/>
        </p:spPr>
        <p:txBody>
          <a:bodyPr wrap="square">
            <a:spAutoFit/>
          </a:bodyPr>
          <a:lstStyle/>
          <a:p>
            <a:pPr lvl="1" defTabSz="914400">
              <a:defRPr/>
            </a:pPr>
            <a:r>
              <a:rPr lang="en-US" sz="2400" i="1" dirty="0">
                <a:solidFill>
                  <a:schemeClr val="accent6"/>
                </a:solidFill>
              </a:rPr>
              <a:t>Accounting for the impact of ASDs requires looking at integrated ASDs in </a:t>
            </a:r>
            <a:r>
              <a:rPr lang="en-US" sz="2400" i="1" dirty="0" smtClean="0">
                <a:solidFill>
                  <a:schemeClr val="accent6"/>
                </a:solidFill>
              </a:rPr>
              <a:t>ECMs</a:t>
            </a:r>
            <a:endParaRPr lang="en-US" sz="2400" i="1" dirty="0">
              <a:solidFill>
                <a:schemeClr val="accent6"/>
              </a:solidFill>
            </a:endParaRPr>
          </a:p>
        </p:txBody>
      </p:sp>
      <p:pic>
        <p:nvPicPr>
          <p:cNvPr id="27" name="Graphic 26">
            <a:extLst>
              <a:ext uri="{FF2B5EF4-FFF2-40B4-BE49-F238E27FC236}">
                <a16:creationId xmlns:a16="http://schemas.microsoft.com/office/drawing/2014/main" id="{7F6E8C4A-C7DF-4AFF-9378-CC3EDD1D0129}"/>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2833197" y="4246452"/>
            <a:ext cx="2317461" cy="1544974"/>
          </a:xfrm>
          <a:prstGeom prst="rect">
            <a:avLst/>
          </a:prstGeom>
        </p:spPr>
      </p:pic>
    </p:spTree>
    <p:extLst>
      <p:ext uri="{BB962C8B-B14F-4D97-AF65-F5344CB8AC3E}">
        <p14:creationId xmlns:p14="http://schemas.microsoft.com/office/powerpoint/2010/main" val="395720320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0" y="1736938"/>
            <a:ext cx="12196741" cy="51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17</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1716814" y="498689"/>
            <a:ext cx="8753588" cy="1238250"/>
          </a:xfrm>
        </p:spPr>
        <p:txBody>
          <a:bodyPr>
            <a:normAutofit/>
          </a:bodyPr>
          <a:lstStyle/>
          <a:p>
            <a:pPr algn="ctr"/>
            <a:r>
              <a:rPr lang="en-US" sz="4400" b="1" dirty="0">
                <a:solidFill>
                  <a:schemeClr val="accent5"/>
                </a:solidFill>
              </a:rPr>
              <a:t>RESEARCH FINDINGS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sp>
        <p:nvSpPr>
          <p:cNvPr id="3" name="Rectangle 2">
            <a:extLst>
              <a:ext uri="{FF2B5EF4-FFF2-40B4-BE49-F238E27FC236}">
                <a16:creationId xmlns:a16="http://schemas.microsoft.com/office/drawing/2014/main" id="{00A6743C-7F14-4DD4-B3D9-38FBA8F3A467}"/>
              </a:ext>
            </a:extLst>
          </p:cNvPr>
          <p:cNvSpPr>
            <a:spLocks noChangeAspect="1"/>
          </p:cNvSpPr>
          <p:nvPr/>
        </p:nvSpPr>
        <p:spPr>
          <a:xfrm>
            <a:off x="6023941" y="2695404"/>
            <a:ext cx="2469600" cy="2469600"/>
          </a:xfrm>
          <a:prstGeom prst="rect">
            <a:avLst/>
          </a:prstGeom>
          <a:solidFill>
            <a:srgbClr val="FFFFFF">
              <a:alpha val="80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585A5355-06C9-4C9E-9841-F5FEC13C0B60}"/>
              </a:ext>
            </a:extLst>
          </p:cNvPr>
          <p:cNvGrpSpPr/>
          <p:nvPr/>
        </p:nvGrpSpPr>
        <p:grpSpPr>
          <a:xfrm>
            <a:off x="865273" y="4454613"/>
            <a:ext cx="10749545" cy="652750"/>
            <a:chOff x="865273" y="2266250"/>
            <a:chExt cx="10749545" cy="652750"/>
          </a:xfrm>
        </p:grpSpPr>
        <p:sp>
          <p:nvSpPr>
            <p:cNvPr id="19" name="TextBox 18">
              <a:extLst>
                <a:ext uri="{FF2B5EF4-FFF2-40B4-BE49-F238E27FC236}">
                  <a16:creationId xmlns:a16="http://schemas.microsoft.com/office/drawing/2014/main" id="{D5B2F894-C6CA-44E4-888B-F94E97CDC057}"/>
                </a:ext>
              </a:extLst>
            </p:cNvPr>
            <p:cNvSpPr txBox="1"/>
            <p:nvPr/>
          </p:nvSpPr>
          <p:spPr>
            <a:xfrm>
              <a:off x="865273" y="2266250"/>
              <a:ext cx="1703081" cy="646331"/>
            </a:xfrm>
            <a:prstGeom prst="rect">
              <a:avLst/>
            </a:prstGeom>
            <a:noFill/>
          </p:spPr>
          <p:txBody>
            <a:bodyPr wrap="square">
              <a:spAutoFit/>
            </a:bodyPr>
            <a:lstStyle/>
            <a:p>
              <a:pPr>
                <a:spcBef>
                  <a:spcPts val="600"/>
                </a:spcBef>
              </a:pPr>
              <a:r>
                <a:rPr lang="en-US" sz="1800" b="1" spc="0" dirty="0">
                  <a:solidFill>
                    <a:schemeClr val="accent6"/>
                  </a:solidFill>
                </a:rPr>
                <a:t>Motor &amp; ASD Supply Chain</a:t>
              </a:r>
            </a:p>
          </p:txBody>
        </p:sp>
        <p:sp>
          <p:nvSpPr>
            <p:cNvPr id="26" name="TextBox 25">
              <a:extLst>
                <a:ext uri="{FF2B5EF4-FFF2-40B4-BE49-F238E27FC236}">
                  <a16:creationId xmlns:a16="http://schemas.microsoft.com/office/drawing/2014/main" id="{25CA3890-3F19-4A98-8CD9-991BC292BB0D}"/>
                </a:ext>
              </a:extLst>
            </p:cNvPr>
            <p:cNvSpPr txBox="1"/>
            <p:nvPr/>
          </p:nvSpPr>
          <p:spPr>
            <a:xfrm>
              <a:off x="3403591" y="2409597"/>
              <a:ext cx="1880980" cy="369332"/>
            </a:xfrm>
            <a:prstGeom prst="rect">
              <a:avLst/>
            </a:prstGeom>
            <a:noFill/>
          </p:spPr>
          <p:txBody>
            <a:bodyPr wrap="square">
              <a:spAutoFit/>
            </a:bodyPr>
            <a:lstStyle/>
            <a:p>
              <a:pPr>
                <a:spcBef>
                  <a:spcPts val="600"/>
                </a:spcBef>
              </a:pPr>
              <a:r>
                <a:rPr lang="en-US" sz="1800" b="1" spc="0" dirty="0">
                  <a:solidFill>
                    <a:schemeClr val="accent6"/>
                  </a:solidFill>
                </a:rPr>
                <a:t>ASD Adoption</a:t>
              </a:r>
            </a:p>
          </p:txBody>
        </p:sp>
        <p:sp>
          <p:nvSpPr>
            <p:cNvPr id="45" name="TextBox 44">
              <a:extLst>
                <a:ext uri="{FF2B5EF4-FFF2-40B4-BE49-F238E27FC236}">
                  <a16:creationId xmlns:a16="http://schemas.microsoft.com/office/drawing/2014/main" id="{00ECE650-2998-4320-BC6C-8D583D3D9B20}"/>
                </a:ext>
              </a:extLst>
            </p:cNvPr>
            <p:cNvSpPr txBox="1"/>
            <p:nvPr/>
          </p:nvSpPr>
          <p:spPr>
            <a:xfrm>
              <a:off x="8728554" y="2266251"/>
              <a:ext cx="2886264" cy="646331"/>
            </a:xfrm>
            <a:prstGeom prst="rect">
              <a:avLst/>
            </a:prstGeom>
            <a:noFill/>
          </p:spPr>
          <p:txBody>
            <a:bodyPr wrap="square">
              <a:spAutoFit/>
            </a:bodyPr>
            <a:lstStyle/>
            <a:p>
              <a:pPr algn="ctr">
                <a:spcBef>
                  <a:spcPts val="600"/>
                </a:spcBef>
              </a:pPr>
              <a:r>
                <a:rPr lang="en-US" b="1" dirty="0">
                  <a:solidFill>
                    <a:schemeClr val="accent6"/>
                  </a:solidFill>
                </a:rPr>
                <a:t>Equipment-Specific Findings</a:t>
              </a:r>
              <a:endParaRPr lang="en-US" sz="1800" b="1" spc="0" dirty="0">
                <a:solidFill>
                  <a:schemeClr val="accent6"/>
                </a:solidFill>
              </a:endParaRPr>
            </a:p>
          </p:txBody>
        </p:sp>
        <p:sp>
          <p:nvSpPr>
            <p:cNvPr id="47" name="TextBox 46">
              <a:extLst>
                <a:ext uri="{FF2B5EF4-FFF2-40B4-BE49-F238E27FC236}">
                  <a16:creationId xmlns:a16="http://schemas.microsoft.com/office/drawing/2014/main" id="{8352FC9D-C9DE-4F18-9355-9F3D8BBFF9EF}"/>
                </a:ext>
              </a:extLst>
            </p:cNvPr>
            <p:cNvSpPr txBox="1"/>
            <p:nvPr/>
          </p:nvSpPr>
          <p:spPr>
            <a:xfrm>
              <a:off x="5912847" y="2272669"/>
              <a:ext cx="2685271" cy="646331"/>
            </a:xfrm>
            <a:prstGeom prst="rect">
              <a:avLst/>
            </a:prstGeom>
            <a:noFill/>
          </p:spPr>
          <p:txBody>
            <a:bodyPr wrap="square">
              <a:spAutoFit/>
            </a:bodyPr>
            <a:lstStyle/>
            <a:p>
              <a:pPr algn="ctr">
                <a:spcBef>
                  <a:spcPts val="600"/>
                </a:spcBef>
              </a:pPr>
              <a:r>
                <a:rPr lang="en-US" b="1" dirty="0">
                  <a:solidFill>
                    <a:schemeClr val="tx2"/>
                  </a:solidFill>
                </a:rPr>
                <a:t>I</a:t>
              </a:r>
              <a:r>
                <a:rPr lang="en-US" sz="1800" b="1" spc="0" dirty="0">
                  <a:solidFill>
                    <a:schemeClr val="tx2"/>
                  </a:solidFill>
                </a:rPr>
                <a:t>nstallation &amp; Operating Trends</a:t>
              </a:r>
            </a:p>
          </p:txBody>
        </p:sp>
      </p:grpSp>
      <p:grpSp>
        <p:nvGrpSpPr>
          <p:cNvPr id="90" name="Group 89">
            <a:extLst>
              <a:ext uri="{FF2B5EF4-FFF2-40B4-BE49-F238E27FC236}">
                <a16:creationId xmlns:a16="http://schemas.microsoft.com/office/drawing/2014/main" id="{6E2A3F75-95DE-49C9-9A8D-75A7A36366E2}"/>
              </a:ext>
            </a:extLst>
          </p:cNvPr>
          <p:cNvGrpSpPr/>
          <p:nvPr/>
        </p:nvGrpSpPr>
        <p:grpSpPr>
          <a:xfrm>
            <a:off x="982209" y="2671235"/>
            <a:ext cx="9783428" cy="1602404"/>
            <a:chOff x="982209" y="2871260"/>
            <a:chExt cx="9783428" cy="1602404"/>
          </a:xfrm>
        </p:grpSpPr>
        <p:pic>
          <p:nvPicPr>
            <p:cNvPr id="8" name="Graphic 7" descr="Link with solid fill">
              <a:extLst>
                <a:ext uri="{FF2B5EF4-FFF2-40B4-BE49-F238E27FC236}">
                  <a16:creationId xmlns:a16="http://schemas.microsoft.com/office/drawing/2014/main" id="{2BD9D115-2E75-48DF-ABC1-826CD55188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82209" y="3004457"/>
              <a:ext cx="1469207" cy="1469207"/>
            </a:xfrm>
            <a:prstGeom prst="rect">
              <a:avLst/>
            </a:prstGeom>
          </p:spPr>
        </p:pic>
        <p:pic>
          <p:nvPicPr>
            <p:cNvPr id="30" name="Graphic 29" descr="Bar graph with upward trend outline">
              <a:extLst>
                <a:ext uri="{FF2B5EF4-FFF2-40B4-BE49-F238E27FC236}">
                  <a16:creationId xmlns:a16="http://schemas.microsoft.com/office/drawing/2014/main" id="{3D0CE323-3DAB-4B8F-8620-7AD003EFE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605095" y="2973770"/>
              <a:ext cx="1469206" cy="1469206"/>
            </a:xfrm>
            <a:prstGeom prst="rect">
              <a:avLst/>
            </a:prstGeom>
          </p:spPr>
        </p:pic>
        <p:grpSp>
          <p:nvGrpSpPr>
            <p:cNvPr id="46" name="Group 45">
              <a:extLst>
                <a:ext uri="{FF2B5EF4-FFF2-40B4-BE49-F238E27FC236}">
                  <a16:creationId xmlns:a16="http://schemas.microsoft.com/office/drawing/2014/main" id="{025D3181-5942-49F1-87D1-7F8F5A6EBBFA}"/>
                </a:ext>
              </a:extLst>
            </p:cNvPr>
            <p:cNvGrpSpPr>
              <a:grpSpLocks noChangeAspect="1"/>
            </p:cNvGrpSpPr>
            <p:nvPr/>
          </p:nvGrpSpPr>
          <p:grpSpPr>
            <a:xfrm>
              <a:off x="6454019" y="2871260"/>
              <a:ext cx="1602925" cy="1375133"/>
              <a:chOff x="8411519" y="1890036"/>
              <a:chExt cx="1690212" cy="1450015"/>
            </a:xfrm>
          </p:grpSpPr>
          <p:pic>
            <p:nvPicPr>
              <p:cNvPr id="28" name="Graphic 27" descr="Wrench outline">
                <a:extLst>
                  <a:ext uri="{FF2B5EF4-FFF2-40B4-BE49-F238E27FC236}">
                    <a16:creationId xmlns:a16="http://schemas.microsoft.com/office/drawing/2014/main" id="{4053064A-5610-4BEF-A073-C2F26A0122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41" name="Group 40">
                <a:extLst>
                  <a:ext uri="{FF2B5EF4-FFF2-40B4-BE49-F238E27FC236}">
                    <a16:creationId xmlns:a16="http://schemas.microsoft.com/office/drawing/2014/main" id="{79ED1D2F-65C0-4814-9EEC-B969851F65FD}"/>
                  </a:ext>
                </a:extLst>
              </p:cNvPr>
              <p:cNvGrpSpPr>
                <a:grpSpLocks noChangeAspect="1"/>
              </p:cNvGrpSpPr>
              <p:nvPr/>
            </p:nvGrpSpPr>
            <p:grpSpPr>
              <a:xfrm>
                <a:off x="8411519" y="2326766"/>
                <a:ext cx="1690212" cy="1013285"/>
                <a:chOff x="9114509" y="3013892"/>
                <a:chExt cx="2607294" cy="1563077"/>
              </a:xfrm>
            </p:grpSpPr>
            <p:grpSp>
              <p:nvGrpSpPr>
                <p:cNvPr id="36" name="Group 35">
                  <a:extLst>
                    <a:ext uri="{FF2B5EF4-FFF2-40B4-BE49-F238E27FC236}">
                      <a16:creationId xmlns:a16="http://schemas.microsoft.com/office/drawing/2014/main" id="{D2BD82C0-47C6-4126-8331-4F4A0F262960}"/>
                    </a:ext>
                  </a:extLst>
                </p:cNvPr>
                <p:cNvGrpSpPr/>
                <p:nvPr/>
              </p:nvGrpSpPr>
              <p:grpSpPr>
                <a:xfrm>
                  <a:off x="9114509" y="3013892"/>
                  <a:ext cx="2607294" cy="1507804"/>
                  <a:chOff x="7825667" y="2132879"/>
                  <a:chExt cx="2607294" cy="1507804"/>
                </a:xfrm>
                <a:solidFill>
                  <a:schemeClr val="accent6"/>
                </a:solidFill>
              </p:grpSpPr>
              <p:pic>
                <p:nvPicPr>
                  <p:cNvPr id="33" name="Graphic 32" descr="Gears outline">
                    <a:extLst>
                      <a:ext uri="{FF2B5EF4-FFF2-40B4-BE49-F238E27FC236}">
                        <a16:creationId xmlns:a16="http://schemas.microsoft.com/office/drawing/2014/main" id="{E6AB24A4-5A9C-405F-BD4D-2C038315566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37" name="Graphic 36" descr="Gears outline">
                    <a:extLst>
                      <a:ext uri="{FF2B5EF4-FFF2-40B4-BE49-F238E27FC236}">
                        <a16:creationId xmlns:a16="http://schemas.microsoft.com/office/drawing/2014/main" id="{116BBAB5-F4F2-4B0B-888F-135F8927E80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40" name="Graphic 39">
                  <a:extLst>
                    <a:ext uri="{FF2B5EF4-FFF2-40B4-BE49-F238E27FC236}">
                      <a16:creationId xmlns:a16="http://schemas.microsoft.com/office/drawing/2014/main" id="{383D8887-FD22-4AE7-8016-DEC5311DD22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65" name="Picture 64">
              <a:extLst>
                <a:ext uri="{FF2B5EF4-FFF2-40B4-BE49-F238E27FC236}">
                  <a16:creationId xmlns:a16="http://schemas.microsoft.com/office/drawing/2014/main" id="{F0D4AFE9-4C8E-4435-9177-BD1883B7F83A}"/>
                </a:ext>
              </a:extLst>
            </p:cNvPr>
            <p:cNvPicPr>
              <a:picLocks noChangeAspect="1"/>
            </p:cNvPicPr>
            <p:nvPr/>
          </p:nvPicPr>
          <p:blipFill>
            <a:blip r:embed="rId13"/>
            <a:stretch>
              <a:fillRect/>
            </a:stretch>
          </p:blipFill>
          <p:spPr>
            <a:xfrm>
              <a:off x="9578576" y="2922957"/>
              <a:ext cx="1187061" cy="1371260"/>
            </a:xfrm>
            <a:prstGeom prst="rect">
              <a:avLst/>
            </a:prstGeom>
          </p:spPr>
        </p:pic>
      </p:grpSp>
    </p:spTree>
    <p:extLst>
      <p:ext uri="{BB962C8B-B14F-4D97-AF65-F5344CB8AC3E}">
        <p14:creationId xmlns:p14="http://schemas.microsoft.com/office/powerpoint/2010/main" val="115996521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18</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INSTALLATION &amp; </a:t>
            </a:r>
            <a:br>
              <a:rPr lang="en-US" b="1" dirty="0">
                <a:solidFill>
                  <a:schemeClr val="bg1"/>
                </a:solidFill>
              </a:rPr>
            </a:br>
            <a:r>
              <a:rPr lang="en-US" b="1" dirty="0">
                <a:solidFill>
                  <a:schemeClr val="bg1"/>
                </a:solidFill>
              </a:rPr>
              <a:t>OPERATING TRENDS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891095" y="2131121"/>
            <a:ext cx="8415762" cy="461665"/>
          </a:xfrm>
          <a:prstGeom prst="rect">
            <a:avLst/>
          </a:prstGeom>
          <a:noFill/>
        </p:spPr>
        <p:txBody>
          <a:bodyPr wrap="square">
            <a:spAutoFit/>
          </a:bodyPr>
          <a:lstStyle/>
          <a:p>
            <a:pPr algn="ctr"/>
            <a:r>
              <a:rPr lang="en-US" sz="2400" b="1" dirty="0">
                <a:solidFill>
                  <a:schemeClr val="accent6"/>
                </a:solidFill>
              </a:rPr>
              <a:t>Approximately 15% of ASDs serve trim </a:t>
            </a:r>
            <a:r>
              <a:rPr lang="en-US" sz="2400" b="1" dirty="0" smtClean="0">
                <a:solidFill>
                  <a:schemeClr val="accent6"/>
                </a:solidFill>
              </a:rPr>
              <a:t>applications</a:t>
            </a:r>
            <a:endParaRPr lang="en-US" sz="2400" b="1" dirty="0">
              <a:solidFill>
                <a:schemeClr val="accent6"/>
              </a:solidFill>
            </a:endParaRPr>
          </a:p>
        </p:txBody>
      </p:sp>
      <p:graphicFrame>
        <p:nvGraphicFramePr>
          <p:cNvPr id="27" name="Chart 26">
            <a:extLst>
              <a:ext uri="{FF2B5EF4-FFF2-40B4-BE49-F238E27FC236}">
                <a16:creationId xmlns:a16="http://schemas.microsoft.com/office/drawing/2014/main" id="{356B9939-B20B-420D-BCD5-359D9438F69E}"/>
              </a:ext>
            </a:extLst>
          </p:cNvPr>
          <p:cNvGraphicFramePr>
            <a:graphicFrameLocks/>
          </p:cNvGraphicFramePr>
          <p:nvPr>
            <p:extLst>
              <p:ext uri="{D42A27DB-BD31-4B8C-83A1-F6EECF244321}">
                <p14:modId xmlns:p14="http://schemas.microsoft.com/office/powerpoint/2010/main" val="1998496303"/>
              </p:ext>
            </p:extLst>
          </p:nvPr>
        </p:nvGraphicFramePr>
        <p:xfrm>
          <a:off x="2793902" y="3886200"/>
          <a:ext cx="3549748" cy="2214159"/>
        </p:xfrm>
        <a:graphic>
          <a:graphicData uri="http://schemas.openxmlformats.org/drawingml/2006/chart">
            <c:chart xmlns:c="http://schemas.openxmlformats.org/drawingml/2006/chart" xmlns:r="http://schemas.openxmlformats.org/officeDocument/2006/relationships" r:id="rId14"/>
          </a:graphicData>
        </a:graphic>
      </p:graphicFrame>
      <p:sp>
        <p:nvSpPr>
          <p:cNvPr id="8" name="TextBox 7">
            <a:extLst>
              <a:ext uri="{FF2B5EF4-FFF2-40B4-BE49-F238E27FC236}">
                <a16:creationId xmlns:a16="http://schemas.microsoft.com/office/drawing/2014/main" id="{C10FF9EE-F8B8-4223-83CB-77BC876D2F43}"/>
              </a:ext>
            </a:extLst>
          </p:cNvPr>
          <p:cNvSpPr txBox="1"/>
          <p:nvPr/>
        </p:nvSpPr>
        <p:spPr>
          <a:xfrm>
            <a:off x="3497260" y="5868810"/>
            <a:ext cx="2609850" cy="338554"/>
          </a:xfrm>
          <a:prstGeom prst="rect">
            <a:avLst/>
          </a:prstGeom>
          <a:noFill/>
        </p:spPr>
        <p:txBody>
          <a:bodyPr wrap="square" rtlCol="0">
            <a:spAutoFit/>
          </a:bodyPr>
          <a:lstStyle/>
          <a:p>
            <a:r>
              <a:rPr lang="en-US" sz="1600" i="1" dirty="0">
                <a:solidFill>
                  <a:schemeClr val="accent6"/>
                </a:solidFill>
              </a:rPr>
              <a:t>Percent of Max Load</a:t>
            </a:r>
          </a:p>
        </p:txBody>
      </p:sp>
      <p:sp>
        <p:nvSpPr>
          <p:cNvPr id="28" name="TextBox 27">
            <a:extLst>
              <a:ext uri="{FF2B5EF4-FFF2-40B4-BE49-F238E27FC236}">
                <a16:creationId xmlns:a16="http://schemas.microsoft.com/office/drawing/2014/main" id="{17A359DE-DC65-4D33-961A-77E51DD84572}"/>
              </a:ext>
            </a:extLst>
          </p:cNvPr>
          <p:cNvSpPr txBox="1"/>
          <p:nvPr/>
        </p:nvSpPr>
        <p:spPr>
          <a:xfrm rot="16200000">
            <a:off x="1512084" y="4207527"/>
            <a:ext cx="2609850" cy="338554"/>
          </a:xfrm>
          <a:prstGeom prst="rect">
            <a:avLst/>
          </a:prstGeom>
          <a:noFill/>
        </p:spPr>
        <p:txBody>
          <a:bodyPr wrap="square" rtlCol="0">
            <a:spAutoFit/>
          </a:bodyPr>
          <a:lstStyle/>
          <a:p>
            <a:r>
              <a:rPr lang="en-US" sz="1600" i="1" dirty="0">
                <a:solidFill>
                  <a:schemeClr val="accent6"/>
                </a:solidFill>
              </a:rPr>
              <a:t>Operating Hours</a:t>
            </a:r>
          </a:p>
        </p:txBody>
      </p:sp>
      <p:sp>
        <p:nvSpPr>
          <p:cNvPr id="29" name="TextBox 28">
            <a:extLst>
              <a:ext uri="{FF2B5EF4-FFF2-40B4-BE49-F238E27FC236}">
                <a16:creationId xmlns:a16="http://schemas.microsoft.com/office/drawing/2014/main" id="{873A87B6-B553-498C-9A75-2CE0B8FF69F4}"/>
              </a:ext>
            </a:extLst>
          </p:cNvPr>
          <p:cNvSpPr txBox="1"/>
          <p:nvPr/>
        </p:nvSpPr>
        <p:spPr>
          <a:xfrm>
            <a:off x="3263851" y="3172598"/>
            <a:ext cx="2609850" cy="400110"/>
          </a:xfrm>
          <a:prstGeom prst="rect">
            <a:avLst/>
          </a:prstGeom>
          <a:noFill/>
        </p:spPr>
        <p:txBody>
          <a:bodyPr wrap="square" rtlCol="0">
            <a:spAutoFit/>
          </a:bodyPr>
          <a:lstStyle/>
          <a:p>
            <a:pPr algn="ctr"/>
            <a:r>
              <a:rPr lang="en-US" sz="2000" u="sng" dirty="0">
                <a:solidFill>
                  <a:schemeClr val="accent6"/>
                </a:solidFill>
              </a:rPr>
              <a:t>Load Matching</a:t>
            </a:r>
          </a:p>
        </p:txBody>
      </p:sp>
      <p:sp>
        <p:nvSpPr>
          <p:cNvPr id="30" name="TextBox 29">
            <a:extLst>
              <a:ext uri="{FF2B5EF4-FFF2-40B4-BE49-F238E27FC236}">
                <a16:creationId xmlns:a16="http://schemas.microsoft.com/office/drawing/2014/main" id="{CE0BBD9B-F0B4-469A-B652-06D474942AD7}"/>
              </a:ext>
            </a:extLst>
          </p:cNvPr>
          <p:cNvSpPr txBox="1"/>
          <p:nvPr/>
        </p:nvSpPr>
        <p:spPr>
          <a:xfrm>
            <a:off x="8013700" y="3172598"/>
            <a:ext cx="3414464" cy="400110"/>
          </a:xfrm>
          <a:prstGeom prst="rect">
            <a:avLst/>
          </a:prstGeom>
          <a:noFill/>
        </p:spPr>
        <p:txBody>
          <a:bodyPr wrap="square" rtlCol="0">
            <a:spAutoFit/>
          </a:bodyPr>
          <a:lstStyle/>
          <a:p>
            <a:pPr algn="ctr"/>
            <a:r>
              <a:rPr lang="en-US" sz="2000" u="sng" dirty="0">
                <a:solidFill>
                  <a:schemeClr val="accent6"/>
                </a:solidFill>
              </a:rPr>
              <a:t>Equipment Right-Sizing</a:t>
            </a:r>
          </a:p>
        </p:txBody>
      </p:sp>
      <p:pic>
        <p:nvPicPr>
          <p:cNvPr id="31" name="Graphic 30">
            <a:extLst>
              <a:ext uri="{FF2B5EF4-FFF2-40B4-BE49-F238E27FC236}">
                <a16:creationId xmlns:a16="http://schemas.microsoft.com/office/drawing/2014/main" id="{5BDBF1E2-CC90-4C84-A698-F72CD2FDD1FF}"/>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8852478" y="4633464"/>
            <a:ext cx="1676978" cy="1117985"/>
          </a:xfrm>
          <a:prstGeom prst="rect">
            <a:avLst/>
          </a:prstGeom>
        </p:spPr>
      </p:pic>
      <p:sp>
        <p:nvSpPr>
          <p:cNvPr id="9" name="Isosceles Triangle 8">
            <a:extLst>
              <a:ext uri="{FF2B5EF4-FFF2-40B4-BE49-F238E27FC236}">
                <a16:creationId xmlns:a16="http://schemas.microsoft.com/office/drawing/2014/main" id="{D19031B6-21EE-4091-882A-1BA023C256DA}"/>
              </a:ext>
            </a:extLst>
          </p:cNvPr>
          <p:cNvSpPr/>
          <p:nvPr/>
        </p:nvSpPr>
        <p:spPr>
          <a:xfrm>
            <a:off x="8865178" y="3886200"/>
            <a:ext cx="1676978" cy="588369"/>
          </a:xfrm>
          <a:prstGeom prst="triangle">
            <a:avLst>
              <a:gd name="adj" fmla="val 0"/>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7282F2BE-3EC3-4586-B797-6FBCE45A0F10}"/>
              </a:ext>
            </a:extLst>
          </p:cNvPr>
          <p:cNvCxnSpPr>
            <a:cxnSpLocks/>
          </p:cNvCxnSpPr>
          <p:nvPr/>
        </p:nvCxnSpPr>
        <p:spPr>
          <a:xfrm>
            <a:off x="8928678" y="3784600"/>
            <a:ext cx="1676978" cy="58836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99860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a:spLocks noChangeAspect="1"/>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19</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INSTALLATION &amp; </a:t>
            </a:r>
            <a:br>
              <a:rPr lang="en-US" b="1" dirty="0">
                <a:solidFill>
                  <a:schemeClr val="bg1"/>
                </a:solidFill>
              </a:rPr>
            </a:br>
            <a:r>
              <a:rPr lang="en-US" b="1" dirty="0">
                <a:solidFill>
                  <a:schemeClr val="bg1"/>
                </a:solidFill>
              </a:rPr>
              <a:t>OPERATING TRENDS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332292" y="2080067"/>
            <a:ext cx="9358155" cy="1200329"/>
          </a:xfrm>
          <a:prstGeom prst="rect">
            <a:avLst/>
          </a:prstGeom>
          <a:noFill/>
        </p:spPr>
        <p:txBody>
          <a:bodyPr wrap="square">
            <a:spAutoFit/>
          </a:bodyPr>
          <a:lstStyle/>
          <a:p>
            <a:pPr algn="ctr"/>
            <a:r>
              <a:rPr lang="en-US" sz="2400" b="1" dirty="0">
                <a:solidFill>
                  <a:schemeClr val="accent6"/>
                </a:solidFill>
              </a:rPr>
              <a:t>All standalone commercial fan applications (Clean Air Ventilation and Exhaust) have similar operating </a:t>
            </a:r>
            <a:r>
              <a:rPr lang="en-US" sz="2400" b="1" dirty="0" smtClean="0">
                <a:solidFill>
                  <a:schemeClr val="accent6"/>
                </a:solidFill>
              </a:rPr>
              <a:t>characteristics</a:t>
            </a:r>
            <a:endParaRPr lang="en-US" sz="2400" b="1" dirty="0">
              <a:solidFill>
                <a:schemeClr val="accent6"/>
              </a:solidFill>
            </a:endParaRPr>
          </a:p>
          <a:p>
            <a:pPr algn="ctr"/>
            <a:endParaRPr lang="en-US" sz="2400" b="1" dirty="0">
              <a:solidFill>
                <a:schemeClr val="accent6"/>
              </a:solidFill>
            </a:endParaRPr>
          </a:p>
        </p:txBody>
      </p:sp>
      <p:sp>
        <p:nvSpPr>
          <p:cNvPr id="27" name="TextBox 26">
            <a:extLst>
              <a:ext uri="{FF2B5EF4-FFF2-40B4-BE49-F238E27FC236}">
                <a16:creationId xmlns:a16="http://schemas.microsoft.com/office/drawing/2014/main" id="{BE140692-7363-49C6-B06F-697D11AEA989}"/>
              </a:ext>
            </a:extLst>
          </p:cNvPr>
          <p:cNvSpPr txBox="1"/>
          <p:nvPr/>
        </p:nvSpPr>
        <p:spPr>
          <a:xfrm>
            <a:off x="7098502" y="3923402"/>
            <a:ext cx="4738078" cy="1569660"/>
          </a:xfrm>
          <a:prstGeom prst="rect">
            <a:avLst/>
          </a:prstGeom>
          <a:noFill/>
        </p:spPr>
        <p:txBody>
          <a:bodyPr wrap="square">
            <a:spAutoFit/>
          </a:bodyPr>
          <a:lstStyle/>
          <a:p>
            <a:pPr lvl="1" defTabSz="914400">
              <a:defRPr/>
            </a:pPr>
            <a:r>
              <a:rPr lang="en-US" sz="2400" i="1" dirty="0">
                <a:solidFill>
                  <a:schemeClr val="accent6"/>
                </a:solidFill>
              </a:rPr>
              <a:t>Only one commercial application is needed to characterize standalone commercial fan operation</a:t>
            </a:r>
          </a:p>
        </p:txBody>
      </p:sp>
      <p:pic>
        <p:nvPicPr>
          <p:cNvPr id="3" name="Picture 2">
            <a:extLst>
              <a:ext uri="{FF2B5EF4-FFF2-40B4-BE49-F238E27FC236}">
                <a16:creationId xmlns:a16="http://schemas.microsoft.com/office/drawing/2014/main" id="{1E75BC4F-3764-420F-952D-57342BB95A6D}"/>
              </a:ext>
            </a:extLst>
          </p:cNvPr>
          <p:cNvPicPr>
            <a:picLocks noChangeAspect="1"/>
          </p:cNvPicPr>
          <p:nvPr/>
        </p:nvPicPr>
        <p:blipFill>
          <a:blip r:embed="rId14"/>
          <a:stretch>
            <a:fillRect/>
          </a:stretch>
        </p:blipFill>
        <p:spPr>
          <a:xfrm>
            <a:off x="3042441" y="3768880"/>
            <a:ext cx="1703510" cy="1454298"/>
          </a:xfrm>
          <a:prstGeom prst="rect">
            <a:avLst/>
          </a:prstGeom>
        </p:spPr>
      </p:pic>
      <p:grpSp>
        <p:nvGrpSpPr>
          <p:cNvPr id="61" name="Group 60">
            <a:extLst>
              <a:ext uri="{FF2B5EF4-FFF2-40B4-BE49-F238E27FC236}">
                <a16:creationId xmlns:a16="http://schemas.microsoft.com/office/drawing/2014/main" id="{867684A7-CE9A-49E8-A3C5-0CC6C0F054C9}"/>
              </a:ext>
            </a:extLst>
          </p:cNvPr>
          <p:cNvGrpSpPr/>
          <p:nvPr/>
        </p:nvGrpSpPr>
        <p:grpSpPr>
          <a:xfrm>
            <a:off x="4668122" y="4286104"/>
            <a:ext cx="1620051" cy="1723868"/>
            <a:chOff x="983996" y="1879426"/>
            <a:chExt cx="1620051" cy="1723868"/>
          </a:xfrm>
          <a:solidFill>
            <a:schemeClr val="accent6"/>
          </a:solidFill>
        </p:grpSpPr>
        <p:sp>
          <p:nvSpPr>
            <p:cNvPr id="62" name="Oval 61">
              <a:extLst>
                <a:ext uri="{FF2B5EF4-FFF2-40B4-BE49-F238E27FC236}">
                  <a16:creationId xmlns:a16="http://schemas.microsoft.com/office/drawing/2014/main" id="{67955BE9-A140-4E0D-91BF-667134AB0DD4}"/>
                </a:ext>
              </a:extLst>
            </p:cNvPr>
            <p:cNvSpPr/>
            <p:nvPr/>
          </p:nvSpPr>
          <p:spPr>
            <a:xfrm>
              <a:off x="1616449" y="2528336"/>
              <a:ext cx="492436" cy="492436"/>
            </a:xfrm>
            <a:prstGeom prst="ellipse">
              <a:avLst/>
            </a:prstGeom>
            <a:grp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587E6691-8B7B-4873-A1DA-26541BFFD138}"/>
                </a:ext>
              </a:extLst>
            </p:cNvPr>
            <p:cNvSpPr/>
            <p:nvPr/>
          </p:nvSpPr>
          <p:spPr>
            <a:xfrm>
              <a:off x="1522740" y="1879426"/>
              <a:ext cx="894573" cy="816838"/>
            </a:xfrm>
            <a:custGeom>
              <a:avLst/>
              <a:gdLst>
                <a:gd name="connsiteX0" fmla="*/ 330208 w 890478"/>
                <a:gd name="connsiteY0" fmla="*/ 524 h 816469"/>
                <a:gd name="connsiteX1" fmla="*/ 881070 w 890478"/>
                <a:gd name="connsiteY1" fmla="*/ 308896 h 816469"/>
                <a:gd name="connsiteX2" fmla="*/ 729804 w 890478"/>
                <a:gd name="connsiteY2" fmla="*/ 757183 h 816469"/>
                <a:gd name="connsiteX3" fmla="*/ 646253 w 890478"/>
                <a:gd name="connsiteY3" fmla="*/ 816469 h 816469"/>
                <a:gd name="connsiteX4" fmla="*/ 645862 w 890478"/>
                <a:gd name="connsiteY4" fmla="*/ 812595 h 816469"/>
                <a:gd name="connsiteX5" fmla="*/ 333257 w 890478"/>
                <a:gd name="connsiteY5" fmla="*/ 557814 h 816469"/>
                <a:gd name="connsiteX6" fmla="*/ 268950 w 890478"/>
                <a:gd name="connsiteY6" fmla="*/ 564297 h 816469"/>
                <a:gd name="connsiteX7" fmla="*/ 218939 w 890478"/>
                <a:gd name="connsiteY7" fmla="*/ 579822 h 816469"/>
                <a:gd name="connsiteX8" fmla="*/ 216838 w 890478"/>
                <a:gd name="connsiteY8" fmla="*/ 537346 h 816469"/>
                <a:gd name="connsiteX9" fmla="*/ 3183 w 890478"/>
                <a:gd name="connsiteY9" fmla="*/ 144589 h 816469"/>
                <a:gd name="connsiteX10" fmla="*/ 330208 w 890478"/>
                <a:gd name="connsiteY10" fmla="*/ 524 h 816469"/>
                <a:gd name="connsiteX0" fmla="*/ 330208 w 890478"/>
                <a:gd name="connsiteY0" fmla="*/ 893 h 816838"/>
                <a:gd name="connsiteX1" fmla="*/ 881070 w 890478"/>
                <a:gd name="connsiteY1" fmla="*/ 309265 h 816838"/>
                <a:gd name="connsiteX2" fmla="*/ 729804 w 890478"/>
                <a:gd name="connsiteY2" fmla="*/ 757552 h 816838"/>
                <a:gd name="connsiteX3" fmla="*/ 646253 w 890478"/>
                <a:gd name="connsiteY3" fmla="*/ 816838 h 816838"/>
                <a:gd name="connsiteX4" fmla="*/ 645862 w 890478"/>
                <a:gd name="connsiteY4" fmla="*/ 812964 h 816838"/>
                <a:gd name="connsiteX5" fmla="*/ 333257 w 890478"/>
                <a:gd name="connsiteY5" fmla="*/ 558183 h 816838"/>
                <a:gd name="connsiteX6" fmla="*/ 268950 w 890478"/>
                <a:gd name="connsiteY6" fmla="*/ 564666 h 816838"/>
                <a:gd name="connsiteX7" fmla="*/ 218939 w 890478"/>
                <a:gd name="connsiteY7" fmla="*/ 580191 h 816838"/>
                <a:gd name="connsiteX8" fmla="*/ 216838 w 890478"/>
                <a:gd name="connsiteY8" fmla="*/ 537715 h 816838"/>
                <a:gd name="connsiteX9" fmla="*/ 3183 w 890478"/>
                <a:gd name="connsiteY9" fmla="*/ 144958 h 816838"/>
                <a:gd name="connsiteX10" fmla="*/ 330208 w 890478"/>
                <a:gd name="connsiteY10" fmla="*/ 893 h 816838"/>
                <a:gd name="connsiteX0" fmla="*/ 330208 w 894573"/>
                <a:gd name="connsiteY0" fmla="*/ 893 h 816838"/>
                <a:gd name="connsiteX1" fmla="*/ 881070 w 894573"/>
                <a:gd name="connsiteY1" fmla="*/ 309265 h 816838"/>
                <a:gd name="connsiteX2" fmla="*/ 729804 w 894573"/>
                <a:gd name="connsiteY2" fmla="*/ 757552 h 816838"/>
                <a:gd name="connsiteX3" fmla="*/ 646253 w 894573"/>
                <a:gd name="connsiteY3" fmla="*/ 816838 h 816838"/>
                <a:gd name="connsiteX4" fmla="*/ 645862 w 894573"/>
                <a:gd name="connsiteY4" fmla="*/ 812964 h 816838"/>
                <a:gd name="connsiteX5" fmla="*/ 333257 w 894573"/>
                <a:gd name="connsiteY5" fmla="*/ 558183 h 816838"/>
                <a:gd name="connsiteX6" fmla="*/ 268950 w 894573"/>
                <a:gd name="connsiteY6" fmla="*/ 564666 h 816838"/>
                <a:gd name="connsiteX7" fmla="*/ 218939 w 894573"/>
                <a:gd name="connsiteY7" fmla="*/ 580191 h 816838"/>
                <a:gd name="connsiteX8" fmla="*/ 216838 w 894573"/>
                <a:gd name="connsiteY8" fmla="*/ 537715 h 816838"/>
                <a:gd name="connsiteX9" fmla="*/ 3183 w 894573"/>
                <a:gd name="connsiteY9" fmla="*/ 144958 h 816838"/>
                <a:gd name="connsiteX10" fmla="*/ 330208 w 894573"/>
                <a:gd name="connsiteY10" fmla="*/ 893 h 8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573" h="816838">
                  <a:moveTo>
                    <a:pt x="330208" y="893"/>
                  </a:moveTo>
                  <a:cubicBezTo>
                    <a:pt x="521369" y="-6449"/>
                    <a:pt x="771268" y="25897"/>
                    <a:pt x="881070" y="309265"/>
                  </a:cubicBezTo>
                  <a:cubicBezTo>
                    <a:pt x="911201" y="434445"/>
                    <a:pt x="902833" y="601286"/>
                    <a:pt x="729804" y="757552"/>
                  </a:cubicBezTo>
                  <a:lnTo>
                    <a:pt x="646253" y="816838"/>
                  </a:lnTo>
                  <a:cubicBezTo>
                    <a:pt x="646123" y="815547"/>
                    <a:pt x="645992" y="814255"/>
                    <a:pt x="645862" y="812964"/>
                  </a:cubicBezTo>
                  <a:cubicBezTo>
                    <a:pt x="616109" y="667561"/>
                    <a:pt x="487456" y="558183"/>
                    <a:pt x="333257" y="558183"/>
                  </a:cubicBezTo>
                  <a:cubicBezTo>
                    <a:pt x="311229" y="558183"/>
                    <a:pt x="289722" y="560415"/>
                    <a:pt x="268950" y="564666"/>
                  </a:cubicBezTo>
                  <a:lnTo>
                    <a:pt x="218939" y="580191"/>
                  </a:lnTo>
                  <a:cubicBezTo>
                    <a:pt x="218239" y="566032"/>
                    <a:pt x="217538" y="551874"/>
                    <a:pt x="216838" y="537715"/>
                  </a:cubicBezTo>
                  <a:cubicBezTo>
                    <a:pt x="183298" y="411658"/>
                    <a:pt x="-28302" y="161627"/>
                    <a:pt x="3183" y="144958"/>
                  </a:cubicBezTo>
                  <a:cubicBezTo>
                    <a:pt x="-14809" y="90983"/>
                    <a:pt x="139047" y="8235"/>
                    <a:pt x="330208" y="893"/>
                  </a:cubicBezTo>
                  <a:close/>
                </a:path>
              </a:pathLst>
            </a:custGeom>
            <a:grp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4" name="Freeform: Shape 63">
              <a:extLst>
                <a:ext uri="{FF2B5EF4-FFF2-40B4-BE49-F238E27FC236}">
                  <a16:creationId xmlns:a16="http://schemas.microsoft.com/office/drawing/2014/main" id="{D99EF86D-A386-49D2-A75F-D4EFC27FD692}"/>
                </a:ext>
              </a:extLst>
            </p:cNvPr>
            <p:cNvSpPr/>
            <p:nvPr/>
          </p:nvSpPr>
          <p:spPr>
            <a:xfrm rot="14185611">
              <a:off x="945128" y="2529278"/>
              <a:ext cx="894573" cy="816838"/>
            </a:xfrm>
            <a:custGeom>
              <a:avLst/>
              <a:gdLst>
                <a:gd name="connsiteX0" fmla="*/ 330208 w 890478"/>
                <a:gd name="connsiteY0" fmla="*/ 524 h 816469"/>
                <a:gd name="connsiteX1" fmla="*/ 881070 w 890478"/>
                <a:gd name="connsiteY1" fmla="*/ 308896 h 816469"/>
                <a:gd name="connsiteX2" fmla="*/ 729804 w 890478"/>
                <a:gd name="connsiteY2" fmla="*/ 757183 h 816469"/>
                <a:gd name="connsiteX3" fmla="*/ 646253 w 890478"/>
                <a:gd name="connsiteY3" fmla="*/ 816469 h 816469"/>
                <a:gd name="connsiteX4" fmla="*/ 645862 w 890478"/>
                <a:gd name="connsiteY4" fmla="*/ 812595 h 816469"/>
                <a:gd name="connsiteX5" fmla="*/ 333257 w 890478"/>
                <a:gd name="connsiteY5" fmla="*/ 557814 h 816469"/>
                <a:gd name="connsiteX6" fmla="*/ 268950 w 890478"/>
                <a:gd name="connsiteY6" fmla="*/ 564297 h 816469"/>
                <a:gd name="connsiteX7" fmla="*/ 218939 w 890478"/>
                <a:gd name="connsiteY7" fmla="*/ 579822 h 816469"/>
                <a:gd name="connsiteX8" fmla="*/ 216838 w 890478"/>
                <a:gd name="connsiteY8" fmla="*/ 537346 h 816469"/>
                <a:gd name="connsiteX9" fmla="*/ 3183 w 890478"/>
                <a:gd name="connsiteY9" fmla="*/ 144589 h 816469"/>
                <a:gd name="connsiteX10" fmla="*/ 330208 w 890478"/>
                <a:gd name="connsiteY10" fmla="*/ 524 h 816469"/>
                <a:gd name="connsiteX0" fmla="*/ 330208 w 890478"/>
                <a:gd name="connsiteY0" fmla="*/ 893 h 816838"/>
                <a:gd name="connsiteX1" fmla="*/ 881070 w 890478"/>
                <a:gd name="connsiteY1" fmla="*/ 309265 h 816838"/>
                <a:gd name="connsiteX2" fmla="*/ 729804 w 890478"/>
                <a:gd name="connsiteY2" fmla="*/ 757552 h 816838"/>
                <a:gd name="connsiteX3" fmla="*/ 646253 w 890478"/>
                <a:gd name="connsiteY3" fmla="*/ 816838 h 816838"/>
                <a:gd name="connsiteX4" fmla="*/ 645862 w 890478"/>
                <a:gd name="connsiteY4" fmla="*/ 812964 h 816838"/>
                <a:gd name="connsiteX5" fmla="*/ 333257 w 890478"/>
                <a:gd name="connsiteY5" fmla="*/ 558183 h 816838"/>
                <a:gd name="connsiteX6" fmla="*/ 268950 w 890478"/>
                <a:gd name="connsiteY6" fmla="*/ 564666 h 816838"/>
                <a:gd name="connsiteX7" fmla="*/ 218939 w 890478"/>
                <a:gd name="connsiteY7" fmla="*/ 580191 h 816838"/>
                <a:gd name="connsiteX8" fmla="*/ 216838 w 890478"/>
                <a:gd name="connsiteY8" fmla="*/ 537715 h 816838"/>
                <a:gd name="connsiteX9" fmla="*/ 3183 w 890478"/>
                <a:gd name="connsiteY9" fmla="*/ 144958 h 816838"/>
                <a:gd name="connsiteX10" fmla="*/ 330208 w 890478"/>
                <a:gd name="connsiteY10" fmla="*/ 893 h 816838"/>
                <a:gd name="connsiteX0" fmla="*/ 330208 w 894573"/>
                <a:gd name="connsiteY0" fmla="*/ 893 h 816838"/>
                <a:gd name="connsiteX1" fmla="*/ 881070 w 894573"/>
                <a:gd name="connsiteY1" fmla="*/ 309265 h 816838"/>
                <a:gd name="connsiteX2" fmla="*/ 729804 w 894573"/>
                <a:gd name="connsiteY2" fmla="*/ 757552 h 816838"/>
                <a:gd name="connsiteX3" fmla="*/ 646253 w 894573"/>
                <a:gd name="connsiteY3" fmla="*/ 816838 h 816838"/>
                <a:gd name="connsiteX4" fmla="*/ 645862 w 894573"/>
                <a:gd name="connsiteY4" fmla="*/ 812964 h 816838"/>
                <a:gd name="connsiteX5" fmla="*/ 333257 w 894573"/>
                <a:gd name="connsiteY5" fmla="*/ 558183 h 816838"/>
                <a:gd name="connsiteX6" fmla="*/ 268950 w 894573"/>
                <a:gd name="connsiteY6" fmla="*/ 564666 h 816838"/>
                <a:gd name="connsiteX7" fmla="*/ 218939 w 894573"/>
                <a:gd name="connsiteY7" fmla="*/ 580191 h 816838"/>
                <a:gd name="connsiteX8" fmla="*/ 216838 w 894573"/>
                <a:gd name="connsiteY8" fmla="*/ 537715 h 816838"/>
                <a:gd name="connsiteX9" fmla="*/ 3183 w 894573"/>
                <a:gd name="connsiteY9" fmla="*/ 144958 h 816838"/>
                <a:gd name="connsiteX10" fmla="*/ 330208 w 894573"/>
                <a:gd name="connsiteY10" fmla="*/ 893 h 8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573" h="816838">
                  <a:moveTo>
                    <a:pt x="330208" y="893"/>
                  </a:moveTo>
                  <a:cubicBezTo>
                    <a:pt x="521369" y="-6449"/>
                    <a:pt x="771268" y="25897"/>
                    <a:pt x="881070" y="309265"/>
                  </a:cubicBezTo>
                  <a:cubicBezTo>
                    <a:pt x="911201" y="434445"/>
                    <a:pt x="902833" y="601286"/>
                    <a:pt x="729804" y="757552"/>
                  </a:cubicBezTo>
                  <a:lnTo>
                    <a:pt x="646253" y="816838"/>
                  </a:lnTo>
                  <a:cubicBezTo>
                    <a:pt x="646123" y="815547"/>
                    <a:pt x="645992" y="814255"/>
                    <a:pt x="645862" y="812964"/>
                  </a:cubicBezTo>
                  <a:cubicBezTo>
                    <a:pt x="616109" y="667561"/>
                    <a:pt x="487456" y="558183"/>
                    <a:pt x="333257" y="558183"/>
                  </a:cubicBezTo>
                  <a:cubicBezTo>
                    <a:pt x="311229" y="558183"/>
                    <a:pt x="289722" y="560415"/>
                    <a:pt x="268950" y="564666"/>
                  </a:cubicBezTo>
                  <a:lnTo>
                    <a:pt x="218939" y="580191"/>
                  </a:lnTo>
                  <a:cubicBezTo>
                    <a:pt x="218239" y="566032"/>
                    <a:pt x="217538" y="551874"/>
                    <a:pt x="216838" y="537715"/>
                  </a:cubicBezTo>
                  <a:cubicBezTo>
                    <a:pt x="183298" y="411658"/>
                    <a:pt x="-28302" y="161627"/>
                    <a:pt x="3183" y="144958"/>
                  </a:cubicBezTo>
                  <a:cubicBezTo>
                    <a:pt x="-14809" y="90983"/>
                    <a:pt x="139047" y="8235"/>
                    <a:pt x="330208" y="893"/>
                  </a:cubicBezTo>
                  <a:close/>
                </a:path>
              </a:pathLst>
            </a:custGeom>
            <a:grp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5" name="Freeform: Shape 64">
              <a:extLst>
                <a:ext uri="{FF2B5EF4-FFF2-40B4-BE49-F238E27FC236}">
                  <a16:creationId xmlns:a16="http://schemas.microsoft.com/office/drawing/2014/main" id="{6C58AB27-0EB6-4279-8190-4F8196724500}"/>
                </a:ext>
              </a:extLst>
            </p:cNvPr>
            <p:cNvSpPr/>
            <p:nvPr/>
          </p:nvSpPr>
          <p:spPr>
            <a:xfrm rot="7439880">
              <a:off x="1748341" y="2747589"/>
              <a:ext cx="894573" cy="816838"/>
            </a:xfrm>
            <a:custGeom>
              <a:avLst/>
              <a:gdLst>
                <a:gd name="connsiteX0" fmla="*/ 330208 w 890478"/>
                <a:gd name="connsiteY0" fmla="*/ 524 h 816469"/>
                <a:gd name="connsiteX1" fmla="*/ 881070 w 890478"/>
                <a:gd name="connsiteY1" fmla="*/ 308896 h 816469"/>
                <a:gd name="connsiteX2" fmla="*/ 729804 w 890478"/>
                <a:gd name="connsiteY2" fmla="*/ 757183 h 816469"/>
                <a:gd name="connsiteX3" fmla="*/ 646253 w 890478"/>
                <a:gd name="connsiteY3" fmla="*/ 816469 h 816469"/>
                <a:gd name="connsiteX4" fmla="*/ 645862 w 890478"/>
                <a:gd name="connsiteY4" fmla="*/ 812595 h 816469"/>
                <a:gd name="connsiteX5" fmla="*/ 333257 w 890478"/>
                <a:gd name="connsiteY5" fmla="*/ 557814 h 816469"/>
                <a:gd name="connsiteX6" fmla="*/ 268950 w 890478"/>
                <a:gd name="connsiteY6" fmla="*/ 564297 h 816469"/>
                <a:gd name="connsiteX7" fmla="*/ 218939 w 890478"/>
                <a:gd name="connsiteY7" fmla="*/ 579822 h 816469"/>
                <a:gd name="connsiteX8" fmla="*/ 216838 w 890478"/>
                <a:gd name="connsiteY8" fmla="*/ 537346 h 816469"/>
                <a:gd name="connsiteX9" fmla="*/ 3183 w 890478"/>
                <a:gd name="connsiteY9" fmla="*/ 144589 h 816469"/>
                <a:gd name="connsiteX10" fmla="*/ 330208 w 890478"/>
                <a:gd name="connsiteY10" fmla="*/ 524 h 816469"/>
                <a:gd name="connsiteX0" fmla="*/ 330208 w 890478"/>
                <a:gd name="connsiteY0" fmla="*/ 893 h 816838"/>
                <a:gd name="connsiteX1" fmla="*/ 881070 w 890478"/>
                <a:gd name="connsiteY1" fmla="*/ 309265 h 816838"/>
                <a:gd name="connsiteX2" fmla="*/ 729804 w 890478"/>
                <a:gd name="connsiteY2" fmla="*/ 757552 h 816838"/>
                <a:gd name="connsiteX3" fmla="*/ 646253 w 890478"/>
                <a:gd name="connsiteY3" fmla="*/ 816838 h 816838"/>
                <a:gd name="connsiteX4" fmla="*/ 645862 w 890478"/>
                <a:gd name="connsiteY4" fmla="*/ 812964 h 816838"/>
                <a:gd name="connsiteX5" fmla="*/ 333257 w 890478"/>
                <a:gd name="connsiteY5" fmla="*/ 558183 h 816838"/>
                <a:gd name="connsiteX6" fmla="*/ 268950 w 890478"/>
                <a:gd name="connsiteY6" fmla="*/ 564666 h 816838"/>
                <a:gd name="connsiteX7" fmla="*/ 218939 w 890478"/>
                <a:gd name="connsiteY7" fmla="*/ 580191 h 816838"/>
                <a:gd name="connsiteX8" fmla="*/ 216838 w 890478"/>
                <a:gd name="connsiteY8" fmla="*/ 537715 h 816838"/>
                <a:gd name="connsiteX9" fmla="*/ 3183 w 890478"/>
                <a:gd name="connsiteY9" fmla="*/ 144958 h 816838"/>
                <a:gd name="connsiteX10" fmla="*/ 330208 w 890478"/>
                <a:gd name="connsiteY10" fmla="*/ 893 h 816838"/>
                <a:gd name="connsiteX0" fmla="*/ 330208 w 894573"/>
                <a:gd name="connsiteY0" fmla="*/ 893 h 816838"/>
                <a:gd name="connsiteX1" fmla="*/ 881070 w 894573"/>
                <a:gd name="connsiteY1" fmla="*/ 309265 h 816838"/>
                <a:gd name="connsiteX2" fmla="*/ 729804 w 894573"/>
                <a:gd name="connsiteY2" fmla="*/ 757552 h 816838"/>
                <a:gd name="connsiteX3" fmla="*/ 646253 w 894573"/>
                <a:gd name="connsiteY3" fmla="*/ 816838 h 816838"/>
                <a:gd name="connsiteX4" fmla="*/ 645862 w 894573"/>
                <a:gd name="connsiteY4" fmla="*/ 812964 h 816838"/>
                <a:gd name="connsiteX5" fmla="*/ 333257 w 894573"/>
                <a:gd name="connsiteY5" fmla="*/ 558183 h 816838"/>
                <a:gd name="connsiteX6" fmla="*/ 268950 w 894573"/>
                <a:gd name="connsiteY6" fmla="*/ 564666 h 816838"/>
                <a:gd name="connsiteX7" fmla="*/ 218939 w 894573"/>
                <a:gd name="connsiteY7" fmla="*/ 580191 h 816838"/>
                <a:gd name="connsiteX8" fmla="*/ 216838 w 894573"/>
                <a:gd name="connsiteY8" fmla="*/ 537715 h 816838"/>
                <a:gd name="connsiteX9" fmla="*/ 3183 w 894573"/>
                <a:gd name="connsiteY9" fmla="*/ 144958 h 816838"/>
                <a:gd name="connsiteX10" fmla="*/ 330208 w 894573"/>
                <a:gd name="connsiteY10" fmla="*/ 893 h 81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573" h="816838">
                  <a:moveTo>
                    <a:pt x="330208" y="893"/>
                  </a:moveTo>
                  <a:cubicBezTo>
                    <a:pt x="521369" y="-6449"/>
                    <a:pt x="771268" y="25897"/>
                    <a:pt x="881070" y="309265"/>
                  </a:cubicBezTo>
                  <a:cubicBezTo>
                    <a:pt x="911201" y="434445"/>
                    <a:pt x="902833" y="601286"/>
                    <a:pt x="729804" y="757552"/>
                  </a:cubicBezTo>
                  <a:lnTo>
                    <a:pt x="646253" y="816838"/>
                  </a:lnTo>
                  <a:cubicBezTo>
                    <a:pt x="646123" y="815547"/>
                    <a:pt x="645992" y="814255"/>
                    <a:pt x="645862" y="812964"/>
                  </a:cubicBezTo>
                  <a:cubicBezTo>
                    <a:pt x="616109" y="667561"/>
                    <a:pt x="487456" y="558183"/>
                    <a:pt x="333257" y="558183"/>
                  </a:cubicBezTo>
                  <a:cubicBezTo>
                    <a:pt x="311229" y="558183"/>
                    <a:pt x="289722" y="560415"/>
                    <a:pt x="268950" y="564666"/>
                  </a:cubicBezTo>
                  <a:lnTo>
                    <a:pt x="218939" y="580191"/>
                  </a:lnTo>
                  <a:cubicBezTo>
                    <a:pt x="218239" y="566032"/>
                    <a:pt x="217538" y="551874"/>
                    <a:pt x="216838" y="537715"/>
                  </a:cubicBezTo>
                  <a:cubicBezTo>
                    <a:pt x="183298" y="411658"/>
                    <a:pt x="-28302" y="161627"/>
                    <a:pt x="3183" y="144958"/>
                  </a:cubicBezTo>
                  <a:cubicBezTo>
                    <a:pt x="-14809" y="90983"/>
                    <a:pt x="139047" y="8235"/>
                    <a:pt x="330208" y="893"/>
                  </a:cubicBezTo>
                  <a:close/>
                </a:path>
              </a:pathLst>
            </a:custGeom>
            <a:grp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pic>
        <p:nvPicPr>
          <p:cNvPr id="1026" name="Picture 2" descr="Industry Ventilation Metal - Free photo on Pixabay">
            <a:extLst>
              <a:ext uri="{FF2B5EF4-FFF2-40B4-BE49-F238E27FC236}">
                <a16:creationId xmlns:a16="http://schemas.microsoft.com/office/drawing/2014/main" id="{110D4D49-AB49-4C27-B920-1EBE0C13F65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93824" y="3357066"/>
            <a:ext cx="4266445" cy="2833366"/>
          </a:xfrm>
          <a:prstGeom prst="rect">
            <a:avLst/>
          </a:prstGeom>
          <a:noFill/>
          <a:ln w="19050">
            <a:solidFill>
              <a:schemeClr val="tx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7538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 y="-4762"/>
            <a:ext cx="12192001"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2</a:t>
            </a:fld>
            <a:endParaRPr lang="en-US" dirty="0"/>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100000" l="7800" r="90000">
                        <a14:backgroundMark x1="52800" y1="97600" x2="52800" y2="97600"/>
                        <a14:backgroundMark x1="54100" y1="95200" x2="54100" y2="95200"/>
                        <a14:backgroundMark x1="55600" y1="74800" x2="55600" y2="74800"/>
                        <a14:backgroundMark x1="53900" y1="76500" x2="53900" y2="76500"/>
                        <a14:backgroundMark x1="53100" y1="78100" x2="53100" y2="78100"/>
                        <a14:backgroundMark x1="54400" y1="94600" x2="54400" y2="94600"/>
                        <a14:backgroundMark x1="54800" y1="93900" x2="54800" y2="93900"/>
                        <a14:backgroundMark x1="52600" y1="79400" x2="52600" y2="79400"/>
                      </a14:backgroundRemoval>
                    </a14:imgEffect>
                  </a14:imgLayer>
                </a14:imgProps>
              </a:ext>
              <a:ext uri="{28A0092B-C50C-407E-A947-70E740481C1C}">
                <a14:useLocalDpi xmlns:a14="http://schemas.microsoft.com/office/drawing/2010/main" val="0"/>
              </a:ext>
            </a:extLst>
          </a:blip>
          <a:stretch>
            <a:fillRect/>
          </a:stretch>
        </p:blipFill>
        <p:spPr>
          <a:xfrm>
            <a:off x="1940560" y="833120"/>
            <a:ext cx="6024880" cy="6024880"/>
          </a:xfrm>
          <a:prstGeom prst="rect">
            <a:avLst/>
          </a:prstGeom>
        </p:spPr>
      </p:pic>
      <p:sp>
        <p:nvSpPr>
          <p:cNvPr id="13" name="Oval Callout 12"/>
          <p:cNvSpPr/>
          <p:nvPr/>
        </p:nvSpPr>
        <p:spPr>
          <a:xfrm>
            <a:off x="6826826" y="138803"/>
            <a:ext cx="3673275" cy="2066925"/>
          </a:xfrm>
          <a:prstGeom prst="wedgeEllipseCallout">
            <a:avLst>
              <a:gd name="adj1" fmla="val -43145"/>
              <a:gd name="adj2" fmla="val 698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Org Name</a:t>
            </a:r>
          </a:p>
          <a:p>
            <a:pPr algn="ctr"/>
            <a:r>
              <a:rPr lang="en-US" sz="2000" dirty="0">
                <a:solidFill>
                  <a:schemeClr val="tx1"/>
                </a:solidFill>
              </a:rPr>
              <a:t>+</a:t>
            </a:r>
          </a:p>
          <a:p>
            <a:pPr algn="ctr"/>
            <a:r>
              <a:rPr lang="en-US" sz="2000" dirty="0" smtClean="0">
                <a:solidFill>
                  <a:schemeClr val="tx1"/>
                </a:solidFill>
              </a:rPr>
              <a:t>Summer Escape:</a:t>
            </a:r>
          </a:p>
          <a:p>
            <a:pPr algn="ctr"/>
            <a:r>
              <a:rPr lang="en-US" sz="2000" dirty="0" smtClean="0">
                <a:solidFill>
                  <a:schemeClr val="tx1"/>
                </a:solidFill>
              </a:rPr>
              <a:t>Beach or Mountains?</a:t>
            </a:r>
            <a:endParaRPr lang="en-US" sz="2000" dirty="0">
              <a:solidFill>
                <a:schemeClr val="tx1"/>
              </a:solidFill>
            </a:endParaRPr>
          </a:p>
        </p:txBody>
      </p:sp>
    </p:spTree>
    <p:extLst>
      <p:ext uri="{BB962C8B-B14F-4D97-AF65-F5344CB8AC3E}">
        <p14:creationId xmlns:p14="http://schemas.microsoft.com/office/powerpoint/2010/main" val="209816539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20</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INSTALLATION &amp; </a:t>
            </a:r>
            <a:br>
              <a:rPr lang="en-US" b="1" dirty="0">
                <a:solidFill>
                  <a:schemeClr val="bg1"/>
                </a:solidFill>
              </a:rPr>
            </a:br>
            <a:r>
              <a:rPr lang="en-US" b="1" dirty="0">
                <a:solidFill>
                  <a:schemeClr val="bg1"/>
                </a:solidFill>
              </a:rPr>
              <a:t>OPERATING TRENDS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891095" y="2131121"/>
            <a:ext cx="8415762" cy="830997"/>
          </a:xfrm>
          <a:prstGeom prst="rect">
            <a:avLst/>
          </a:prstGeom>
          <a:noFill/>
        </p:spPr>
        <p:txBody>
          <a:bodyPr wrap="square">
            <a:spAutoFit/>
          </a:bodyPr>
          <a:lstStyle/>
          <a:p>
            <a:pPr algn="ctr"/>
            <a:r>
              <a:rPr lang="en-US" sz="2400" b="1" dirty="0">
                <a:solidFill>
                  <a:schemeClr val="accent6"/>
                </a:solidFill>
              </a:rPr>
              <a:t>There is a large gap in knowledge around ASD commissioning </a:t>
            </a:r>
          </a:p>
        </p:txBody>
      </p:sp>
      <p:sp>
        <p:nvSpPr>
          <p:cNvPr id="31" name="TextBox 30">
            <a:extLst>
              <a:ext uri="{FF2B5EF4-FFF2-40B4-BE49-F238E27FC236}">
                <a16:creationId xmlns:a16="http://schemas.microsoft.com/office/drawing/2014/main" id="{E70E59D7-6540-407C-84BB-C29BB9FE39F1}"/>
              </a:ext>
            </a:extLst>
          </p:cNvPr>
          <p:cNvSpPr txBox="1"/>
          <p:nvPr/>
        </p:nvSpPr>
        <p:spPr>
          <a:xfrm>
            <a:off x="3152378" y="3727185"/>
            <a:ext cx="4478292" cy="1938992"/>
          </a:xfrm>
          <a:prstGeom prst="rect">
            <a:avLst/>
          </a:prstGeom>
          <a:noFill/>
        </p:spPr>
        <p:txBody>
          <a:bodyPr wrap="square">
            <a:spAutoFit/>
          </a:bodyPr>
          <a:lstStyle/>
          <a:p>
            <a:r>
              <a:rPr lang="en-US" sz="2400" i="1" dirty="0">
                <a:solidFill>
                  <a:schemeClr val="accent6"/>
                </a:solidFill>
                <a:effectLst/>
                <a:ea typeface="Calibri" panose="020F0502020204030204" pitchFamily="34" charset="0"/>
                <a:cs typeface="Times New Roman" panose="02020603050405020304" pitchFamily="18" charset="0"/>
              </a:rPr>
              <a:t>There was no consensus on the portion of ASDs that undergo commissioning or which market actor </a:t>
            </a:r>
            <a:r>
              <a:rPr lang="en-US" sz="2400" i="1" dirty="0">
                <a:solidFill>
                  <a:schemeClr val="accent6"/>
                </a:solidFill>
                <a:ea typeface="Calibri" panose="020F0502020204030204" pitchFamily="34" charset="0"/>
                <a:cs typeface="Times New Roman" panose="02020603050405020304" pitchFamily="18" charset="0"/>
              </a:rPr>
              <a:t>leads</a:t>
            </a:r>
            <a:r>
              <a:rPr lang="en-US" sz="2400" i="1" dirty="0">
                <a:solidFill>
                  <a:schemeClr val="accent6"/>
                </a:solidFill>
                <a:effectLst/>
                <a:ea typeface="Calibri" panose="020F0502020204030204" pitchFamily="34" charset="0"/>
                <a:cs typeface="Times New Roman" panose="02020603050405020304" pitchFamily="18" charset="0"/>
              </a:rPr>
              <a:t> commissioning </a:t>
            </a:r>
            <a:r>
              <a:rPr lang="en-US" sz="2400" i="1" dirty="0" smtClean="0">
                <a:solidFill>
                  <a:schemeClr val="accent6"/>
                </a:solidFill>
                <a:effectLst/>
                <a:ea typeface="Calibri" panose="020F0502020204030204" pitchFamily="34" charset="0"/>
                <a:cs typeface="Times New Roman" panose="02020603050405020304" pitchFamily="18" charset="0"/>
              </a:rPr>
              <a:t>of ASDs</a:t>
            </a:r>
            <a:endParaRPr lang="en-US" sz="2400" i="1" dirty="0">
              <a:solidFill>
                <a:schemeClr val="accent6"/>
              </a:solidFill>
              <a:effectLst/>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78DB45CF-90E3-4B29-8786-3EE62D6A0143}"/>
              </a:ext>
            </a:extLst>
          </p:cNvPr>
          <p:cNvGrpSpPr>
            <a:grpSpLocks noChangeAspect="1"/>
          </p:cNvGrpSpPr>
          <p:nvPr/>
        </p:nvGrpSpPr>
        <p:grpSpPr>
          <a:xfrm>
            <a:off x="7845437" y="2700188"/>
            <a:ext cx="3759059" cy="3759059"/>
            <a:chOff x="8225560" y="2684054"/>
            <a:chExt cx="4152270" cy="4152270"/>
          </a:xfrm>
        </p:grpSpPr>
        <p:grpSp>
          <p:nvGrpSpPr>
            <p:cNvPr id="10" name="Group 9">
              <a:extLst>
                <a:ext uri="{FF2B5EF4-FFF2-40B4-BE49-F238E27FC236}">
                  <a16:creationId xmlns:a16="http://schemas.microsoft.com/office/drawing/2014/main" id="{2260CCB5-9952-420C-82CC-DC1107425349}"/>
                </a:ext>
              </a:extLst>
            </p:cNvPr>
            <p:cNvGrpSpPr/>
            <p:nvPr/>
          </p:nvGrpSpPr>
          <p:grpSpPr>
            <a:xfrm>
              <a:off x="8225560" y="2684054"/>
              <a:ext cx="4152270" cy="4152270"/>
              <a:chOff x="8225560" y="2684054"/>
              <a:chExt cx="4152270" cy="4152270"/>
            </a:xfrm>
          </p:grpSpPr>
          <p:cxnSp>
            <p:nvCxnSpPr>
              <p:cNvPr id="28" name="Straight Connector 27">
                <a:extLst>
                  <a:ext uri="{FF2B5EF4-FFF2-40B4-BE49-F238E27FC236}">
                    <a16:creationId xmlns:a16="http://schemas.microsoft.com/office/drawing/2014/main" id="{AAA6E183-EE38-44F5-A6CE-8E71969C5F2E}"/>
                  </a:ext>
                </a:extLst>
              </p:cNvPr>
              <p:cNvCxnSpPr>
                <a:cxnSpLocks/>
              </p:cNvCxnSpPr>
              <p:nvPr/>
            </p:nvCxnSpPr>
            <p:spPr>
              <a:xfrm flipV="1">
                <a:off x="9107968" y="4041142"/>
                <a:ext cx="1574800" cy="409148"/>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9EF8E44-5676-485C-B45C-3C077FB74C74}"/>
                  </a:ext>
                </a:extLst>
              </p:cNvPr>
              <p:cNvGrpSpPr/>
              <p:nvPr/>
            </p:nvGrpSpPr>
            <p:grpSpPr>
              <a:xfrm>
                <a:off x="8225560" y="2684054"/>
                <a:ext cx="4152270" cy="4152270"/>
                <a:chOff x="8225560" y="2684054"/>
                <a:chExt cx="4152270" cy="4152270"/>
              </a:xfrm>
            </p:grpSpPr>
            <p:pic>
              <p:nvPicPr>
                <p:cNvPr id="27" name="Graphic 26" descr="Canyon scene with solid fill">
                  <a:extLst>
                    <a:ext uri="{FF2B5EF4-FFF2-40B4-BE49-F238E27FC236}">
                      <a16:creationId xmlns:a16="http://schemas.microsoft.com/office/drawing/2014/main" id="{6F0183B4-0150-4257-8158-8FAFB7E38DA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25560" y="2684054"/>
                  <a:ext cx="4152270" cy="4152270"/>
                </a:xfrm>
                <a:prstGeom prst="rect">
                  <a:avLst/>
                </a:prstGeom>
              </p:spPr>
            </p:pic>
            <p:sp>
              <p:nvSpPr>
                <p:cNvPr id="8" name="Rectangle 7">
                  <a:extLst>
                    <a:ext uri="{FF2B5EF4-FFF2-40B4-BE49-F238E27FC236}">
                      <a16:creationId xmlns:a16="http://schemas.microsoft.com/office/drawing/2014/main" id="{F04A721C-1D20-4033-A73F-DAD27FD01A31}"/>
                    </a:ext>
                  </a:extLst>
                </p:cNvPr>
                <p:cNvSpPr/>
                <p:nvPr/>
              </p:nvSpPr>
              <p:spPr>
                <a:xfrm>
                  <a:off x="8775092" y="2814501"/>
                  <a:ext cx="1468665" cy="133932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pic>
          <p:nvPicPr>
            <p:cNvPr id="29" name="Graphic 28" descr="Question Mark with solid fill">
              <a:extLst>
                <a:ext uri="{FF2B5EF4-FFF2-40B4-BE49-F238E27FC236}">
                  <a16:creationId xmlns:a16="http://schemas.microsoft.com/office/drawing/2014/main" id="{FDD31B0B-2280-4349-A7FB-8A462A8B7ED1}"/>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p:blipFill>
          <p:spPr>
            <a:xfrm>
              <a:off x="9088603" y="3186604"/>
              <a:ext cx="917922" cy="917922"/>
            </a:xfrm>
            <a:prstGeom prst="rect">
              <a:avLst/>
            </a:prstGeom>
          </p:spPr>
        </p:pic>
      </p:grpSp>
    </p:spTree>
    <p:extLst>
      <p:ext uri="{BB962C8B-B14F-4D97-AF65-F5344CB8AC3E}">
        <p14:creationId xmlns:p14="http://schemas.microsoft.com/office/powerpoint/2010/main" val="93237739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0" y="1736938"/>
            <a:ext cx="12196741" cy="51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21</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1716814" y="498689"/>
            <a:ext cx="8753588" cy="1238250"/>
          </a:xfrm>
        </p:spPr>
        <p:txBody>
          <a:bodyPr>
            <a:normAutofit/>
          </a:bodyPr>
          <a:lstStyle/>
          <a:p>
            <a:pPr algn="ctr"/>
            <a:r>
              <a:rPr lang="en-US" sz="4400" b="1" dirty="0">
                <a:solidFill>
                  <a:schemeClr val="accent5"/>
                </a:solidFill>
              </a:rPr>
              <a:t>RESEARCH FINDINGS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sp>
        <p:nvSpPr>
          <p:cNvPr id="3" name="Rectangle 2">
            <a:extLst>
              <a:ext uri="{FF2B5EF4-FFF2-40B4-BE49-F238E27FC236}">
                <a16:creationId xmlns:a16="http://schemas.microsoft.com/office/drawing/2014/main" id="{00A6743C-7F14-4DD4-B3D9-38FBA8F3A467}"/>
              </a:ext>
            </a:extLst>
          </p:cNvPr>
          <p:cNvSpPr>
            <a:spLocks noChangeAspect="1"/>
          </p:cNvSpPr>
          <p:nvPr/>
        </p:nvSpPr>
        <p:spPr>
          <a:xfrm>
            <a:off x="8936886" y="2695404"/>
            <a:ext cx="2469600" cy="2469600"/>
          </a:xfrm>
          <a:prstGeom prst="rect">
            <a:avLst/>
          </a:prstGeom>
          <a:solidFill>
            <a:srgbClr val="FFFFFF">
              <a:alpha val="80000"/>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7E1A6F51-E340-4523-831F-BCEF0CB1E7A4}"/>
              </a:ext>
            </a:extLst>
          </p:cNvPr>
          <p:cNvPicPr>
            <a:picLocks noChangeAspect="1"/>
          </p:cNvPicPr>
          <p:nvPr/>
        </p:nvPicPr>
        <p:blipFill>
          <a:blip r:embed="rId3"/>
          <a:stretch>
            <a:fillRect/>
          </a:stretch>
        </p:blipFill>
        <p:spPr>
          <a:xfrm>
            <a:off x="9563961" y="2821209"/>
            <a:ext cx="1213666" cy="1403213"/>
          </a:xfrm>
          <a:prstGeom prst="rect">
            <a:avLst/>
          </a:prstGeom>
        </p:spPr>
      </p:pic>
      <p:grpSp>
        <p:nvGrpSpPr>
          <p:cNvPr id="89" name="Group 88">
            <a:extLst>
              <a:ext uri="{FF2B5EF4-FFF2-40B4-BE49-F238E27FC236}">
                <a16:creationId xmlns:a16="http://schemas.microsoft.com/office/drawing/2014/main" id="{585A5355-06C9-4C9E-9841-F5FEC13C0B60}"/>
              </a:ext>
            </a:extLst>
          </p:cNvPr>
          <p:cNvGrpSpPr/>
          <p:nvPr/>
        </p:nvGrpSpPr>
        <p:grpSpPr>
          <a:xfrm>
            <a:off x="865273" y="4454613"/>
            <a:ext cx="10749545" cy="652750"/>
            <a:chOff x="865273" y="2266250"/>
            <a:chExt cx="10749545" cy="652750"/>
          </a:xfrm>
        </p:grpSpPr>
        <p:sp>
          <p:nvSpPr>
            <p:cNvPr id="19" name="TextBox 18">
              <a:extLst>
                <a:ext uri="{FF2B5EF4-FFF2-40B4-BE49-F238E27FC236}">
                  <a16:creationId xmlns:a16="http://schemas.microsoft.com/office/drawing/2014/main" id="{D5B2F894-C6CA-44E4-888B-F94E97CDC057}"/>
                </a:ext>
              </a:extLst>
            </p:cNvPr>
            <p:cNvSpPr txBox="1"/>
            <p:nvPr/>
          </p:nvSpPr>
          <p:spPr>
            <a:xfrm>
              <a:off x="865273" y="2266250"/>
              <a:ext cx="1703081" cy="646331"/>
            </a:xfrm>
            <a:prstGeom prst="rect">
              <a:avLst/>
            </a:prstGeom>
            <a:noFill/>
          </p:spPr>
          <p:txBody>
            <a:bodyPr wrap="square">
              <a:spAutoFit/>
            </a:bodyPr>
            <a:lstStyle/>
            <a:p>
              <a:pPr>
                <a:spcBef>
                  <a:spcPts val="600"/>
                </a:spcBef>
              </a:pPr>
              <a:r>
                <a:rPr lang="en-US" sz="1800" b="1" spc="0" dirty="0">
                  <a:solidFill>
                    <a:schemeClr val="accent6"/>
                  </a:solidFill>
                </a:rPr>
                <a:t>Motor &amp; ASD Supply Chain</a:t>
              </a:r>
            </a:p>
          </p:txBody>
        </p:sp>
        <p:sp>
          <p:nvSpPr>
            <p:cNvPr id="26" name="TextBox 25">
              <a:extLst>
                <a:ext uri="{FF2B5EF4-FFF2-40B4-BE49-F238E27FC236}">
                  <a16:creationId xmlns:a16="http://schemas.microsoft.com/office/drawing/2014/main" id="{25CA3890-3F19-4A98-8CD9-991BC292BB0D}"/>
                </a:ext>
              </a:extLst>
            </p:cNvPr>
            <p:cNvSpPr txBox="1"/>
            <p:nvPr/>
          </p:nvSpPr>
          <p:spPr>
            <a:xfrm>
              <a:off x="3403591" y="2409597"/>
              <a:ext cx="1880980" cy="369332"/>
            </a:xfrm>
            <a:prstGeom prst="rect">
              <a:avLst/>
            </a:prstGeom>
            <a:noFill/>
          </p:spPr>
          <p:txBody>
            <a:bodyPr wrap="square">
              <a:spAutoFit/>
            </a:bodyPr>
            <a:lstStyle/>
            <a:p>
              <a:pPr>
                <a:spcBef>
                  <a:spcPts val="600"/>
                </a:spcBef>
              </a:pPr>
              <a:r>
                <a:rPr lang="en-US" sz="1800" b="1" spc="0" dirty="0">
                  <a:solidFill>
                    <a:schemeClr val="accent6"/>
                  </a:solidFill>
                </a:rPr>
                <a:t>ASD Adoption</a:t>
              </a:r>
            </a:p>
          </p:txBody>
        </p:sp>
        <p:sp>
          <p:nvSpPr>
            <p:cNvPr id="45" name="TextBox 44">
              <a:extLst>
                <a:ext uri="{FF2B5EF4-FFF2-40B4-BE49-F238E27FC236}">
                  <a16:creationId xmlns:a16="http://schemas.microsoft.com/office/drawing/2014/main" id="{00ECE650-2998-4320-BC6C-8D583D3D9B20}"/>
                </a:ext>
              </a:extLst>
            </p:cNvPr>
            <p:cNvSpPr txBox="1"/>
            <p:nvPr/>
          </p:nvSpPr>
          <p:spPr>
            <a:xfrm>
              <a:off x="8728554" y="2266251"/>
              <a:ext cx="2886264" cy="646331"/>
            </a:xfrm>
            <a:prstGeom prst="rect">
              <a:avLst/>
            </a:prstGeom>
            <a:noFill/>
          </p:spPr>
          <p:txBody>
            <a:bodyPr wrap="square">
              <a:spAutoFit/>
            </a:bodyPr>
            <a:lstStyle/>
            <a:p>
              <a:pPr algn="ctr">
                <a:spcBef>
                  <a:spcPts val="600"/>
                </a:spcBef>
              </a:pPr>
              <a:r>
                <a:rPr lang="en-US" b="1" dirty="0">
                  <a:solidFill>
                    <a:schemeClr val="accent5"/>
                  </a:solidFill>
                </a:rPr>
                <a:t>Equipment-Specific Findings</a:t>
              </a:r>
              <a:endParaRPr lang="en-US" sz="1800" b="1" spc="0" dirty="0">
                <a:solidFill>
                  <a:schemeClr val="accent5"/>
                </a:solidFill>
              </a:endParaRPr>
            </a:p>
          </p:txBody>
        </p:sp>
        <p:sp>
          <p:nvSpPr>
            <p:cNvPr id="47" name="TextBox 46">
              <a:extLst>
                <a:ext uri="{FF2B5EF4-FFF2-40B4-BE49-F238E27FC236}">
                  <a16:creationId xmlns:a16="http://schemas.microsoft.com/office/drawing/2014/main" id="{8352FC9D-C9DE-4F18-9355-9F3D8BBFF9EF}"/>
                </a:ext>
              </a:extLst>
            </p:cNvPr>
            <p:cNvSpPr txBox="1"/>
            <p:nvPr/>
          </p:nvSpPr>
          <p:spPr>
            <a:xfrm>
              <a:off x="5912847" y="2272669"/>
              <a:ext cx="2685271" cy="646331"/>
            </a:xfrm>
            <a:prstGeom prst="rect">
              <a:avLst/>
            </a:prstGeom>
            <a:noFill/>
          </p:spPr>
          <p:txBody>
            <a:bodyPr wrap="square">
              <a:spAutoFit/>
            </a:bodyPr>
            <a:lstStyle/>
            <a:p>
              <a:pPr algn="ctr">
                <a:spcBef>
                  <a:spcPts val="600"/>
                </a:spcBef>
              </a:pPr>
              <a:r>
                <a:rPr lang="en-US" b="1" dirty="0">
                  <a:solidFill>
                    <a:schemeClr val="accent6"/>
                  </a:solidFill>
                </a:rPr>
                <a:t>I</a:t>
              </a:r>
              <a:r>
                <a:rPr lang="en-US" sz="1800" b="1" spc="0" dirty="0">
                  <a:solidFill>
                    <a:schemeClr val="accent6"/>
                  </a:solidFill>
                </a:rPr>
                <a:t>nstallation &amp; Operating Trends</a:t>
              </a:r>
            </a:p>
          </p:txBody>
        </p:sp>
      </p:grpSp>
      <p:grpSp>
        <p:nvGrpSpPr>
          <p:cNvPr id="90" name="Group 89">
            <a:extLst>
              <a:ext uri="{FF2B5EF4-FFF2-40B4-BE49-F238E27FC236}">
                <a16:creationId xmlns:a16="http://schemas.microsoft.com/office/drawing/2014/main" id="{6E2A3F75-95DE-49C9-9A8D-75A7A36366E2}"/>
              </a:ext>
            </a:extLst>
          </p:cNvPr>
          <p:cNvGrpSpPr/>
          <p:nvPr/>
        </p:nvGrpSpPr>
        <p:grpSpPr>
          <a:xfrm>
            <a:off x="982209" y="2671235"/>
            <a:ext cx="7074735" cy="1602404"/>
            <a:chOff x="982209" y="2871260"/>
            <a:chExt cx="7074735" cy="1602404"/>
          </a:xfrm>
        </p:grpSpPr>
        <p:pic>
          <p:nvPicPr>
            <p:cNvPr id="8" name="Graphic 7" descr="Link with solid fill">
              <a:extLst>
                <a:ext uri="{FF2B5EF4-FFF2-40B4-BE49-F238E27FC236}">
                  <a16:creationId xmlns:a16="http://schemas.microsoft.com/office/drawing/2014/main" id="{2BD9D115-2E75-48DF-ABC1-826CD5518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82209" y="3004457"/>
              <a:ext cx="1469207" cy="1469207"/>
            </a:xfrm>
            <a:prstGeom prst="rect">
              <a:avLst/>
            </a:prstGeom>
          </p:spPr>
        </p:pic>
        <p:pic>
          <p:nvPicPr>
            <p:cNvPr id="30" name="Graphic 29" descr="Bar graph with upward trend outline">
              <a:extLst>
                <a:ext uri="{FF2B5EF4-FFF2-40B4-BE49-F238E27FC236}">
                  <a16:creationId xmlns:a16="http://schemas.microsoft.com/office/drawing/2014/main" id="{3D0CE323-3DAB-4B8F-8620-7AD003EFEF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605095" y="2973770"/>
              <a:ext cx="1469206" cy="1469206"/>
            </a:xfrm>
            <a:prstGeom prst="rect">
              <a:avLst/>
            </a:prstGeom>
          </p:spPr>
        </p:pic>
        <p:grpSp>
          <p:nvGrpSpPr>
            <p:cNvPr id="46" name="Group 45">
              <a:extLst>
                <a:ext uri="{FF2B5EF4-FFF2-40B4-BE49-F238E27FC236}">
                  <a16:creationId xmlns:a16="http://schemas.microsoft.com/office/drawing/2014/main" id="{025D3181-5942-49F1-87D1-7F8F5A6EBBFA}"/>
                </a:ext>
              </a:extLst>
            </p:cNvPr>
            <p:cNvGrpSpPr>
              <a:grpSpLocks noChangeAspect="1"/>
            </p:cNvGrpSpPr>
            <p:nvPr/>
          </p:nvGrpSpPr>
          <p:grpSpPr>
            <a:xfrm>
              <a:off x="6454019" y="2871260"/>
              <a:ext cx="1602925" cy="1375133"/>
              <a:chOff x="8411519" y="1890036"/>
              <a:chExt cx="1690212" cy="1450015"/>
            </a:xfrm>
          </p:grpSpPr>
          <p:pic>
            <p:nvPicPr>
              <p:cNvPr id="28" name="Graphic 27" descr="Wrench outline">
                <a:extLst>
                  <a:ext uri="{FF2B5EF4-FFF2-40B4-BE49-F238E27FC236}">
                    <a16:creationId xmlns:a16="http://schemas.microsoft.com/office/drawing/2014/main" id="{4053064A-5610-4BEF-A073-C2F26A0122F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rot="3678843">
                <a:off x="8927531" y="1872711"/>
                <a:ext cx="899823" cy="934474"/>
              </a:xfrm>
              <a:prstGeom prst="rect">
                <a:avLst/>
              </a:prstGeom>
            </p:spPr>
          </p:pic>
          <p:grpSp>
            <p:nvGrpSpPr>
              <p:cNvPr id="41" name="Group 40">
                <a:extLst>
                  <a:ext uri="{FF2B5EF4-FFF2-40B4-BE49-F238E27FC236}">
                    <a16:creationId xmlns:a16="http://schemas.microsoft.com/office/drawing/2014/main" id="{79ED1D2F-65C0-4814-9EEC-B969851F65FD}"/>
                  </a:ext>
                </a:extLst>
              </p:cNvPr>
              <p:cNvGrpSpPr>
                <a:grpSpLocks noChangeAspect="1"/>
              </p:cNvGrpSpPr>
              <p:nvPr/>
            </p:nvGrpSpPr>
            <p:grpSpPr>
              <a:xfrm>
                <a:off x="8411519" y="2326766"/>
                <a:ext cx="1690212" cy="1013285"/>
                <a:chOff x="9114509" y="3013892"/>
                <a:chExt cx="2607294" cy="1563077"/>
              </a:xfrm>
            </p:grpSpPr>
            <p:grpSp>
              <p:nvGrpSpPr>
                <p:cNvPr id="36" name="Group 35">
                  <a:extLst>
                    <a:ext uri="{FF2B5EF4-FFF2-40B4-BE49-F238E27FC236}">
                      <a16:creationId xmlns:a16="http://schemas.microsoft.com/office/drawing/2014/main" id="{D2BD82C0-47C6-4126-8331-4F4A0F262960}"/>
                    </a:ext>
                  </a:extLst>
                </p:cNvPr>
                <p:cNvGrpSpPr/>
                <p:nvPr/>
              </p:nvGrpSpPr>
              <p:grpSpPr>
                <a:xfrm>
                  <a:off x="9114509" y="3013892"/>
                  <a:ext cx="2607294" cy="1507804"/>
                  <a:chOff x="7825667" y="2132879"/>
                  <a:chExt cx="2607294" cy="1507804"/>
                </a:xfrm>
                <a:solidFill>
                  <a:schemeClr val="accent6"/>
                </a:solidFill>
              </p:grpSpPr>
              <p:pic>
                <p:nvPicPr>
                  <p:cNvPr id="33" name="Graphic 32" descr="Gears outline">
                    <a:extLst>
                      <a:ext uri="{FF2B5EF4-FFF2-40B4-BE49-F238E27FC236}">
                        <a16:creationId xmlns:a16="http://schemas.microsoft.com/office/drawing/2014/main" id="{E6AB24A4-5A9C-405F-BD4D-2C0383155662}"/>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4078" r="38311"/>
                  <a:stretch/>
                </p:blipFill>
                <p:spPr>
                  <a:xfrm rot="5400000">
                    <a:off x="7776634" y="2181912"/>
                    <a:ext cx="1048977" cy="950912"/>
                  </a:xfrm>
                  <a:prstGeom prst="rect">
                    <a:avLst/>
                  </a:prstGeom>
                </p:spPr>
              </p:pic>
              <p:pic>
                <p:nvPicPr>
                  <p:cNvPr id="37" name="Graphic 36" descr="Gears outline">
                    <a:extLst>
                      <a:ext uri="{FF2B5EF4-FFF2-40B4-BE49-F238E27FC236}">
                        <a16:creationId xmlns:a16="http://schemas.microsoft.com/office/drawing/2014/main" id="{116BBAB5-F4F2-4B0B-888F-135F8927E803}"/>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4078" r="38311"/>
                  <a:stretch/>
                </p:blipFill>
                <p:spPr>
                  <a:xfrm rot="13564696">
                    <a:off x="9433016" y="2640739"/>
                    <a:ext cx="1048977" cy="950912"/>
                  </a:xfrm>
                  <a:prstGeom prst="rect">
                    <a:avLst/>
                  </a:prstGeom>
                </p:spPr>
              </p:pic>
            </p:grpSp>
            <p:pic>
              <p:nvPicPr>
                <p:cNvPr id="40" name="Graphic 39">
                  <a:extLst>
                    <a:ext uri="{FF2B5EF4-FFF2-40B4-BE49-F238E27FC236}">
                      <a16:creationId xmlns:a16="http://schemas.microsoft.com/office/drawing/2014/main" id="{383D8887-FD22-4AE7-8016-DEC5311DD22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9851705" y="3639861"/>
                  <a:ext cx="940467" cy="937108"/>
                </a:xfrm>
                <a:prstGeom prst="rect">
                  <a:avLst/>
                </a:prstGeom>
              </p:spPr>
            </p:pic>
          </p:grpSp>
        </p:grpSp>
      </p:grpSp>
    </p:spTree>
    <p:extLst>
      <p:ext uri="{BB962C8B-B14F-4D97-AF65-F5344CB8AC3E}">
        <p14:creationId xmlns:p14="http://schemas.microsoft.com/office/powerpoint/2010/main" val="427707611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22</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smtClean="0">
                <a:solidFill>
                  <a:schemeClr val="bg1"/>
                </a:solidFill>
              </a:rPr>
              <a:t>AIR COMPRESSOR TRENDS</a:t>
            </a:r>
            <a:endParaRPr lang="en-US" b="1" dirty="0">
              <a:solidFill>
                <a:schemeClr val="bg1"/>
              </a:solidFill>
            </a:endParaRP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603500" y="2148673"/>
            <a:ext cx="9000996" cy="830997"/>
          </a:xfrm>
          <a:prstGeom prst="rect">
            <a:avLst/>
          </a:prstGeom>
          <a:noFill/>
        </p:spPr>
        <p:txBody>
          <a:bodyPr wrap="square">
            <a:spAutoFit/>
          </a:bodyPr>
          <a:lstStyle/>
          <a:p>
            <a:pPr algn="ctr"/>
            <a:r>
              <a:rPr lang="en-US" sz="2400" b="1" dirty="0">
                <a:solidFill>
                  <a:schemeClr val="accent6"/>
                </a:solidFill>
              </a:rPr>
              <a:t>Large commercial air compressors are decreasing in prevalence</a:t>
            </a:r>
          </a:p>
        </p:txBody>
      </p:sp>
      <p:sp>
        <p:nvSpPr>
          <p:cNvPr id="27" name="TextBox 26">
            <a:extLst>
              <a:ext uri="{FF2B5EF4-FFF2-40B4-BE49-F238E27FC236}">
                <a16:creationId xmlns:a16="http://schemas.microsoft.com/office/drawing/2014/main" id="{BE140692-7363-49C6-B06F-697D11AEA989}"/>
              </a:ext>
            </a:extLst>
          </p:cNvPr>
          <p:cNvSpPr txBox="1"/>
          <p:nvPr/>
        </p:nvSpPr>
        <p:spPr>
          <a:xfrm>
            <a:off x="6882644" y="3363629"/>
            <a:ext cx="4546600" cy="230832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i="1" dirty="0">
                <a:solidFill>
                  <a:schemeClr val="accent6"/>
                </a:solidFill>
              </a:rPr>
              <a:t>Compressed air systems are not being installed in new commercial buildings, </a:t>
            </a:r>
            <a:r>
              <a:rPr lang="en-US" sz="2400" i="1" dirty="0" smtClean="0">
                <a:solidFill>
                  <a:schemeClr val="accent6"/>
                </a:solidFill>
              </a:rPr>
              <a:t>and </a:t>
            </a:r>
            <a:r>
              <a:rPr lang="en-US" sz="2400" i="1" dirty="0">
                <a:solidFill>
                  <a:schemeClr val="accent6"/>
                </a:solidFill>
              </a:rPr>
              <a:t>are being replaced with digital control systems in existing buildings</a:t>
            </a:r>
          </a:p>
        </p:txBody>
      </p:sp>
      <p:pic>
        <p:nvPicPr>
          <p:cNvPr id="2052" name="Picture 4" descr="metropolitan area, architecture, daytime, blue, commercial building, building, tower block, urban area, skyscraper, sky, metropolis, corporate headquarters, city, landmark, human settlement, headquarters, facade, line, mixed use, condominium, real estate, tower, glass, reflection, Material property, company, symmetry, window, convention center, office, urban design">
            <a:extLst>
              <a:ext uri="{FF2B5EF4-FFF2-40B4-BE49-F238E27FC236}">
                <a16:creationId xmlns:a16="http://schemas.microsoft.com/office/drawing/2014/main" id="{7A58888A-7854-4E51-A9B4-DD829043B7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5414" y="3426619"/>
            <a:ext cx="4076122" cy="2697021"/>
          </a:xfrm>
          <a:prstGeom prst="rect">
            <a:avLst/>
          </a:prstGeom>
          <a:noFill/>
          <a:ln w="19050">
            <a:solidFill>
              <a:schemeClr val="tx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064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2310244"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23</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2310244" y="611878"/>
            <a:ext cx="9881756" cy="1238250"/>
          </a:xfrm>
        </p:spPr>
        <p:txBody>
          <a:bodyPr/>
          <a:lstStyle/>
          <a:p>
            <a:pPr algn="ctr"/>
            <a:r>
              <a:rPr lang="en-US" b="1" dirty="0">
                <a:solidFill>
                  <a:schemeClr val="bg1"/>
                </a:solidFill>
              </a:rPr>
              <a:t>AIR COMPRESSOR TRENDS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6" name="Graphic 15" descr="Link with solid fill">
            <a:extLst>
              <a:ext uri="{FF2B5EF4-FFF2-40B4-BE49-F238E27FC236}">
                <a16:creationId xmlns:a16="http://schemas.microsoft.com/office/drawing/2014/main" id="{241AC4CC-3A60-4B6E-ACDE-A53E2BD259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81899" y="642955"/>
            <a:ext cx="1220466" cy="1220466"/>
          </a:xfrm>
          <a:prstGeom prst="rect">
            <a:avLst/>
          </a:prstGeom>
        </p:spPr>
      </p:pic>
      <p:pic>
        <p:nvPicPr>
          <p:cNvPr id="19" name="Graphic 18" descr="Bar graph with upward trend outline">
            <a:extLst>
              <a:ext uri="{FF2B5EF4-FFF2-40B4-BE49-F238E27FC236}">
                <a16:creationId xmlns:a16="http://schemas.microsoft.com/office/drawing/2014/main" id="{35E226A6-07E7-42B0-91FB-D6896ED85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7504" y="2274906"/>
            <a:ext cx="1209257" cy="1209257"/>
          </a:xfrm>
          <a:prstGeom prst="rect">
            <a:avLst/>
          </a:prstGeom>
        </p:spPr>
      </p:pic>
      <p:grpSp>
        <p:nvGrpSpPr>
          <p:cNvPr id="20" name="Group 19">
            <a:extLst>
              <a:ext uri="{FF2B5EF4-FFF2-40B4-BE49-F238E27FC236}">
                <a16:creationId xmlns:a16="http://schemas.microsoft.com/office/drawing/2014/main" id="{B853D02D-5D06-4345-A6BE-3FC7682CB0E1}"/>
              </a:ext>
            </a:extLst>
          </p:cNvPr>
          <p:cNvGrpSpPr>
            <a:grpSpLocks noChangeAspect="1"/>
          </p:cNvGrpSpPr>
          <p:nvPr/>
        </p:nvGrpSpPr>
        <p:grpSpPr>
          <a:xfrm>
            <a:off x="707124" y="3799110"/>
            <a:ext cx="1059719" cy="909122"/>
            <a:chOff x="8411519" y="1890036"/>
            <a:chExt cx="1690212" cy="1450015"/>
          </a:xfrm>
        </p:grpSpPr>
        <p:pic>
          <p:nvPicPr>
            <p:cNvPr id="21" name="Graphic 20" descr="Wrench outline">
              <a:extLst>
                <a:ext uri="{FF2B5EF4-FFF2-40B4-BE49-F238E27FC236}">
                  <a16:creationId xmlns:a16="http://schemas.microsoft.com/office/drawing/2014/main" id="{B41B686F-DDC8-4E67-B6CD-68A660C2F2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22" name="Group 21">
              <a:extLst>
                <a:ext uri="{FF2B5EF4-FFF2-40B4-BE49-F238E27FC236}">
                  <a16:creationId xmlns:a16="http://schemas.microsoft.com/office/drawing/2014/main" id="{847A591E-3E08-4692-8219-34DD998CC0EE}"/>
                </a:ext>
              </a:extLst>
            </p:cNvPr>
            <p:cNvGrpSpPr>
              <a:grpSpLocks noChangeAspect="1"/>
            </p:cNvGrpSpPr>
            <p:nvPr/>
          </p:nvGrpSpPr>
          <p:grpSpPr>
            <a:xfrm>
              <a:off x="8411519" y="2326766"/>
              <a:ext cx="1690212" cy="1013285"/>
              <a:chOff x="9114509" y="3013892"/>
              <a:chExt cx="2607294" cy="1563077"/>
            </a:xfrm>
          </p:grpSpPr>
          <p:grpSp>
            <p:nvGrpSpPr>
              <p:cNvPr id="23" name="Group 22">
                <a:extLst>
                  <a:ext uri="{FF2B5EF4-FFF2-40B4-BE49-F238E27FC236}">
                    <a16:creationId xmlns:a16="http://schemas.microsoft.com/office/drawing/2014/main" id="{4B186601-C29E-4ACC-BB65-84BF4352F518}"/>
                  </a:ext>
                </a:extLst>
              </p:cNvPr>
              <p:cNvGrpSpPr/>
              <p:nvPr/>
            </p:nvGrpSpPr>
            <p:grpSpPr>
              <a:xfrm>
                <a:off x="9114509" y="3013892"/>
                <a:ext cx="2607294" cy="1507804"/>
                <a:chOff x="7825667" y="2132879"/>
                <a:chExt cx="2607294" cy="1507804"/>
              </a:xfrm>
              <a:solidFill>
                <a:schemeClr val="accent6"/>
              </a:solidFill>
            </p:grpSpPr>
            <p:pic>
              <p:nvPicPr>
                <p:cNvPr id="25" name="Graphic 24" descr="Gears outline">
                  <a:extLst>
                    <a:ext uri="{FF2B5EF4-FFF2-40B4-BE49-F238E27FC236}">
                      <a16:creationId xmlns:a16="http://schemas.microsoft.com/office/drawing/2014/main" id="{49F18D71-AE95-47EA-8C9A-4CC7FC67530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26" name="Graphic 25" descr="Gears outline">
                  <a:extLst>
                    <a:ext uri="{FF2B5EF4-FFF2-40B4-BE49-F238E27FC236}">
                      <a16:creationId xmlns:a16="http://schemas.microsoft.com/office/drawing/2014/main" id="{A3A29FDD-7098-4A1E-A292-29649740F4AC}"/>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24" name="Graphic 23">
                <a:extLst>
                  <a:ext uri="{FF2B5EF4-FFF2-40B4-BE49-F238E27FC236}">
                    <a16:creationId xmlns:a16="http://schemas.microsoft.com/office/drawing/2014/main" id="{D2A05AB0-4BA1-4176-9BC1-17418ACE1EB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7" name="Picture 6">
            <a:extLst>
              <a:ext uri="{FF2B5EF4-FFF2-40B4-BE49-F238E27FC236}">
                <a16:creationId xmlns:a16="http://schemas.microsoft.com/office/drawing/2014/main" id="{B36A4F9B-A680-4756-99F0-399033E9C75E}"/>
              </a:ext>
            </a:extLst>
          </p:cNvPr>
          <p:cNvPicPr>
            <a:picLocks noChangeAspect="1"/>
          </p:cNvPicPr>
          <p:nvPr/>
        </p:nvPicPr>
        <p:blipFill>
          <a:blip r:embed="rId13"/>
          <a:stretch>
            <a:fillRect/>
          </a:stretch>
        </p:blipFill>
        <p:spPr>
          <a:xfrm>
            <a:off x="762756" y="5171674"/>
            <a:ext cx="948457" cy="1094374"/>
          </a:xfrm>
          <a:prstGeom prst="rect">
            <a:avLst/>
          </a:prstGeom>
        </p:spPr>
      </p:pic>
      <p:sp>
        <p:nvSpPr>
          <p:cNvPr id="17" name="TextBox 16">
            <a:extLst>
              <a:ext uri="{FF2B5EF4-FFF2-40B4-BE49-F238E27FC236}">
                <a16:creationId xmlns:a16="http://schemas.microsoft.com/office/drawing/2014/main" id="{019B5AC3-A99B-4FF3-9C07-97186AF4BBBD}"/>
              </a:ext>
            </a:extLst>
          </p:cNvPr>
          <p:cNvSpPr txBox="1"/>
          <p:nvPr/>
        </p:nvSpPr>
        <p:spPr>
          <a:xfrm>
            <a:off x="2603500" y="2065811"/>
            <a:ext cx="9000996" cy="830997"/>
          </a:xfrm>
          <a:prstGeom prst="rect">
            <a:avLst/>
          </a:prstGeom>
          <a:noFill/>
        </p:spPr>
        <p:txBody>
          <a:bodyPr wrap="square">
            <a:spAutoFit/>
          </a:bodyPr>
          <a:lstStyle/>
          <a:p>
            <a:pPr algn="ctr"/>
            <a:r>
              <a:rPr lang="en-US" sz="2400" b="1" dirty="0">
                <a:solidFill>
                  <a:schemeClr val="accent6"/>
                </a:solidFill>
              </a:rPr>
              <a:t>Air compressor OEMs only sell their equipment as packaged units, with the motor, air compressor, and ASD as one unit.</a:t>
            </a:r>
          </a:p>
        </p:txBody>
      </p:sp>
      <p:sp>
        <p:nvSpPr>
          <p:cNvPr id="27" name="TextBox 26">
            <a:extLst>
              <a:ext uri="{FF2B5EF4-FFF2-40B4-BE49-F238E27FC236}">
                <a16:creationId xmlns:a16="http://schemas.microsoft.com/office/drawing/2014/main" id="{BE140692-7363-49C6-B06F-697D11AEA989}"/>
              </a:ext>
            </a:extLst>
          </p:cNvPr>
          <p:cNvSpPr txBox="1"/>
          <p:nvPr/>
        </p:nvSpPr>
        <p:spPr>
          <a:xfrm>
            <a:off x="6615722" y="3923402"/>
            <a:ext cx="4738078" cy="193899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i="1" dirty="0">
                <a:solidFill>
                  <a:schemeClr val="accent6"/>
                </a:solidFill>
              </a:rPr>
              <a:t>There is one main sales path for ASDs installed on </a:t>
            </a:r>
            <a:r>
              <a:rPr lang="en-US" sz="2400" i="1" dirty="0" smtClean="0">
                <a:solidFill>
                  <a:schemeClr val="accent6"/>
                </a:solidFill>
              </a:rPr>
              <a:t>industrial compressed </a:t>
            </a:r>
            <a:r>
              <a:rPr lang="en-US" sz="2400" i="1" dirty="0">
                <a:solidFill>
                  <a:schemeClr val="accent6"/>
                </a:solidFill>
              </a:rPr>
              <a:t>air systems: packaged and sold with the air compressors equipment</a:t>
            </a:r>
          </a:p>
        </p:txBody>
      </p:sp>
      <p:grpSp>
        <p:nvGrpSpPr>
          <p:cNvPr id="28" name="Group 27">
            <a:extLst>
              <a:ext uri="{FF2B5EF4-FFF2-40B4-BE49-F238E27FC236}">
                <a16:creationId xmlns:a16="http://schemas.microsoft.com/office/drawing/2014/main" id="{B0D628EB-A928-4A55-B783-A87973F56164}"/>
              </a:ext>
            </a:extLst>
          </p:cNvPr>
          <p:cNvGrpSpPr>
            <a:grpSpLocks noChangeAspect="1"/>
          </p:cNvGrpSpPr>
          <p:nvPr/>
        </p:nvGrpSpPr>
        <p:grpSpPr>
          <a:xfrm>
            <a:off x="3050569" y="3693115"/>
            <a:ext cx="2404653" cy="2144933"/>
            <a:chOff x="-45668" y="324463"/>
            <a:chExt cx="4121150" cy="3676037"/>
          </a:xfrm>
        </p:grpSpPr>
        <p:sp>
          <p:nvSpPr>
            <p:cNvPr id="29" name="Freeform: Shape 28">
              <a:extLst>
                <a:ext uri="{FF2B5EF4-FFF2-40B4-BE49-F238E27FC236}">
                  <a16:creationId xmlns:a16="http://schemas.microsoft.com/office/drawing/2014/main" id="{EC3E5B4B-9DF0-45AD-BC98-6F16CE282426}"/>
                </a:ext>
              </a:extLst>
            </p:cNvPr>
            <p:cNvSpPr/>
            <p:nvPr/>
          </p:nvSpPr>
          <p:spPr>
            <a:xfrm>
              <a:off x="-45668" y="1727198"/>
              <a:ext cx="4121150" cy="2273302"/>
            </a:xfrm>
            <a:custGeom>
              <a:avLst/>
              <a:gdLst>
                <a:gd name="connsiteX0" fmla="*/ 784756 w 4121150"/>
                <a:gd name="connsiteY0" fmla="*/ 0 h 2273302"/>
                <a:gd name="connsiteX1" fmla="*/ 3336394 w 4121150"/>
                <a:gd name="connsiteY1" fmla="*/ 0 h 2273302"/>
                <a:gd name="connsiteX2" fmla="*/ 4121150 w 4121150"/>
                <a:gd name="connsiteY2" fmla="*/ 784756 h 2273302"/>
                <a:gd name="connsiteX3" fmla="*/ 4121150 w 4121150"/>
                <a:gd name="connsiteY3" fmla="*/ 1180574 h 2273302"/>
                <a:gd name="connsiteX4" fmla="*/ 3336394 w 4121150"/>
                <a:gd name="connsiteY4" fmla="*/ 1965330 h 2273302"/>
                <a:gd name="connsiteX5" fmla="*/ 3287908 w 4121150"/>
                <a:gd name="connsiteY5" fmla="*/ 1965330 h 2273302"/>
                <a:gd name="connsiteX6" fmla="*/ 3364900 w 4121150"/>
                <a:gd name="connsiteY6" fmla="*/ 2273302 h 2273302"/>
                <a:gd name="connsiteX7" fmla="*/ 2922218 w 4121150"/>
                <a:gd name="connsiteY7" fmla="*/ 2273302 h 2273302"/>
                <a:gd name="connsiteX8" fmla="*/ 2999212 w 4121150"/>
                <a:gd name="connsiteY8" fmla="*/ 1965330 h 2273302"/>
                <a:gd name="connsiteX9" fmla="*/ 1157701 w 4121150"/>
                <a:gd name="connsiteY9" fmla="*/ 1965330 h 2273302"/>
                <a:gd name="connsiteX10" fmla="*/ 1234693 w 4121150"/>
                <a:gd name="connsiteY10" fmla="*/ 2273302 h 2273302"/>
                <a:gd name="connsiteX11" fmla="*/ 792011 w 4121150"/>
                <a:gd name="connsiteY11" fmla="*/ 2273302 h 2273302"/>
                <a:gd name="connsiteX12" fmla="*/ 869005 w 4121150"/>
                <a:gd name="connsiteY12" fmla="*/ 1965330 h 2273302"/>
                <a:gd name="connsiteX13" fmla="*/ 784756 w 4121150"/>
                <a:gd name="connsiteY13" fmla="*/ 1965330 h 2273302"/>
                <a:gd name="connsiteX14" fmla="*/ 0 w 4121150"/>
                <a:gd name="connsiteY14" fmla="*/ 1180574 h 2273302"/>
                <a:gd name="connsiteX15" fmla="*/ 0 w 4121150"/>
                <a:gd name="connsiteY15" fmla="*/ 784756 h 2273302"/>
                <a:gd name="connsiteX16" fmla="*/ 784756 w 4121150"/>
                <a:gd name="connsiteY16" fmla="*/ 0 h 227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1150" h="2273302">
                  <a:moveTo>
                    <a:pt x="784756" y="0"/>
                  </a:moveTo>
                  <a:lnTo>
                    <a:pt x="3336394" y="0"/>
                  </a:lnTo>
                  <a:cubicBezTo>
                    <a:pt x="3769803" y="0"/>
                    <a:pt x="4121150" y="351347"/>
                    <a:pt x="4121150" y="784756"/>
                  </a:cubicBezTo>
                  <a:lnTo>
                    <a:pt x="4121150" y="1180574"/>
                  </a:lnTo>
                  <a:cubicBezTo>
                    <a:pt x="4121150" y="1613983"/>
                    <a:pt x="3769803" y="1965330"/>
                    <a:pt x="3336394" y="1965330"/>
                  </a:cubicBezTo>
                  <a:lnTo>
                    <a:pt x="3287908" y="1965330"/>
                  </a:lnTo>
                  <a:lnTo>
                    <a:pt x="3364900" y="2273302"/>
                  </a:lnTo>
                  <a:lnTo>
                    <a:pt x="2922218" y="2273302"/>
                  </a:lnTo>
                  <a:lnTo>
                    <a:pt x="2999212" y="1965330"/>
                  </a:lnTo>
                  <a:lnTo>
                    <a:pt x="1157701" y="1965330"/>
                  </a:lnTo>
                  <a:lnTo>
                    <a:pt x="1234693" y="2273302"/>
                  </a:lnTo>
                  <a:lnTo>
                    <a:pt x="792011" y="2273302"/>
                  </a:lnTo>
                  <a:lnTo>
                    <a:pt x="869005" y="1965330"/>
                  </a:lnTo>
                  <a:lnTo>
                    <a:pt x="784756" y="1965330"/>
                  </a:lnTo>
                  <a:cubicBezTo>
                    <a:pt x="351347" y="1965330"/>
                    <a:pt x="0" y="1613983"/>
                    <a:pt x="0" y="1180574"/>
                  </a:cubicBezTo>
                  <a:lnTo>
                    <a:pt x="0" y="784756"/>
                  </a:lnTo>
                  <a:cubicBezTo>
                    <a:pt x="0" y="351347"/>
                    <a:pt x="351347" y="0"/>
                    <a:pt x="784756" y="0"/>
                  </a:cubicBezTo>
                  <a:close/>
                </a:path>
              </a:pathLst>
            </a:custGeom>
            <a:solidFill>
              <a:schemeClr val="accent3">
                <a:lumMod val="5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Oval 29">
              <a:extLst>
                <a:ext uri="{FF2B5EF4-FFF2-40B4-BE49-F238E27FC236}">
                  <a16:creationId xmlns:a16="http://schemas.microsoft.com/office/drawing/2014/main" id="{525980B1-C788-42E7-90EC-5B9585359CCC}"/>
                </a:ext>
              </a:extLst>
            </p:cNvPr>
            <p:cNvSpPr/>
            <p:nvPr/>
          </p:nvSpPr>
          <p:spPr>
            <a:xfrm>
              <a:off x="874099" y="741959"/>
              <a:ext cx="724278" cy="724278"/>
            </a:xfrm>
            <a:prstGeom prst="ellipse">
              <a:avLst/>
            </a:prstGeom>
            <a:solidFill>
              <a:schemeClr val="tx2">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8B52C8D-7602-4D00-94D9-0FD20BF7F4F7}"/>
                </a:ext>
              </a:extLst>
            </p:cNvPr>
            <p:cNvSpPr/>
            <p:nvPr/>
          </p:nvSpPr>
          <p:spPr>
            <a:xfrm>
              <a:off x="2222689" y="324463"/>
              <a:ext cx="1141774" cy="1141774"/>
            </a:xfrm>
            <a:prstGeom prst="ellipse">
              <a:avLst/>
            </a:prstGeom>
            <a:solidFill>
              <a:schemeClr val="tx2">
                <a:lumMod val="60000"/>
                <a:lumOff val="4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BDC1629A-B9DA-4744-858B-404C5BACFB56}"/>
                </a:ext>
              </a:extLst>
            </p:cNvPr>
            <p:cNvCxnSpPr>
              <a:cxnSpLocks/>
              <a:stCxn id="30" idx="0"/>
            </p:cNvCxnSpPr>
            <p:nvPr/>
          </p:nvCxnSpPr>
          <p:spPr>
            <a:xfrm flipV="1">
              <a:off x="1236238" y="369094"/>
              <a:ext cx="1333131" cy="372865"/>
            </a:xfrm>
            <a:prstGeom prst="line">
              <a:avLst/>
            </a:prstGeom>
            <a:noFill/>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4F98E75-F65E-4299-BF1F-488FC50D93F0}"/>
                </a:ext>
              </a:extLst>
            </p:cNvPr>
            <p:cNvCxnSpPr>
              <a:cxnSpLocks/>
              <a:stCxn id="30" idx="4"/>
              <a:endCxn id="31" idx="4"/>
            </p:cNvCxnSpPr>
            <p:nvPr/>
          </p:nvCxnSpPr>
          <p:spPr>
            <a:xfrm>
              <a:off x="1236238" y="1466237"/>
              <a:ext cx="1557338" cy="0"/>
            </a:xfrm>
            <a:prstGeom prst="line">
              <a:avLst/>
            </a:prstGeom>
            <a:noFill/>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6BA320-060B-470B-AF09-707340C5077A}"/>
                </a:ext>
              </a:extLst>
            </p:cNvPr>
            <p:cNvCxnSpPr>
              <a:cxnSpLocks/>
            </p:cNvCxnSpPr>
            <p:nvPr/>
          </p:nvCxnSpPr>
          <p:spPr>
            <a:xfrm flipV="1">
              <a:off x="3613937" y="1803400"/>
              <a:ext cx="0" cy="1803400"/>
            </a:xfrm>
            <a:prstGeom prst="line">
              <a:avLst/>
            </a:prstGeom>
            <a:noFill/>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CDCBBFAB-F1ED-4CF3-8ECA-AA836C5C30F3}"/>
                </a:ext>
              </a:extLst>
            </p:cNvPr>
            <p:cNvSpPr/>
            <p:nvPr/>
          </p:nvSpPr>
          <p:spPr>
            <a:xfrm>
              <a:off x="874099" y="1494811"/>
              <a:ext cx="2490364" cy="232387"/>
            </a:xfrm>
            <a:prstGeom prst="roundRect">
              <a:avLst/>
            </a:prstGeom>
            <a:solidFill>
              <a:schemeClr val="accent4">
                <a:lumMod val="75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D8D98D4-1216-47DB-AB4E-2901DCC44D17}"/>
                </a:ext>
              </a:extLst>
            </p:cNvPr>
            <p:cNvSpPr/>
            <p:nvPr/>
          </p:nvSpPr>
          <p:spPr>
            <a:xfrm>
              <a:off x="2525335" y="760628"/>
              <a:ext cx="536481" cy="69570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BF89E398-2BB1-43BC-9BF2-824DCD5079B2}"/>
                </a:ext>
              </a:extLst>
            </p:cNvPr>
            <p:cNvSpPr/>
            <p:nvPr/>
          </p:nvSpPr>
          <p:spPr>
            <a:xfrm>
              <a:off x="2525335" y="1098344"/>
              <a:ext cx="536481" cy="367893"/>
            </a:xfrm>
            <a:prstGeom prst="roundRect">
              <a:avLst>
                <a:gd name="adj" fmla="val 0"/>
              </a:avLst>
            </a:prstGeom>
            <a:solidFill>
              <a:schemeClr val="accent4">
                <a:lumMod val="75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F7953198-1C48-46B3-A2A6-67654CA3D051}"/>
                </a:ext>
              </a:extLst>
            </p:cNvPr>
            <p:cNvCxnSpPr>
              <a:cxnSpLocks/>
            </p:cNvCxnSpPr>
            <p:nvPr/>
          </p:nvCxnSpPr>
          <p:spPr>
            <a:xfrm flipV="1">
              <a:off x="451637" y="1803400"/>
              <a:ext cx="0" cy="1803400"/>
            </a:xfrm>
            <a:prstGeom prst="line">
              <a:avLst/>
            </a:prstGeom>
            <a:noFill/>
            <a:ln w="5715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953967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196F-C713-45F9-ADB3-BD883CAE4F3C}"/>
              </a:ext>
            </a:extLst>
          </p:cNvPr>
          <p:cNvSpPr>
            <a:spLocks noGrp="1"/>
          </p:cNvSpPr>
          <p:nvPr>
            <p:ph type="sldNum" sz="quarter" idx="12"/>
          </p:nvPr>
        </p:nvSpPr>
        <p:spPr/>
        <p:txBody>
          <a:bodyPr/>
          <a:lstStyle/>
          <a:p>
            <a:fld id="{41C644E9-0293-45DE-AABA-2E18EB19508A}" type="slidenum">
              <a:rPr lang="en-US" smtClean="0"/>
              <a:t>24</a:t>
            </a:fld>
            <a:endParaRPr lang="en-US" dirty="0"/>
          </a:p>
        </p:txBody>
      </p:sp>
      <p:pic>
        <p:nvPicPr>
          <p:cNvPr id="5" name="Picture 4" descr="A picture containing sky, water, outdoor, nature&#10;&#10;Description automatically generated">
            <a:extLst>
              <a:ext uri="{FF2B5EF4-FFF2-40B4-BE49-F238E27FC236}">
                <a16:creationId xmlns:a16="http://schemas.microsoft.com/office/drawing/2014/main" id="{3F92E4FC-58FD-4B05-A02C-1231343111E8}"/>
              </a:ext>
            </a:extLst>
          </p:cNvPr>
          <p:cNvPicPr>
            <a:picLocks noChangeAspect="1"/>
          </p:cNvPicPr>
          <p:nvPr/>
        </p:nvPicPr>
        <p:blipFill rotWithShape="1">
          <a:blip r:embed="rId3">
            <a:extLst>
              <a:ext uri="{28A0092B-C50C-407E-A947-70E740481C1C}">
                <a14:useLocalDpi xmlns:a14="http://schemas.microsoft.com/office/drawing/2010/main" val="0"/>
              </a:ext>
            </a:extLst>
          </a:blip>
          <a:srcRect l="40662"/>
          <a:stretch/>
        </p:blipFill>
        <p:spPr>
          <a:xfrm flipH="1">
            <a:off x="1" y="0"/>
            <a:ext cx="6095999" cy="6858000"/>
          </a:xfrm>
          <a:prstGeom prst="rect">
            <a:avLst/>
          </a:prstGeom>
        </p:spPr>
      </p:pic>
      <p:sp>
        <p:nvSpPr>
          <p:cNvPr id="9" name="Title 1">
            <a:extLst>
              <a:ext uri="{FF2B5EF4-FFF2-40B4-BE49-F238E27FC236}">
                <a16:creationId xmlns:a16="http://schemas.microsoft.com/office/drawing/2014/main" id="{22D51C82-499C-4A63-8276-26F390DF2B34}"/>
              </a:ext>
            </a:extLst>
          </p:cNvPr>
          <p:cNvSpPr txBox="1">
            <a:spLocks/>
          </p:cNvSpPr>
          <p:nvPr/>
        </p:nvSpPr>
        <p:spPr>
          <a:xfrm>
            <a:off x="3184187" y="552450"/>
            <a:ext cx="5823626" cy="5753100"/>
          </a:xfrm>
          <a:prstGeom prst="rect">
            <a:avLst/>
          </a:prstGeom>
          <a:solidFill>
            <a:schemeClr val="bg1"/>
          </a:solidFill>
          <a:ln w="19050">
            <a:solidFill>
              <a:schemeClr val="tx2">
                <a:lumMod val="50000"/>
              </a:schemeClr>
            </a:solidFill>
          </a:ln>
        </p:spPr>
        <p:txBody>
          <a:bodyPr lIns="274320" rIns="27432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gn="ctr"/>
            <a:r>
              <a:rPr lang="en-US" sz="4400" b="1" dirty="0" smtClean="0">
                <a:solidFill>
                  <a:schemeClr val="tx2"/>
                </a:solidFill>
              </a:rPr>
              <a:t>QUESTIONS?</a:t>
            </a:r>
            <a:endParaRPr lang="en-US" sz="4400" b="1" dirty="0">
              <a:solidFill>
                <a:schemeClr val="tx2"/>
              </a:solidFill>
            </a:endParaRPr>
          </a:p>
          <a:p>
            <a:pPr algn="ctr"/>
            <a:endParaRPr lang="en-US" sz="3600" b="1" dirty="0">
              <a:solidFill>
                <a:schemeClr val="tx2"/>
              </a:solidFill>
            </a:endParaRPr>
          </a:p>
          <a:p>
            <a:pPr algn="ctr"/>
            <a:endParaRPr lang="en-US" sz="3600" b="1" dirty="0">
              <a:solidFill>
                <a:schemeClr val="tx2"/>
              </a:solidFill>
            </a:endParaRPr>
          </a:p>
          <a:p>
            <a:r>
              <a:rPr lang="en-US" sz="3200" b="1" dirty="0">
                <a:solidFill>
                  <a:schemeClr val="tx2"/>
                </a:solidFill>
              </a:rPr>
              <a:t>Joan Wang</a:t>
            </a:r>
          </a:p>
          <a:p>
            <a:r>
              <a:rPr lang="en-US" sz="2000" dirty="0">
                <a:solidFill>
                  <a:schemeClr val="accent4">
                    <a:lumMod val="75000"/>
                  </a:schemeClr>
                </a:solidFill>
                <a:hlinkClick r:id="rId4">
                  <a:extLst>
                    <a:ext uri="{A12FA001-AC4F-418D-AE19-62706E023703}">
                      <ahyp:hlinkClr xmlns="" xmlns:ahyp="http://schemas.microsoft.com/office/drawing/2018/hyperlinkcolor" val="tx"/>
                    </a:ext>
                  </a:extLst>
                </a:hlinkClick>
              </a:rPr>
              <a:t>jjwang@bpa.gov</a:t>
            </a:r>
            <a:r>
              <a:rPr lang="en-US" sz="2000" dirty="0">
                <a:solidFill>
                  <a:schemeClr val="accent4">
                    <a:lumMod val="75000"/>
                  </a:schemeClr>
                </a:solidFill>
              </a:rPr>
              <a:t> </a:t>
            </a:r>
          </a:p>
          <a:p>
            <a:endParaRPr lang="en-US" sz="2000" dirty="0">
              <a:solidFill>
                <a:schemeClr val="tx2"/>
              </a:solidFill>
            </a:endParaRPr>
          </a:p>
          <a:p>
            <a:endParaRPr lang="en-US" sz="2000" dirty="0">
              <a:solidFill>
                <a:schemeClr val="tx2"/>
              </a:solidFill>
            </a:endParaRPr>
          </a:p>
          <a:p>
            <a:endParaRPr lang="en-US" sz="2000" dirty="0">
              <a:solidFill>
                <a:schemeClr val="tx2"/>
              </a:solidFill>
            </a:endParaRPr>
          </a:p>
          <a:p>
            <a:r>
              <a:rPr lang="en-US" sz="3200" dirty="0">
                <a:solidFill>
                  <a:schemeClr val="tx2"/>
                </a:solidFill>
              </a:rPr>
              <a:t>Link to full report:</a:t>
            </a:r>
          </a:p>
          <a:p>
            <a:r>
              <a:rPr lang="en-US" sz="1600" dirty="0">
                <a:solidFill>
                  <a:schemeClr val="accent4">
                    <a:lumMod val="75000"/>
                  </a:schemeClr>
                </a:solidFill>
                <a:hlinkClick r:id="rId5"/>
              </a:rPr>
              <a:t>https://</a:t>
            </a:r>
            <a:r>
              <a:rPr lang="en-US" sz="1600" dirty="0" smtClean="0">
                <a:solidFill>
                  <a:schemeClr val="accent4">
                    <a:lumMod val="75000"/>
                  </a:schemeClr>
                </a:solidFill>
                <a:hlinkClick r:id="rId5"/>
              </a:rPr>
              <a:t>www.bpa.gov/EE/Utility/Momentum-Savings/Pages/Adjustable-Speed-Drives.aspx</a:t>
            </a:r>
            <a:r>
              <a:rPr lang="en-US" sz="1600" dirty="0" smtClean="0">
                <a:solidFill>
                  <a:schemeClr val="accent4">
                    <a:lumMod val="75000"/>
                  </a:schemeClr>
                </a:solidFill>
              </a:rPr>
              <a:t> </a:t>
            </a:r>
            <a:r>
              <a:rPr lang="en-US" sz="1800" dirty="0" smtClean="0">
                <a:solidFill>
                  <a:schemeClr val="accent4">
                    <a:lumMod val="75000"/>
                  </a:schemeClr>
                </a:solidFill>
              </a:rPr>
              <a:t> </a:t>
            </a:r>
            <a:endParaRPr lang="en-US" sz="1600" dirty="0">
              <a:solidFill>
                <a:schemeClr val="accent4">
                  <a:lumMod val="75000"/>
                </a:schemeClr>
              </a:solidFill>
            </a:endParaRPr>
          </a:p>
        </p:txBody>
      </p:sp>
    </p:spTree>
    <p:extLst>
      <p:ext uri="{BB962C8B-B14F-4D97-AF65-F5344CB8AC3E}">
        <p14:creationId xmlns:p14="http://schemas.microsoft.com/office/powerpoint/2010/main" val="414185883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7777"/>
            <a:ext cx="12192000" cy="8126837"/>
          </a:xfrm>
          <a:prstGeom prst="rect">
            <a:avLst/>
          </a:prstGeom>
        </p:spPr>
      </p:pic>
      <p:sp>
        <p:nvSpPr>
          <p:cNvPr id="4" name="Title 2"/>
          <p:cNvSpPr txBox="1">
            <a:spLocks/>
          </p:cNvSpPr>
          <p:nvPr/>
        </p:nvSpPr>
        <p:spPr>
          <a:xfrm>
            <a:off x="1879600" y="3476202"/>
            <a:ext cx="10152208" cy="2022897"/>
          </a:xfrm>
          <a:prstGeom prst="rect">
            <a:avLst/>
          </a:prstGeom>
          <a:solidFill>
            <a:srgbClr val="FFFFFF">
              <a:alpha val="81176"/>
            </a:srgbClr>
          </a:solid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nSpc>
                <a:spcPct val="150000"/>
              </a:lnSpc>
            </a:pPr>
            <a:r>
              <a:rPr lang="en-US" sz="2400" b="1" dirty="0">
                <a:solidFill>
                  <a:srgbClr val="002496"/>
                </a:solidFill>
                <a:latin typeface="Helvetica"/>
              </a:rPr>
              <a:t>Upcoming Dates &amp; Topics:</a:t>
            </a:r>
          </a:p>
          <a:p>
            <a:pPr marL="182880" indent="-182880">
              <a:lnSpc>
                <a:spcPct val="150000"/>
              </a:lnSpc>
              <a:buFont typeface="Arial" panose="020B0604020202020204" pitchFamily="34" charset="0"/>
              <a:buChar char="•"/>
            </a:pPr>
            <a:r>
              <a:rPr lang="en-US" sz="2400" dirty="0" smtClean="0">
                <a:solidFill>
                  <a:srgbClr val="002496"/>
                </a:solidFill>
                <a:latin typeface="Helvetica"/>
              </a:rPr>
              <a:t>8/4</a:t>
            </a:r>
            <a:r>
              <a:rPr lang="en-US" sz="2400" dirty="0">
                <a:solidFill>
                  <a:srgbClr val="002496"/>
                </a:solidFill>
                <a:latin typeface="Helvetica"/>
              </a:rPr>
              <a:t>, 9-10 AM – Quarterly Call</a:t>
            </a:r>
          </a:p>
          <a:p>
            <a:pPr marL="182880" indent="-182880">
              <a:lnSpc>
                <a:spcPct val="150000"/>
              </a:lnSpc>
              <a:buFont typeface="Arial" panose="020B0604020202020204" pitchFamily="34" charset="0"/>
              <a:buChar char="•"/>
            </a:pPr>
            <a:r>
              <a:rPr lang="en-US" sz="2400" dirty="0">
                <a:solidFill>
                  <a:srgbClr val="002496"/>
                </a:solidFill>
                <a:latin typeface="Helvetica"/>
              </a:rPr>
              <a:t>9/8, 9-10 AM – Non-Res Lighting Sales Data</a:t>
            </a:r>
          </a:p>
        </p:txBody>
      </p:sp>
      <p:sp>
        <p:nvSpPr>
          <p:cNvPr id="6" name="Title 2"/>
          <p:cNvSpPr txBox="1">
            <a:spLocks/>
          </p:cNvSpPr>
          <p:nvPr/>
        </p:nvSpPr>
        <p:spPr>
          <a:xfrm>
            <a:off x="1879600" y="5651509"/>
            <a:ext cx="10152208" cy="746047"/>
          </a:xfrm>
          <a:prstGeom prst="rect">
            <a:avLst/>
          </a:prstGeom>
          <a:solidFill>
            <a:srgbClr val="FFFFFF">
              <a:alpha val="81176"/>
            </a:srgbClr>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nSpc>
                <a:spcPct val="150000"/>
              </a:lnSpc>
            </a:pPr>
            <a:r>
              <a:rPr lang="en-US" sz="2000" b="1" u="sng" dirty="0">
                <a:solidFill>
                  <a:srgbClr val="002496"/>
                </a:solidFill>
                <a:latin typeface="Helvetica"/>
              </a:rPr>
              <a:t>https://www.bpa.gov/EE/Utility/Momentum-Savings/Pages/Calls.aspx</a:t>
            </a:r>
          </a:p>
        </p:txBody>
      </p:sp>
      <p:grpSp>
        <p:nvGrpSpPr>
          <p:cNvPr id="8" name="Group 7"/>
          <p:cNvGrpSpPr/>
          <p:nvPr/>
        </p:nvGrpSpPr>
        <p:grpSpPr>
          <a:xfrm>
            <a:off x="161012" y="-114677"/>
            <a:ext cx="3386375" cy="3590880"/>
            <a:chOff x="5757625" y="-171450"/>
            <a:chExt cx="3386375" cy="3590880"/>
          </a:xfrm>
          <a:solidFill>
            <a:srgbClr val="002496">
              <a:alpha val="56863"/>
            </a:srgbClr>
          </a:solidFill>
        </p:grpSpPr>
        <p:sp>
          <p:nvSpPr>
            <p:cNvPr id="3" name="Oval 2"/>
            <p:cNvSpPr/>
            <p:nvPr/>
          </p:nvSpPr>
          <p:spPr>
            <a:xfrm>
              <a:off x="6562726" y="742949"/>
              <a:ext cx="1714500" cy="172402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 uri="{28A0092B-C50C-407E-A947-70E740481C1C}">
                  <a14:useLocalDpi xmlns:a14="http://schemas.microsoft.com/office/drawing/2010/main" val="0"/>
                </a:ext>
              </a:extLst>
            </a:blip>
            <a:srcRect r="5822"/>
            <a:stretch/>
          </p:blipFill>
          <p:spPr>
            <a:xfrm>
              <a:off x="5757625" y="-171450"/>
              <a:ext cx="3386375" cy="3590880"/>
            </a:xfrm>
            <a:prstGeom prst="rect">
              <a:avLst/>
            </a:prstGeom>
            <a:grpFill/>
          </p:spPr>
        </p:pic>
      </p:grpSp>
      <p:sp>
        <p:nvSpPr>
          <p:cNvPr id="5" name="TextBox 4">
            <a:extLst>
              <a:ext uri="{FF2B5EF4-FFF2-40B4-BE49-F238E27FC236}">
                <a16:creationId xmlns:a16="http://schemas.microsoft.com/office/drawing/2014/main" id="{7DDD1517-DA0A-4FA3-B812-BDD56B3CDF75}"/>
              </a:ext>
            </a:extLst>
          </p:cNvPr>
          <p:cNvSpPr txBox="1"/>
          <p:nvPr/>
        </p:nvSpPr>
        <p:spPr>
          <a:xfrm>
            <a:off x="3598187" y="771203"/>
            <a:ext cx="8200030" cy="1862048"/>
          </a:xfrm>
          <a:prstGeom prst="rect">
            <a:avLst/>
          </a:prstGeom>
          <a:noFill/>
        </p:spPr>
        <p:txBody>
          <a:bodyPr wrap="square" rtlCol="0">
            <a:spAutoFit/>
          </a:bodyPr>
          <a:lstStyle/>
          <a:p>
            <a:pPr>
              <a:defRPr/>
            </a:pPr>
            <a:r>
              <a:rPr lang="en-US" sz="11500" b="1" dirty="0">
                <a:solidFill>
                  <a:prstClr val="white"/>
                </a:solidFill>
                <a:latin typeface="Helvetica"/>
              </a:rPr>
              <a:t>Thank you!</a:t>
            </a:r>
          </a:p>
        </p:txBody>
      </p:sp>
      <p:sp>
        <p:nvSpPr>
          <p:cNvPr id="11" name="Rectangle 10">
            <a:extLst>
              <a:ext uri="{FF2B5EF4-FFF2-40B4-BE49-F238E27FC236}">
                <a16:creationId xmlns:a16="http://schemas.microsoft.com/office/drawing/2014/main" id="{B59CE522-F850-4213-93C1-D8280A2AA85C}"/>
              </a:ext>
            </a:extLst>
          </p:cNvPr>
          <p:cNvSpPr/>
          <p:nvPr/>
        </p:nvSpPr>
        <p:spPr>
          <a:xfrm>
            <a:off x="353291" y="101601"/>
            <a:ext cx="11325226" cy="65532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spTree>
    <p:extLst>
      <p:ext uri="{BB962C8B-B14F-4D97-AF65-F5344CB8AC3E}">
        <p14:creationId xmlns:p14="http://schemas.microsoft.com/office/powerpoint/2010/main" val="74528076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111827" y="2166239"/>
            <a:ext cx="9968346" cy="1790700"/>
          </a:xfrm>
          <a:solidFill>
            <a:schemeClr val="tx2">
              <a:lumMod val="40000"/>
              <a:lumOff val="60000"/>
              <a:alpha val="80000"/>
            </a:schemeClr>
          </a:solidFill>
        </p:spPr>
        <p:txBody>
          <a:bodyPr anchor="ctr">
            <a:noAutofit/>
          </a:bodyPr>
          <a:lstStyle/>
          <a:p>
            <a:r>
              <a:rPr lang="en-US" sz="4800" spc="225" dirty="0">
                <a:solidFill>
                  <a:schemeClr val="bg1"/>
                </a:solidFill>
              </a:rPr>
              <a:t>ADJUSTABLE SPEED DRIVE </a:t>
            </a:r>
            <a:r>
              <a:rPr lang="en-US" sz="4800" b="1" spc="225" dirty="0">
                <a:solidFill>
                  <a:schemeClr val="bg1"/>
                </a:solidFill>
              </a:rPr>
              <a:t>MARKET ACTOR INTERVIEWS</a:t>
            </a:r>
          </a:p>
        </p:txBody>
      </p:sp>
      <p:sp>
        <p:nvSpPr>
          <p:cNvPr id="4" name="Rectangle 3">
            <a:extLst>
              <a:ext uri="{FF2B5EF4-FFF2-40B4-BE49-F238E27FC236}">
                <a16:creationId xmlns:a16="http://schemas.microsoft.com/office/drawing/2014/main" id="{9F59AC89-13A8-4E4C-B7A4-A8A3AC50E6D1}"/>
              </a:ext>
            </a:extLst>
          </p:cNvPr>
          <p:cNvSpPr/>
          <p:nvPr/>
        </p:nvSpPr>
        <p:spPr>
          <a:xfrm>
            <a:off x="353291" y="414933"/>
            <a:ext cx="11325226" cy="6087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sp>
        <p:nvSpPr>
          <p:cNvPr id="8" name="Rectangle 7">
            <a:extLst>
              <a:ext uri="{FF2B5EF4-FFF2-40B4-BE49-F238E27FC236}">
                <a16:creationId xmlns:a16="http://schemas.microsoft.com/office/drawing/2014/main" id="{B931C1F2-5779-43DD-9ADD-D575D56D639B}"/>
              </a:ext>
            </a:extLst>
          </p:cNvPr>
          <p:cNvSpPr/>
          <p:nvPr/>
        </p:nvSpPr>
        <p:spPr>
          <a:xfrm>
            <a:off x="1111827" y="4171810"/>
            <a:ext cx="9968345" cy="42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300" dirty="0"/>
              <a:t>FINDINGS AND KEY TAKEAWAYS</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793" y="890774"/>
            <a:ext cx="1498413" cy="1498413"/>
          </a:xfrm>
          <a:prstGeom prst="rect">
            <a:avLst/>
          </a:prstGeom>
        </p:spPr>
      </p:pic>
    </p:spTree>
    <p:extLst>
      <p:ext uri="{BB962C8B-B14F-4D97-AF65-F5344CB8AC3E}">
        <p14:creationId xmlns:p14="http://schemas.microsoft.com/office/powerpoint/2010/main" val="1693663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1"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dirty="0">
              <a:solidFill>
                <a:schemeClr val="bg1"/>
              </a:solidFill>
            </a:endParaRPr>
          </a:p>
        </p:txBody>
      </p:sp>
      <p:pic>
        <p:nvPicPr>
          <p:cNvPr id="10" name="Picture 9" descr="A picture containing text, screenshot, person&#10;&#10;Description automatically generated">
            <a:extLst>
              <a:ext uri="{FF2B5EF4-FFF2-40B4-BE49-F238E27FC236}">
                <a16:creationId xmlns:a16="http://schemas.microsoft.com/office/drawing/2014/main" id="{FCFBBF23-9539-4945-9201-F26D3832E1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93388" y="544189"/>
            <a:ext cx="1537784" cy="1536555"/>
          </a:xfrm>
          <a:prstGeom prst="rect">
            <a:avLst/>
          </a:prstGeom>
        </p:spPr>
      </p:pic>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4</a:t>
            </a:fld>
            <a:endParaRPr lang="en-US" dirty="0"/>
          </a:p>
        </p:txBody>
      </p:sp>
      <p:pic>
        <p:nvPicPr>
          <p:cNvPr id="8" name="Picture 7" descr="Diagram&#10;&#10;Description automatically generated">
            <a:extLst>
              <a:ext uri="{FF2B5EF4-FFF2-40B4-BE49-F238E27FC236}">
                <a16:creationId xmlns:a16="http://schemas.microsoft.com/office/drawing/2014/main" id="{EDDBFBEB-D5D7-4AD1-9E79-54B8290F595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29506" y="2439022"/>
            <a:ext cx="1665549" cy="1664218"/>
          </a:xfrm>
          <a:prstGeom prst="rect">
            <a:avLst/>
          </a:prstGeom>
        </p:spPr>
      </p:pic>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723898" y="611878"/>
            <a:ext cx="8753588" cy="1238250"/>
          </a:xfrm>
        </p:spPr>
        <p:txBody>
          <a:bodyPr/>
          <a:lstStyle/>
          <a:p>
            <a:r>
              <a:rPr lang="en-US" b="1" dirty="0">
                <a:solidFill>
                  <a:schemeClr val="bg1"/>
                </a:solidFill>
              </a:rPr>
              <a:t>WHY WE CONDUCTED THE INTERVIEWS</a:t>
            </a:r>
          </a:p>
        </p:txBody>
      </p:sp>
      <p:sp>
        <p:nvSpPr>
          <p:cNvPr id="3" name="Content Placeholder 2">
            <a:extLst>
              <a:ext uri="{FF2B5EF4-FFF2-40B4-BE49-F238E27FC236}">
                <a16:creationId xmlns:a16="http://schemas.microsoft.com/office/drawing/2014/main" id="{5C59908D-64EB-4974-81B2-1BAE69E8621F}"/>
              </a:ext>
            </a:extLst>
          </p:cNvPr>
          <p:cNvSpPr>
            <a:spLocks noGrp="1"/>
          </p:cNvSpPr>
          <p:nvPr>
            <p:ph idx="4294967295"/>
          </p:nvPr>
        </p:nvSpPr>
        <p:spPr>
          <a:xfrm>
            <a:off x="723899" y="2298699"/>
            <a:ext cx="8753587" cy="3447057"/>
          </a:xfrm>
        </p:spPr>
        <p:txBody>
          <a:bodyPr anchor="t">
            <a:normAutofit/>
          </a:bodyPr>
          <a:lstStyle/>
          <a:p>
            <a:pPr marL="457200" indent="-457200">
              <a:spcAft>
                <a:spcPts val="1800"/>
              </a:spcAft>
              <a:buFont typeface="+mj-lt"/>
              <a:buAutoNum type="arabicPeriod"/>
            </a:pPr>
            <a:r>
              <a:rPr lang="en-US" spc="0" dirty="0">
                <a:solidFill>
                  <a:schemeClr val="bg1"/>
                </a:solidFill>
              </a:rPr>
              <a:t>Electric motors are a big energy end use </a:t>
            </a:r>
          </a:p>
          <a:p>
            <a:pPr marL="457200" indent="-457200">
              <a:spcAft>
                <a:spcPts val="1800"/>
              </a:spcAft>
              <a:buFont typeface="+mj-lt"/>
              <a:buAutoNum type="arabicPeriod"/>
            </a:pPr>
            <a:r>
              <a:rPr lang="en-US" spc="0" dirty="0">
                <a:solidFill>
                  <a:schemeClr val="bg1"/>
                </a:solidFill>
              </a:rPr>
              <a:t>Motors and ASDs are an under-characterized market</a:t>
            </a:r>
          </a:p>
          <a:p>
            <a:pPr marL="457200" indent="-457200">
              <a:spcAft>
                <a:spcPts val="1800"/>
              </a:spcAft>
              <a:buFont typeface="+mj-lt"/>
              <a:buAutoNum type="arabicPeriod"/>
            </a:pPr>
            <a:r>
              <a:rPr lang="en-US" spc="0" dirty="0">
                <a:solidFill>
                  <a:schemeClr val="bg1"/>
                </a:solidFill>
              </a:rPr>
              <a:t>Everyone is thinking about motors and ASDs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2" name="Graphic 11" descr="Clipboard outline">
            <a:extLst>
              <a:ext uri="{FF2B5EF4-FFF2-40B4-BE49-F238E27FC236}">
                <a16:creationId xmlns:a16="http://schemas.microsoft.com/office/drawing/2014/main" id="{5F0333D5-CAE0-40BB-BE82-940F2A762B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213632" y="4796585"/>
            <a:ext cx="1254469" cy="1254469"/>
          </a:xfrm>
          <a:prstGeom prst="rect">
            <a:avLst/>
          </a:prstGeom>
        </p:spPr>
      </p:pic>
      <p:sp>
        <p:nvSpPr>
          <p:cNvPr id="7" name="Rectangle 6">
            <a:extLst>
              <a:ext uri="{FF2B5EF4-FFF2-40B4-BE49-F238E27FC236}">
                <a16:creationId xmlns:a16="http://schemas.microsoft.com/office/drawing/2014/main" id="{C7B01E34-438E-4734-B050-9F2330F4FA5A}"/>
              </a:ext>
            </a:extLst>
          </p:cNvPr>
          <p:cNvSpPr/>
          <p:nvPr/>
        </p:nvSpPr>
        <p:spPr>
          <a:xfrm>
            <a:off x="685800" y="5460505"/>
            <a:ext cx="8686800" cy="1185267"/>
          </a:xfrm>
          <a:prstGeom prst="rect">
            <a:avLst/>
          </a:prstGeom>
          <a:solidFill>
            <a:schemeClr val="tx2">
              <a:lumMod val="60000"/>
              <a:lumOff val="4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BPA </a:t>
            </a:r>
            <a:r>
              <a:rPr lang="en-US" sz="2400" dirty="0"/>
              <a:t>Market Research </a:t>
            </a:r>
            <a:r>
              <a:rPr lang="en-US" sz="2400" dirty="0" smtClean="0"/>
              <a:t>Team </a:t>
            </a:r>
            <a:r>
              <a:rPr lang="en-US" sz="2400" dirty="0"/>
              <a:t>is working to model industrial pump and fan energy consumption, and the impact of ASDs on those </a:t>
            </a:r>
            <a:r>
              <a:rPr lang="en-US" sz="2400" dirty="0" smtClean="0"/>
              <a:t>systems in the region</a:t>
            </a:r>
            <a:endParaRPr lang="en-US" sz="2400" dirty="0"/>
          </a:p>
        </p:txBody>
      </p:sp>
    </p:spTree>
    <p:extLst>
      <p:ext uri="{BB962C8B-B14F-4D97-AF65-F5344CB8AC3E}">
        <p14:creationId xmlns:p14="http://schemas.microsoft.com/office/powerpoint/2010/main" val="348352012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Users outline">
            <a:extLst>
              <a:ext uri="{FF2B5EF4-FFF2-40B4-BE49-F238E27FC236}">
                <a16:creationId xmlns:a16="http://schemas.microsoft.com/office/drawing/2014/main" id="{212C0246-F114-41A1-94D5-62B633B76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186035" y="615084"/>
            <a:ext cx="1290206" cy="1290206"/>
          </a:xfrm>
          <a:prstGeom prst="rect">
            <a:avLst/>
          </a:prstGeom>
        </p:spPr>
      </p:pic>
      <p:sp>
        <p:nvSpPr>
          <p:cNvPr id="5" name="Rectangle 4">
            <a:extLst>
              <a:ext uri="{FF2B5EF4-FFF2-40B4-BE49-F238E27FC236}">
                <a16:creationId xmlns:a16="http://schemas.microsoft.com/office/drawing/2014/main" id="{3BFE1442-657B-412D-89CF-CEBEEA2CF9F3}"/>
              </a:ext>
            </a:extLst>
          </p:cNvPr>
          <p:cNvSpPr/>
          <p:nvPr/>
        </p:nvSpPr>
        <p:spPr>
          <a:xfrm>
            <a:off x="-1" y="-4762"/>
            <a:ext cx="9881756" cy="68627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5</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723898" y="611878"/>
            <a:ext cx="8753588" cy="1238250"/>
          </a:xfrm>
        </p:spPr>
        <p:txBody>
          <a:bodyPr/>
          <a:lstStyle/>
          <a:p>
            <a:r>
              <a:rPr lang="en-US" b="1" dirty="0">
                <a:solidFill>
                  <a:schemeClr val="bg1"/>
                </a:solidFill>
              </a:rPr>
              <a:t>WHO DID WE INTERVIEW?</a:t>
            </a:r>
          </a:p>
        </p:txBody>
      </p:sp>
      <p:sp>
        <p:nvSpPr>
          <p:cNvPr id="3" name="Content Placeholder 2">
            <a:extLst>
              <a:ext uri="{FF2B5EF4-FFF2-40B4-BE49-F238E27FC236}">
                <a16:creationId xmlns:a16="http://schemas.microsoft.com/office/drawing/2014/main" id="{5C59908D-64EB-4974-81B2-1BAE69E8621F}"/>
              </a:ext>
            </a:extLst>
          </p:cNvPr>
          <p:cNvSpPr>
            <a:spLocks noGrp="1"/>
          </p:cNvSpPr>
          <p:nvPr>
            <p:ph idx="4294967295"/>
          </p:nvPr>
        </p:nvSpPr>
        <p:spPr>
          <a:xfrm>
            <a:off x="723899" y="1908489"/>
            <a:ext cx="8753587" cy="3732212"/>
          </a:xfrm>
        </p:spPr>
        <p:txBody>
          <a:bodyPr anchor="t">
            <a:normAutofit/>
          </a:bodyPr>
          <a:lstStyle/>
          <a:p>
            <a:pPr marL="0" indent="0" algn="ctr">
              <a:spcAft>
                <a:spcPts val="1800"/>
              </a:spcAft>
              <a:buNone/>
            </a:pPr>
            <a:r>
              <a:rPr lang="en-US" sz="2400" b="1" spc="0" dirty="0">
                <a:solidFill>
                  <a:schemeClr val="bg1"/>
                </a:solidFill>
              </a:rPr>
              <a:t>This research aimed to characterize the ASD market from all different levels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pic>
        <p:nvPicPr>
          <p:cNvPr id="12" name="Graphic 11" descr="Clipboard outline">
            <a:extLst>
              <a:ext uri="{FF2B5EF4-FFF2-40B4-BE49-F238E27FC236}">
                <a16:creationId xmlns:a16="http://schemas.microsoft.com/office/drawing/2014/main" id="{5F0333D5-CAE0-40BB-BE82-940F2A762B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213632" y="4842531"/>
            <a:ext cx="1254469" cy="1254469"/>
          </a:xfrm>
          <a:prstGeom prst="rect">
            <a:avLst/>
          </a:prstGeom>
        </p:spPr>
      </p:pic>
      <p:pic>
        <p:nvPicPr>
          <p:cNvPr id="14" name="Graphic 13" descr="Checklist outline">
            <a:extLst>
              <a:ext uri="{FF2B5EF4-FFF2-40B4-BE49-F238E27FC236}">
                <a16:creationId xmlns:a16="http://schemas.microsoft.com/office/drawing/2014/main" id="{FFD08874-44DD-43D6-B921-78C77C5F51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189509" y="2840272"/>
            <a:ext cx="1326085" cy="1326085"/>
          </a:xfrm>
          <a:prstGeom prst="rect">
            <a:avLst/>
          </a:prstGeom>
        </p:spPr>
      </p:pic>
      <p:grpSp>
        <p:nvGrpSpPr>
          <p:cNvPr id="11" name="Group 10">
            <a:extLst>
              <a:ext uri="{FF2B5EF4-FFF2-40B4-BE49-F238E27FC236}">
                <a16:creationId xmlns:a16="http://schemas.microsoft.com/office/drawing/2014/main" id="{59F5CF07-5A91-405F-90AF-4AAB09A555EB}"/>
              </a:ext>
            </a:extLst>
          </p:cNvPr>
          <p:cNvGrpSpPr/>
          <p:nvPr/>
        </p:nvGrpSpPr>
        <p:grpSpPr>
          <a:xfrm>
            <a:off x="1079500" y="2762800"/>
            <a:ext cx="8235407" cy="3615215"/>
            <a:chOff x="1079500" y="2783120"/>
            <a:chExt cx="8235407" cy="3615215"/>
          </a:xfrm>
        </p:grpSpPr>
        <p:sp>
          <p:nvSpPr>
            <p:cNvPr id="19" name="Rectangle 18">
              <a:extLst>
                <a:ext uri="{FF2B5EF4-FFF2-40B4-BE49-F238E27FC236}">
                  <a16:creationId xmlns:a16="http://schemas.microsoft.com/office/drawing/2014/main" id="{9D07F121-998E-4A76-94AD-A0252801DFF6}"/>
                </a:ext>
              </a:extLst>
            </p:cNvPr>
            <p:cNvSpPr/>
            <p:nvPr/>
          </p:nvSpPr>
          <p:spPr>
            <a:xfrm>
              <a:off x="7429502" y="6033210"/>
              <a:ext cx="188540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End User</a:t>
              </a:r>
            </a:p>
          </p:txBody>
        </p:sp>
        <p:grpSp>
          <p:nvGrpSpPr>
            <p:cNvPr id="10" name="Group 9">
              <a:extLst>
                <a:ext uri="{FF2B5EF4-FFF2-40B4-BE49-F238E27FC236}">
                  <a16:creationId xmlns:a16="http://schemas.microsoft.com/office/drawing/2014/main" id="{422549AD-4D28-424B-939A-434652D2FD6E}"/>
                </a:ext>
              </a:extLst>
            </p:cNvPr>
            <p:cNvGrpSpPr/>
            <p:nvPr/>
          </p:nvGrpSpPr>
          <p:grpSpPr>
            <a:xfrm>
              <a:off x="1079500" y="2783120"/>
              <a:ext cx="8235407" cy="3227875"/>
              <a:chOff x="1079500" y="2833920"/>
              <a:chExt cx="8235407" cy="3227875"/>
            </a:xfrm>
          </p:grpSpPr>
          <p:sp>
            <p:nvSpPr>
              <p:cNvPr id="17" name="Rectangle 16">
                <a:extLst>
                  <a:ext uri="{FF2B5EF4-FFF2-40B4-BE49-F238E27FC236}">
                    <a16:creationId xmlns:a16="http://schemas.microsoft.com/office/drawing/2014/main" id="{204AC999-05EE-4870-9DCF-2FF7C48825ED}"/>
                  </a:ext>
                </a:extLst>
              </p:cNvPr>
              <p:cNvSpPr/>
              <p:nvPr/>
            </p:nvSpPr>
            <p:spPr>
              <a:xfrm>
                <a:off x="7429501" y="2833920"/>
                <a:ext cx="1885406"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Production</a:t>
                </a:r>
              </a:p>
            </p:txBody>
          </p:sp>
          <p:sp>
            <p:nvSpPr>
              <p:cNvPr id="7" name="Rectangle 6">
                <a:extLst>
                  <a:ext uri="{FF2B5EF4-FFF2-40B4-BE49-F238E27FC236}">
                    <a16:creationId xmlns:a16="http://schemas.microsoft.com/office/drawing/2014/main" id="{785FCFCE-370E-409A-AA26-F62A57567971}"/>
                  </a:ext>
                </a:extLst>
              </p:cNvPr>
              <p:cNvSpPr/>
              <p:nvPr/>
            </p:nvSpPr>
            <p:spPr>
              <a:xfrm>
                <a:off x="1079500" y="3233586"/>
                <a:ext cx="7190740" cy="539456"/>
              </a:xfrm>
              <a:prstGeom prst="rect">
                <a:avLst/>
              </a:prstGeom>
              <a:gradFill flip="none" rotWithShape="1">
                <a:gsLst>
                  <a:gs pos="0">
                    <a:schemeClr val="accent1">
                      <a:shade val="30000"/>
                      <a:satMod val="115000"/>
                    </a:schemeClr>
                  </a:gs>
                  <a:gs pos="74000">
                    <a:schemeClr val="accent1">
                      <a:shade val="67500"/>
                      <a:satMod val="115000"/>
                    </a:schemeClr>
                  </a:gs>
                </a:gsLst>
                <a:lin ang="5400000" scaled="0"/>
                <a:tileRect/>
              </a:gra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t>Motor &amp; ASD Manufacturers</a:t>
                </a:r>
              </a:p>
            </p:txBody>
          </p:sp>
          <p:sp>
            <p:nvSpPr>
              <p:cNvPr id="20" name="Rectangle 19">
                <a:extLst>
                  <a:ext uri="{FF2B5EF4-FFF2-40B4-BE49-F238E27FC236}">
                    <a16:creationId xmlns:a16="http://schemas.microsoft.com/office/drawing/2014/main" id="{5C205062-091B-4FAD-A85B-A7493FFE048D}"/>
                  </a:ext>
                </a:extLst>
              </p:cNvPr>
              <p:cNvSpPr/>
              <p:nvPr/>
            </p:nvSpPr>
            <p:spPr>
              <a:xfrm>
                <a:off x="2120756" y="3802535"/>
                <a:ext cx="6149483" cy="539456"/>
              </a:xfrm>
              <a:prstGeom prst="rect">
                <a:avLst/>
              </a:prstGeom>
              <a:gradFill flip="none" rotWithShape="1">
                <a:gsLst>
                  <a:gs pos="0">
                    <a:schemeClr val="accent1">
                      <a:shade val="30000"/>
                      <a:satMod val="115000"/>
                    </a:schemeClr>
                  </a:gs>
                  <a:gs pos="74000">
                    <a:schemeClr val="accent1">
                      <a:shade val="67500"/>
                      <a:satMod val="115000"/>
                    </a:schemeClr>
                  </a:gs>
                </a:gsLst>
                <a:lin ang="5400000" scaled="0"/>
                <a:tileRect/>
              </a:gra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t>Motor &amp; ASD Distributors</a:t>
                </a:r>
              </a:p>
            </p:txBody>
          </p:sp>
          <p:sp>
            <p:nvSpPr>
              <p:cNvPr id="21" name="Rectangle 20">
                <a:extLst>
                  <a:ext uri="{FF2B5EF4-FFF2-40B4-BE49-F238E27FC236}">
                    <a16:creationId xmlns:a16="http://schemas.microsoft.com/office/drawing/2014/main" id="{744493BE-03B2-4880-813B-21DECF80F197}"/>
                  </a:ext>
                </a:extLst>
              </p:cNvPr>
              <p:cNvSpPr/>
              <p:nvPr/>
            </p:nvSpPr>
            <p:spPr>
              <a:xfrm>
                <a:off x="4203269" y="4949071"/>
                <a:ext cx="4066969" cy="539456"/>
              </a:xfrm>
              <a:prstGeom prst="rect">
                <a:avLst/>
              </a:prstGeom>
              <a:gradFill flip="none" rotWithShape="1">
                <a:gsLst>
                  <a:gs pos="0">
                    <a:schemeClr val="accent1">
                      <a:shade val="30000"/>
                      <a:satMod val="115000"/>
                    </a:schemeClr>
                  </a:gs>
                  <a:gs pos="74000">
                    <a:schemeClr val="accent1">
                      <a:shade val="67500"/>
                      <a:satMod val="115000"/>
                    </a:schemeClr>
                  </a:gs>
                </a:gsLst>
                <a:lin ang="5400000" scaled="0"/>
                <a:tileRect/>
              </a:gra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t>Engineering Service Firms</a:t>
                </a:r>
              </a:p>
            </p:txBody>
          </p:sp>
          <p:sp>
            <p:nvSpPr>
              <p:cNvPr id="22" name="Rectangle 21">
                <a:extLst>
                  <a:ext uri="{FF2B5EF4-FFF2-40B4-BE49-F238E27FC236}">
                    <a16:creationId xmlns:a16="http://schemas.microsoft.com/office/drawing/2014/main" id="{4CFCA94C-4386-49DD-9D2A-16D710B9DDA8}"/>
                  </a:ext>
                </a:extLst>
              </p:cNvPr>
              <p:cNvSpPr/>
              <p:nvPr/>
            </p:nvSpPr>
            <p:spPr>
              <a:xfrm>
                <a:off x="5039357" y="5522339"/>
                <a:ext cx="3230883" cy="539456"/>
              </a:xfrm>
              <a:prstGeom prst="rect">
                <a:avLst/>
              </a:prstGeom>
              <a:gradFill flip="none" rotWithShape="1">
                <a:gsLst>
                  <a:gs pos="0">
                    <a:schemeClr val="accent1">
                      <a:shade val="30000"/>
                      <a:satMod val="115000"/>
                    </a:schemeClr>
                  </a:gs>
                  <a:gs pos="74000">
                    <a:schemeClr val="accent1">
                      <a:shade val="67500"/>
                      <a:satMod val="115000"/>
                    </a:schemeClr>
                  </a:gs>
                </a:gsLst>
                <a:lin ang="5400000" scaled="0"/>
                <a:tileRect/>
              </a:gra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a:r>
                  <a:rPr lang="en-US" sz="2000" b="1" dirty="0"/>
                  <a:t>Program Implementers</a:t>
                </a:r>
              </a:p>
            </p:txBody>
          </p:sp>
          <p:sp>
            <p:nvSpPr>
              <p:cNvPr id="24" name="Rectangle 23">
                <a:extLst>
                  <a:ext uri="{FF2B5EF4-FFF2-40B4-BE49-F238E27FC236}">
                    <a16:creationId xmlns:a16="http://schemas.microsoft.com/office/drawing/2014/main" id="{10269995-5003-4E03-AD97-FD9DA81C2842}"/>
                  </a:ext>
                </a:extLst>
              </p:cNvPr>
              <p:cNvSpPr/>
              <p:nvPr/>
            </p:nvSpPr>
            <p:spPr>
              <a:xfrm>
                <a:off x="3162012" y="4375803"/>
                <a:ext cx="5108227" cy="539456"/>
              </a:xfrm>
              <a:prstGeom prst="rect">
                <a:avLst/>
              </a:prstGeom>
              <a:gradFill flip="none" rotWithShape="1">
                <a:gsLst>
                  <a:gs pos="0">
                    <a:schemeClr val="accent1">
                      <a:shade val="30000"/>
                      <a:satMod val="115000"/>
                    </a:schemeClr>
                  </a:gs>
                  <a:gs pos="74000">
                    <a:schemeClr val="accent1">
                      <a:shade val="67500"/>
                      <a:satMod val="115000"/>
                    </a:schemeClr>
                  </a:gs>
                </a:gsLst>
                <a:lin ang="5400000" scaled="0"/>
                <a:tileRect/>
              </a:gra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1" dirty="0"/>
                  <a:t>OEM &amp; OEM Manufacturers</a:t>
                </a:r>
              </a:p>
            </p:txBody>
          </p:sp>
          <p:sp>
            <p:nvSpPr>
              <p:cNvPr id="8" name="Arrow: Down 7">
                <a:extLst>
                  <a:ext uri="{FF2B5EF4-FFF2-40B4-BE49-F238E27FC236}">
                    <a16:creationId xmlns:a16="http://schemas.microsoft.com/office/drawing/2014/main" id="{C654AE90-F76B-4298-A81A-A6DF0B129698}"/>
                  </a:ext>
                </a:extLst>
              </p:cNvPr>
              <p:cNvSpPr/>
              <p:nvPr/>
            </p:nvSpPr>
            <p:spPr>
              <a:xfrm>
                <a:off x="7950444" y="3429000"/>
                <a:ext cx="634332" cy="2402840"/>
              </a:xfrm>
              <a:prstGeom prst="downArrow">
                <a:avLst/>
              </a:prstGeom>
              <a:solidFill>
                <a:schemeClr val="accent4">
                  <a:lumMod val="75000"/>
                </a:schemeClr>
              </a:solidFill>
              <a:ln>
                <a:solidFill>
                  <a:schemeClr val="accent4">
                    <a:lumMod val="50000"/>
                  </a:schemeClr>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0749296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7196F-C713-45F9-ADB3-BD883CAE4F3C}"/>
              </a:ext>
            </a:extLst>
          </p:cNvPr>
          <p:cNvSpPr>
            <a:spLocks noGrp="1"/>
          </p:cNvSpPr>
          <p:nvPr>
            <p:ph type="sldNum" sz="quarter" idx="12"/>
          </p:nvPr>
        </p:nvSpPr>
        <p:spPr/>
        <p:txBody>
          <a:bodyPr/>
          <a:lstStyle/>
          <a:p>
            <a:fld id="{41C644E9-0293-45DE-AABA-2E18EB19508A}" type="slidenum">
              <a:rPr lang="en-US" smtClean="0"/>
              <a:t>6</a:t>
            </a:fld>
            <a:endParaRPr lang="en-US" dirty="0"/>
          </a:p>
        </p:txBody>
      </p:sp>
      <p:pic>
        <p:nvPicPr>
          <p:cNvPr id="3" name="Picture 2" descr="A picture containing sky, water, outdoor, nature&#10;&#10;Description automatically generated">
            <a:extLst>
              <a:ext uri="{FF2B5EF4-FFF2-40B4-BE49-F238E27FC236}">
                <a16:creationId xmlns:a16="http://schemas.microsoft.com/office/drawing/2014/main" id="{C40CA6E6-CEFD-451C-9248-83084B6D6203}"/>
              </a:ext>
            </a:extLst>
          </p:cNvPr>
          <p:cNvPicPr>
            <a:picLocks noChangeAspect="1"/>
          </p:cNvPicPr>
          <p:nvPr/>
        </p:nvPicPr>
        <p:blipFill rotWithShape="1">
          <a:blip r:embed="rId2">
            <a:extLst>
              <a:ext uri="{28A0092B-C50C-407E-A947-70E740481C1C}">
                <a14:useLocalDpi xmlns:a14="http://schemas.microsoft.com/office/drawing/2010/main" val="0"/>
              </a:ext>
            </a:extLst>
          </a:blip>
          <a:srcRect l="40662"/>
          <a:stretch/>
        </p:blipFill>
        <p:spPr>
          <a:xfrm flipH="1">
            <a:off x="0" y="0"/>
            <a:ext cx="6095999" cy="6858000"/>
          </a:xfrm>
          <a:prstGeom prst="rect">
            <a:avLst/>
          </a:prstGeom>
        </p:spPr>
      </p:pic>
      <p:sp>
        <p:nvSpPr>
          <p:cNvPr id="9" name="Title 1">
            <a:extLst>
              <a:ext uri="{FF2B5EF4-FFF2-40B4-BE49-F238E27FC236}">
                <a16:creationId xmlns:a16="http://schemas.microsoft.com/office/drawing/2014/main" id="{22D51C82-499C-4A63-8276-26F390DF2B34}"/>
              </a:ext>
            </a:extLst>
          </p:cNvPr>
          <p:cNvSpPr txBox="1">
            <a:spLocks/>
          </p:cNvSpPr>
          <p:nvPr/>
        </p:nvSpPr>
        <p:spPr>
          <a:xfrm>
            <a:off x="3476017" y="2305455"/>
            <a:ext cx="5239966" cy="2247090"/>
          </a:xfrm>
          <a:prstGeom prst="rect">
            <a:avLst/>
          </a:prstGeom>
          <a:solidFill>
            <a:schemeClr val="bg1"/>
          </a:solidFill>
          <a:ln w="12700">
            <a:solidFill>
              <a:schemeClr val="bg1"/>
            </a:solidFill>
          </a:ln>
        </p:spPr>
        <p:txBody>
          <a:bodyPr lIns="274320" rIns="27432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gn="ctr"/>
            <a:r>
              <a:rPr lang="en-US" sz="4400" b="1" dirty="0">
                <a:solidFill>
                  <a:schemeClr val="tx2"/>
                </a:solidFill>
              </a:rPr>
              <a:t>RESEARCH FINDINGS</a:t>
            </a:r>
          </a:p>
        </p:txBody>
      </p:sp>
    </p:spTree>
    <p:extLst>
      <p:ext uri="{BB962C8B-B14F-4D97-AF65-F5344CB8AC3E}">
        <p14:creationId xmlns:p14="http://schemas.microsoft.com/office/powerpoint/2010/main" val="421429275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0" y="1736938"/>
            <a:ext cx="12196741" cy="51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7</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1716814" y="498689"/>
            <a:ext cx="8753588" cy="1238250"/>
          </a:xfrm>
        </p:spPr>
        <p:txBody>
          <a:bodyPr>
            <a:normAutofit/>
          </a:bodyPr>
          <a:lstStyle/>
          <a:p>
            <a:pPr algn="ctr"/>
            <a:r>
              <a:rPr lang="en-US" sz="4400" b="1" dirty="0">
                <a:solidFill>
                  <a:schemeClr val="accent5"/>
                </a:solidFill>
              </a:rPr>
              <a:t>RESEARCH FINDINGS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grpSp>
        <p:nvGrpSpPr>
          <p:cNvPr id="89" name="Group 88">
            <a:extLst>
              <a:ext uri="{FF2B5EF4-FFF2-40B4-BE49-F238E27FC236}">
                <a16:creationId xmlns:a16="http://schemas.microsoft.com/office/drawing/2014/main" id="{585A5355-06C9-4C9E-9841-F5FEC13C0B60}"/>
              </a:ext>
            </a:extLst>
          </p:cNvPr>
          <p:cNvGrpSpPr/>
          <p:nvPr/>
        </p:nvGrpSpPr>
        <p:grpSpPr>
          <a:xfrm>
            <a:off x="922423" y="4454613"/>
            <a:ext cx="10692395" cy="652750"/>
            <a:chOff x="922423" y="2266250"/>
            <a:chExt cx="10692395" cy="652750"/>
          </a:xfrm>
        </p:grpSpPr>
        <p:sp>
          <p:nvSpPr>
            <p:cNvPr id="19" name="TextBox 18">
              <a:extLst>
                <a:ext uri="{FF2B5EF4-FFF2-40B4-BE49-F238E27FC236}">
                  <a16:creationId xmlns:a16="http://schemas.microsoft.com/office/drawing/2014/main" id="{D5B2F894-C6CA-44E4-888B-F94E97CDC057}"/>
                </a:ext>
              </a:extLst>
            </p:cNvPr>
            <p:cNvSpPr txBox="1"/>
            <p:nvPr/>
          </p:nvSpPr>
          <p:spPr>
            <a:xfrm>
              <a:off x="922423" y="2266250"/>
              <a:ext cx="1703081" cy="646331"/>
            </a:xfrm>
            <a:prstGeom prst="rect">
              <a:avLst/>
            </a:prstGeom>
            <a:noFill/>
          </p:spPr>
          <p:txBody>
            <a:bodyPr wrap="square">
              <a:spAutoFit/>
            </a:bodyPr>
            <a:lstStyle/>
            <a:p>
              <a:pPr>
                <a:spcBef>
                  <a:spcPts val="600"/>
                </a:spcBef>
              </a:pPr>
              <a:r>
                <a:rPr lang="en-US" sz="1800" b="1" spc="0" dirty="0">
                  <a:solidFill>
                    <a:schemeClr val="accent6"/>
                  </a:solidFill>
                </a:rPr>
                <a:t>Motor &amp; ASD Supply Chain</a:t>
              </a:r>
            </a:p>
          </p:txBody>
        </p:sp>
        <p:sp>
          <p:nvSpPr>
            <p:cNvPr id="26" name="TextBox 25">
              <a:extLst>
                <a:ext uri="{FF2B5EF4-FFF2-40B4-BE49-F238E27FC236}">
                  <a16:creationId xmlns:a16="http://schemas.microsoft.com/office/drawing/2014/main" id="{25CA3890-3F19-4A98-8CD9-991BC292BB0D}"/>
                </a:ext>
              </a:extLst>
            </p:cNvPr>
            <p:cNvSpPr txBox="1"/>
            <p:nvPr/>
          </p:nvSpPr>
          <p:spPr>
            <a:xfrm>
              <a:off x="3403591" y="2409597"/>
              <a:ext cx="1880980" cy="369332"/>
            </a:xfrm>
            <a:prstGeom prst="rect">
              <a:avLst/>
            </a:prstGeom>
            <a:noFill/>
          </p:spPr>
          <p:txBody>
            <a:bodyPr wrap="square">
              <a:spAutoFit/>
            </a:bodyPr>
            <a:lstStyle/>
            <a:p>
              <a:pPr>
                <a:spcBef>
                  <a:spcPts val="600"/>
                </a:spcBef>
              </a:pPr>
              <a:r>
                <a:rPr lang="en-US" sz="1800" b="1" spc="0" dirty="0">
                  <a:solidFill>
                    <a:schemeClr val="bg1"/>
                  </a:solidFill>
                </a:rPr>
                <a:t>ASD Adoption</a:t>
              </a:r>
            </a:p>
          </p:txBody>
        </p:sp>
        <p:sp>
          <p:nvSpPr>
            <p:cNvPr id="45" name="TextBox 44">
              <a:extLst>
                <a:ext uri="{FF2B5EF4-FFF2-40B4-BE49-F238E27FC236}">
                  <a16:creationId xmlns:a16="http://schemas.microsoft.com/office/drawing/2014/main" id="{00ECE650-2998-4320-BC6C-8D583D3D9B20}"/>
                </a:ext>
              </a:extLst>
            </p:cNvPr>
            <p:cNvSpPr txBox="1"/>
            <p:nvPr/>
          </p:nvSpPr>
          <p:spPr>
            <a:xfrm>
              <a:off x="8728554" y="2266251"/>
              <a:ext cx="2886264" cy="646331"/>
            </a:xfrm>
            <a:prstGeom prst="rect">
              <a:avLst/>
            </a:prstGeom>
            <a:noFill/>
          </p:spPr>
          <p:txBody>
            <a:bodyPr wrap="square">
              <a:spAutoFit/>
            </a:bodyPr>
            <a:lstStyle/>
            <a:p>
              <a:pPr algn="ctr">
                <a:spcBef>
                  <a:spcPts val="600"/>
                </a:spcBef>
              </a:pPr>
              <a:r>
                <a:rPr lang="en-US" b="1" dirty="0">
                  <a:solidFill>
                    <a:schemeClr val="bg1"/>
                  </a:solidFill>
                </a:rPr>
                <a:t>Equipment-Specific Findings</a:t>
              </a:r>
              <a:endParaRPr lang="en-US" sz="1800" b="1" spc="0" dirty="0">
                <a:solidFill>
                  <a:schemeClr val="bg1"/>
                </a:solidFill>
              </a:endParaRPr>
            </a:p>
          </p:txBody>
        </p:sp>
        <p:sp>
          <p:nvSpPr>
            <p:cNvPr id="47" name="TextBox 46">
              <a:extLst>
                <a:ext uri="{FF2B5EF4-FFF2-40B4-BE49-F238E27FC236}">
                  <a16:creationId xmlns:a16="http://schemas.microsoft.com/office/drawing/2014/main" id="{8352FC9D-C9DE-4F18-9355-9F3D8BBFF9EF}"/>
                </a:ext>
              </a:extLst>
            </p:cNvPr>
            <p:cNvSpPr txBox="1"/>
            <p:nvPr/>
          </p:nvSpPr>
          <p:spPr>
            <a:xfrm>
              <a:off x="5912847" y="2272669"/>
              <a:ext cx="2685271" cy="646331"/>
            </a:xfrm>
            <a:prstGeom prst="rect">
              <a:avLst/>
            </a:prstGeom>
            <a:noFill/>
          </p:spPr>
          <p:txBody>
            <a:bodyPr wrap="square">
              <a:spAutoFit/>
            </a:bodyPr>
            <a:lstStyle/>
            <a:p>
              <a:pPr algn="ctr">
                <a:spcBef>
                  <a:spcPts val="600"/>
                </a:spcBef>
              </a:pPr>
              <a:r>
                <a:rPr lang="en-US" b="1" dirty="0">
                  <a:solidFill>
                    <a:schemeClr val="bg1"/>
                  </a:solidFill>
                </a:rPr>
                <a:t>I</a:t>
              </a:r>
              <a:r>
                <a:rPr lang="en-US" sz="1800" b="1" spc="0" dirty="0">
                  <a:solidFill>
                    <a:schemeClr val="bg1"/>
                  </a:solidFill>
                </a:rPr>
                <a:t>nstallation &amp; Operating Trends</a:t>
              </a:r>
            </a:p>
          </p:txBody>
        </p:sp>
      </p:grpSp>
      <p:grpSp>
        <p:nvGrpSpPr>
          <p:cNvPr id="90" name="Group 89">
            <a:extLst>
              <a:ext uri="{FF2B5EF4-FFF2-40B4-BE49-F238E27FC236}">
                <a16:creationId xmlns:a16="http://schemas.microsoft.com/office/drawing/2014/main" id="{6E2A3F75-95DE-49C9-9A8D-75A7A36366E2}"/>
              </a:ext>
            </a:extLst>
          </p:cNvPr>
          <p:cNvGrpSpPr/>
          <p:nvPr/>
        </p:nvGrpSpPr>
        <p:grpSpPr>
          <a:xfrm>
            <a:off x="1020309" y="2671235"/>
            <a:ext cx="9745328" cy="1602404"/>
            <a:chOff x="1020309" y="2871260"/>
            <a:chExt cx="9745328" cy="1602404"/>
          </a:xfrm>
        </p:grpSpPr>
        <p:pic>
          <p:nvPicPr>
            <p:cNvPr id="8" name="Graphic 7" descr="Link with solid fill">
              <a:extLst>
                <a:ext uri="{FF2B5EF4-FFF2-40B4-BE49-F238E27FC236}">
                  <a16:creationId xmlns:a16="http://schemas.microsoft.com/office/drawing/2014/main" id="{2BD9D115-2E75-48DF-ABC1-826CD55188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0309" y="3004457"/>
              <a:ext cx="1469207" cy="1469207"/>
            </a:xfrm>
            <a:prstGeom prst="rect">
              <a:avLst/>
            </a:prstGeom>
          </p:spPr>
        </p:pic>
        <p:pic>
          <p:nvPicPr>
            <p:cNvPr id="30" name="Graphic 29" descr="Bar graph with upward trend outline">
              <a:extLst>
                <a:ext uri="{FF2B5EF4-FFF2-40B4-BE49-F238E27FC236}">
                  <a16:creationId xmlns:a16="http://schemas.microsoft.com/office/drawing/2014/main" id="{3D0CE323-3DAB-4B8F-8620-7AD003EFE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605095" y="2973770"/>
              <a:ext cx="1469206" cy="1469206"/>
            </a:xfrm>
            <a:prstGeom prst="rect">
              <a:avLst/>
            </a:prstGeom>
          </p:spPr>
        </p:pic>
        <p:grpSp>
          <p:nvGrpSpPr>
            <p:cNvPr id="46" name="Group 45">
              <a:extLst>
                <a:ext uri="{FF2B5EF4-FFF2-40B4-BE49-F238E27FC236}">
                  <a16:creationId xmlns:a16="http://schemas.microsoft.com/office/drawing/2014/main" id="{025D3181-5942-49F1-87D1-7F8F5A6EBBFA}"/>
                </a:ext>
              </a:extLst>
            </p:cNvPr>
            <p:cNvGrpSpPr>
              <a:grpSpLocks noChangeAspect="1"/>
            </p:cNvGrpSpPr>
            <p:nvPr/>
          </p:nvGrpSpPr>
          <p:grpSpPr>
            <a:xfrm>
              <a:off x="6454019" y="2871260"/>
              <a:ext cx="1602925" cy="1375133"/>
              <a:chOff x="8411519" y="1890036"/>
              <a:chExt cx="1690212" cy="1450015"/>
            </a:xfrm>
          </p:grpSpPr>
          <p:pic>
            <p:nvPicPr>
              <p:cNvPr id="28" name="Graphic 27" descr="Wrench outline">
                <a:extLst>
                  <a:ext uri="{FF2B5EF4-FFF2-40B4-BE49-F238E27FC236}">
                    <a16:creationId xmlns:a16="http://schemas.microsoft.com/office/drawing/2014/main" id="{4053064A-5610-4BEF-A073-C2F26A0122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41" name="Group 40">
                <a:extLst>
                  <a:ext uri="{FF2B5EF4-FFF2-40B4-BE49-F238E27FC236}">
                    <a16:creationId xmlns:a16="http://schemas.microsoft.com/office/drawing/2014/main" id="{79ED1D2F-65C0-4814-9EEC-B969851F65FD}"/>
                  </a:ext>
                </a:extLst>
              </p:cNvPr>
              <p:cNvGrpSpPr>
                <a:grpSpLocks noChangeAspect="1"/>
              </p:cNvGrpSpPr>
              <p:nvPr/>
            </p:nvGrpSpPr>
            <p:grpSpPr>
              <a:xfrm>
                <a:off x="8411519" y="2326766"/>
                <a:ext cx="1690212" cy="1013285"/>
                <a:chOff x="9114509" y="3013892"/>
                <a:chExt cx="2607294" cy="1563077"/>
              </a:xfrm>
            </p:grpSpPr>
            <p:grpSp>
              <p:nvGrpSpPr>
                <p:cNvPr id="36" name="Group 35">
                  <a:extLst>
                    <a:ext uri="{FF2B5EF4-FFF2-40B4-BE49-F238E27FC236}">
                      <a16:creationId xmlns:a16="http://schemas.microsoft.com/office/drawing/2014/main" id="{D2BD82C0-47C6-4126-8331-4F4A0F262960}"/>
                    </a:ext>
                  </a:extLst>
                </p:cNvPr>
                <p:cNvGrpSpPr/>
                <p:nvPr/>
              </p:nvGrpSpPr>
              <p:grpSpPr>
                <a:xfrm>
                  <a:off x="9114509" y="3013892"/>
                  <a:ext cx="2607294" cy="1507804"/>
                  <a:chOff x="7825667" y="2132879"/>
                  <a:chExt cx="2607294" cy="1507804"/>
                </a:xfrm>
                <a:solidFill>
                  <a:schemeClr val="accent6"/>
                </a:solidFill>
              </p:grpSpPr>
              <p:pic>
                <p:nvPicPr>
                  <p:cNvPr id="33" name="Graphic 32" descr="Gears outline">
                    <a:extLst>
                      <a:ext uri="{FF2B5EF4-FFF2-40B4-BE49-F238E27FC236}">
                        <a16:creationId xmlns:a16="http://schemas.microsoft.com/office/drawing/2014/main" id="{E6AB24A4-5A9C-405F-BD4D-2C038315566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37" name="Graphic 36" descr="Gears outline">
                    <a:extLst>
                      <a:ext uri="{FF2B5EF4-FFF2-40B4-BE49-F238E27FC236}">
                        <a16:creationId xmlns:a16="http://schemas.microsoft.com/office/drawing/2014/main" id="{116BBAB5-F4F2-4B0B-888F-135F8927E80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40" name="Graphic 39">
                  <a:extLst>
                    <a:ext uri="{FF2B5EF4-FFF2-40B4-BE49-F238E27FC236}">
                      <a16:creationId xmlns:a16="http://schemas.microsoft.com/office/drawing/2014/main" id="{383D8887-FD22-4AE7-8016-DEC5311DD22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65" name="Picture 64">
              <a:extLst>
                <a:ext uri="{FF2B5EF4-FFF2-40B4-BE49-F238E27FC236}">
                  <a16:creationId xmlns:a16="http://schemas.microsoft.com/office/drawing/2014/main" id="{F0D4AFE9-4C8E-4435-9177-BD1883B7F83A}"/>
                </a:ext>
              </a:extLst>
            </p:cNvPr>
            <p:cNvPicPr>
              <a:picLocks noChangeAspect="1"/>
            </p:cNvPicPr>
            <p:nvPr/>
          </p:nvPicPr>
          <p:blipFill>
            <a:blip r:embed="rId13"/>
            <a:stretch>
              <a:fillRect/>
            </a:stretch>
          </p:blipFill>
          <p:spPr>
            <a:xfrm>
              <a:off x="9578576" y="2922957"/>
              <a:ext cx="1187061" cy="1371260"/>
            </a:xfrm>
            <a:prstGeom prst="rect">
              <a:avLst/>
            </a:prstGeom>
          </p:spPr>
        </p:pic>
      </p:grpSp>
    </p:spTree>
    <p:extLst>
      <p:ext uri="{BB962C8B-B14F-4D97-AF65-F5344CB8AC3E}">
        <p14:creationId xmlns:p14="http://schemas.microsoft.com/office/powerpoint/2010/main" val="236855838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0" y="1736938"/>
            <a:ext cx="12196741" cy="51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8</a:t>
            </a:fld>
            <a:endParaRPr lang="en-US" dirty="0"/>
          </a:p>
        </p:txBody>
      </p:sp>
      <p:sp>
        <p:nvSpPr>
          <p:cNvPr id="2" name="Title 1">
            <a:extLst>
              <a:ext uri="{FF2B5EF4-FFF2-40B4-BE49-F238E27FC236}">
                <a16:creationId xmlns:a16="http://schemas.microsoft.com/office/drawing/2014/main" id="{992FAC1C-8C0E-4988-8EA1-F33269EB1FDF}"/>
              </a:ext>
            </a:extLst>
          </p:cNvPr>
          <p:cNvSpPr>
            <a:spLocks noGrp="1"/>
          </p:cNvSpPr>
          <p:nvPr>
            <p:ph type="title" idx="4294967295"/>
          </p:nvPr>
        </p:nvSpPr>
        <p:spPr>
          <a:xfrm>
            <a:off x="1716814" y="498689"/>
            <a:ext cx="8753588" cy="1238250"/>
          </a:xfrm>
        </p:spPr>
        <p:txBody>
          <a:bodyPr>
            <a:normAutofit/>
          </a:bodyPr>
          <a:lstStyle/>
          <a:p>
            <a:pPr algn="ctr"/>
            <a:r>
              <a:rPr lang="en-US" sz="4400" b="1" dirty="0">
                <a:solidFill>
                  <a:schemeClr val="accent5"/>
                </a:solidFill>
              </a:rPr>
              <a:t>RESEARCH FINDINGS</a:t>
            </a:r>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sp>
        <p:nvSpPr>
          <p:cNvPr id="22" name="Rectangle 21">
            <a:extLst>
              <a:ext uri="{FF2B5EF4-FFF2-40B4-BE49-F238E27FC236}">
                <a16:creationId xmlns:a16="http://schemas.microsoft.com/office/drawing/2014/main" id="{76710CDF-412C-467D-88ED-5CEEA4470F22}"/>
              </a:ext>
            </a:extLst>
          </p:cNvPr>
          <p:cNvSpPr>
            <a:spLocks noChangeAspect="1"/>
          </p:cNvSpPr>
          <p:nvPr/>
        </p:nvSpPr>
        <p:spPr>
          <a:xfrm>
            <a:off x="536201" y="2695404"/>
            <a:ext cx="2469600" cy="2469600"/>
          </a:xfrm>
          <a:prstGeom prst="rect">
            <a:avLst/>
          </a:prstGeom>
          <a:solidFill>
            <a:srgbClr val="FFFFFF">
              <a:alpha val="69804"/>
            </a:srgbClr>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585A5355-06C9-4C9E-9841-F5FEC13C0B60}"/>
              </a:ext>
            </a:extLst>
          </p:cNvPr>
          <p:cNvGrpSpPr/>
          <p:nvPr/>
        </p:nvGrpSpPr>
        <p:grpSpPr>
          <a:xfrm>
            <a:off x="922423" y="4454613"/>
            <a:ext cx="10692395" cy="652750"/>
            <a:chOff x="922423" y="2266250"/>
            <a:chExt cx="10692395" cy="652750"/>
          </a:xfrm>
        </p:grpSpPr>
        <p:sp>
          <p:nvSpPr>
            <p:cNvPr id="19" name="TextBox 18">
              <a:extLst>
                <a:ext uri="{FF2B5EF4-FFF2-40B4-BE49-F238E27FC236}">
                  <a16:creationId xmlns:a16="http://schemas.microsoft.com/office/drawing/2014/main" id="{D5B2F894-C6CA-44E4-888B-F94E97CDC057}"/>
                </a:ext>
              </a:extLst>
            </p:cNvPr>
            <p:cNvSpPr txBox="1"/>
            <p:nvPr/>
          </p:nvSpPr>
          <p:spPr>
            <a:xfrm>
              <a:off x="922423" y="2266250"/>
              <a:ext cx="1703081" cy="646331"/>
            </a:xfrm>
            <a:prstGeom prst="rect">
              <a:avLst/>
            </a:prstGeom>
            <a:noFill/>
          </p:spPr>
          <p:txBody>
            <a:bodyPr wrap="square">
              <a:spAutoFit/>
            </a:bodyPr>
            <a:lstStyle/>
            <a:p>
              <a:pPr>
                <a:spcBef>
                  <a:spcPts val="600"/>
                </a:spcBef>
              </a:pPr>
              <a:r>
                <a:rPr lang="en-US" sz="1800" b="1" spc="0" dirty="0">
                  <a:solidFill>
                    <a:schemeClr val="accent5"/>
                  </a:solidFill>
                </a:rPr>
                <a:t>Motor &amp; ASD Supply Chain</a:t>
              </a:r>
            </a:p>
          </p:txBody>
        </p:sp>
        <p:sp>
          <p:nvSpPr>
            <p:cNvPr id="26" name="TextBox 25">
              <a:extLst>
                <a:ext uri="{FF2B5EF4-FFF2-40B4-BE49-F238E27FC236}">
                  <a16:creationId xmlns:a16="http://schemas.microsoft.com/office/drawing/2014/main" id="{25CA3890-3F19-4A98-8CD9-991BC292BB0D}"/>
                </a:ext>
              </a:extLst>
            </p:cNvPr>
            <p:cNvSpPr txBox="1"/>
            <p:nvPr/>
          </p:nvSpPr>
          <p:spPr>
            <a:xfrm>
              <a:off x="3403591" y="2409597"/>
              <a:ext cx="1880980" cy="369332"/>
            </a:xfrm>
            <a:prstGeom prst="rect">
              <a:avLst/>
            </a:prstGeom>
            <a:noFill/>
          </p:spPr>
          <p:txBody>
            <a:bodyPr wrap="square">
              <a:spAutoFit/>
            </a:bodyPr>
            <a:lstStyle/>
            <a:p>
              <a:pPr>
                <a:spcBef>
                  <a:spcPts val="600"/>
                </a:spcBef>
              </a:pPr>
              <a:r>
                <a:rPr lang="en-US" sz="1800" b="1" spc="0" dirty="0">
                  <a:solidFill>
                    <a:schemeClr val="bg1"/>
                  </a:solidFill>
                </a:rPr>
                <a:t>ASD Adoption</a:t>
              </a:r>
            </a:p>
          </p:txBody>
        </p:sp>
        <p:sp>
          <p:nvSpPr>
            <p:cNvPr id="45" name="TextBox 44">
              <a:extLst>
                <a:ext uri="{FF2B5EF4-FFF2-40B4-BE49-F238E27FC236}">
                  <a16:creationId xmlns:a16="http://schemas.microsoft.com/office/drawing/2014/main" id="{00ECE650-2998-4320-BC6C-8D583D3D9B20}"/>
                </a:ext>
              </a:extLst>
            </p:cNvPr>
            <p:cNvSpPr txBox="1"/>
            <p:nvPr/>
          </p:nvSpPr>
          <p:spPr>
            <a:xfrm>
              <a:off x="8728554" y="2266251"/>
              <a:ext cx="2886264" cy="646331"/>
            </a:xfrm>
            <a:prstGeom prst="rect">
              <a:avLst/>
            </a:prstGeom>
            <a:noFill/>
          </p:spPr>
          <p:txBody>
            <a:bodyPr wrap="square">
              <a:spAutoFit/>
            </a:bodyPr>
            <a:lstStyle/>
            <a:p>
              <a:pPr algn="ctr">
                <a:spcBef>
                  <a:spcPts val="600"/>
                </a:spcBef>
              </a:pPr>
              <a:r>
                <a:rPr lang="en-US" b="1" dirty="0">
                  <a:solidFill>
                    <a:schemeClr val="bg1"/>
                  </a:solidFill>
                </a:rPr>
                <a:t>Equipment-Specific Findings</a:t>
              </a:r>
              <a:endParaRPr lang="en-US" sz="1800" b="1" spc="0" dirty="0">
                <a:solidFill>
                  <a:schemeClr val="bg1"/>
                </a:solidFill>
              </a:endParaRPr>
            </a:p>
          </p:txBody>
        </p:sp>
        <p:sp>
          <p:nvSpPr>
            <p:cNvPr id="47" name="TextBox 46">
              <a:extLst>
                <a:ext uri="{FF2B5EF4-FFF2-40B4-BE49-F238E27FC236}">
                  <a16:creationId xmlns:a16="http://schemas.microsoft.com/office/drawing/2014/main" id="{8352FC9D-C9DE-4F18-9355-9F3D8BBFF9EF}"/>
                </a:ext>
              </a:extLst>
            </p:cNvPr>
            <p:cNvSpPr txBox="1"/>
            <p:nvPr/>
          </p:nvSpPr>
          <p:spPr>
            <a:xfrm>
              <a:off x="5912847" y="2272669"/>
              <a:ext cx="2685271" cy="646331"/>
            </a:xfrm>
            <a:prstGeom prst="rect">
              <a:avLst/>
            </a:prstGeom>
            <a:noFill/>
          </p:spPr>
          <p:txBody>
            <a:bodyPr wrap="square">
              <a:spAutoFit/>
            </a:bodyPr>
            <a:lstStyle/>
            <a:p>
              <a:pPr algn="ctr">
                <a:spcBef>
                  <a:spcPts val="600"/>
                </a:spcBef>
              </a:pPr>
              <a:r>
                <a:rPr lang="en-US" b="1" dirty="0">
                  <a:solidFill>
                    <a:schemeClr val="bg1"/>
                  </a:solidFill>
                </a:rPr>
                <a:t>I</a:t>
              </a:r>
              <a:r>
                <a:rPr lang="en-US" sz="1800" b="1" spc="0" dirty="0">
                  <a:solidFill>
                    <a:schemeClr val="bg1"/>
                  </a:solidFill>
                </a:rPr>
                <a:t>nstallation &amp; Operating Trends</a:t>
              </a:r>
            </a:p>
          </p:txBody>
        </p:sp>
      </p:grpSp>
      <p:grpSp>
        <p:nvGrpSpPr>
          <p:cNvPr id="90" name="Group 89">
            <a:extLst>
              <a:ext uri="{FF2B5EF4-FFF2-40B4-BE49-F238E27FC236}">
                <a16:creationId xmlns:a16="http://schemas.microsoft.com/office/drawing/2014/main" id="{6E2A3F75-95DE-49C9-9A8D-75A7A36366E2}"/>
              </a:ext>
            </a:extLst>
          </p:cNvPr>
          <p:cNvGrpSpPr/>
          <p:nvPr/>
        </p:nvGrpSpPr>
        <p:grpSpPr>
          <a:xfrm>
            <a:off x="1020309" y="2671235"/>
            <a:ext cx="9745328" cy="1602404"/>
            <a:chOff x="1020309" y="2871260"/>
            <a:chExt cx="9745328" cy="1602404"/>
          </a:xfrm>
        </p:grpSpPr>
        <p:pic>
          <p:nvPicPr>
            <p:cNvPr id="8" name="Graphic 7" descr="Link with solid fill">
              <a:extLst>
                <a:ext uri="{FF2B5EF4-FFF2-40B4-BE49-F238E27FC236}">
                  <a16:creationId xmlns:a16="http://schemas.microsoft.com/office/drawing/2014/main" id="{2BD9D115-2E75-48DF-ABC1-826CD55188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20309" y="3004457"/>
              <a:ext cx="1469207" cy="1469207"/>
            </a:xfrm>
            <a:prstGeom prst="rect">
              <a:avLst/>
            </a:prstGeom>
          </p:spPr>
        </p:pic>
        <p:pic>
          <p:nvPicPr>
            <p:cNvPr id="30" name="Graphic 29" descr="Bar graph with upward trend outline">
              <a:extLst>
                <a:ext uri="{FF2B5EF4-FFF2-40B4-BE49-F238E27FC236}">
                  <a16:creationId xmlns:a16="http://schemas.microsoft.com/office/drawing/2014/main" id="{3D0CE323-3DAB-4B8F-8620-7AD003EFE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605095" y="2973770"/>
              <a:ext cx="1469206" cy="1469206"/>
            </a:xfrm>
            <a:prstGeom prst="rect">
              <a:avLst/>
            </a:prstGeom>
          </p:spPr>
        </p:pic>
        <p:grpSp>
          <p:nvGrpSpPr>
            <p:cNvPr id="46" name="Group 45">
              <a:extLst>
                <a:ext uri="{FF2B5EF4-FFF2-40B4-BE49-F238E27FC236}">
                  <a16:creationId xmlns:a16="http://schemas.microsoft.com/office/drawing/2014/main" id="{025D3181-5942-49F1-87D1-7F8F5A6EBBFA}"/>
                </a:ext>
              </a:extLst>
            </p:cNvPr>
            <p:cNvGrpSpPr>
              <a:grpSpLocks noChangeAspect="1"/>
            </p:cNvGrpSpPr>
            <p:nvPr/>
          </p:nvGrpSpPr>
          <p:grpSpPr>
            <a:xfrm>
              <a:off x="6454019" y="2871260"/>
              <a:ext cx="1602925" cy="1375133"/>
              <a:chOff x="8411519" y="1890036"/>
              <a:chExt cx="1690212" cy="1450015"/>
            </a:xfrm>
          </p:grpSpPr>
          <p:pic>
            <p:nvPicPr>
              <p:cNvPr id="28" name="Graphic 27" descr="Wrench outline">
                <a:extLst>
                  <a:ext uri="{FF2B5EF4-FFF2-40B4-BE49-F238E27FC236}">
                    <a16:creationId xmlns:a16="http://schemas.microsoft.com/office/drawing/2014/main" id="{4053064A-5610-4BEF-A073-C2F26A0122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rot="3678843">
                <a:off x="8927531" y="1872711"/>
                <a:ext cx="899823" cy="934474"/>
              </a:xfrm>
              <a:prstGeom prst="rect">
                <a:avLst/>
              </a:prstGeom>
            </p:spPr>
          </p:pic>
          <p:grpSp>
            <p:nvGrpSpPr>
              <p:cNvPr id="41" name="Group 40">
                <a:extLst>
                  <a:ext uri="{FF2B5EF4-FFF2-40B4-BE49-F238E27FC236}">
                    <a16:creationId xmlns:a16="http://schemas.microsoft.com/office/drawing/2014/main" id="{79ED1D2F-65C0-4814-9EEC-B969851F65FD}"/>
                  </a:ext>
                </a:extLst>
              </p:cNvPr>
              <p:cNvGrpSpPr>
                <a:grpSpLocks noChangeAspect="1"/>
              </p:cNvGrpSpPr>
              <p:nvPr/>
            </p:nvGrpSpPr>
            <p:grpSpPr>
              <a:xfrm>
                <a:off x="8411519" y="2326766"/>
                <a:ext cx="1690212" cy="1013285"/>
                <a:chOff x="9114509" y="3013892"/>
                <a:chExt cx="2607294" cy="1563077"/>
              </a:xfrm>
            </p:grpSpPr>
            <p:grpSp>
              <p:nvGrpSpPr>
                <p:cNvPr id="36" name="Group 35">
                  <a:extLst>
                    <a:ext uri="{FF2B5EF4-FFF2-40B4-BE49-F238E27FC236}">
                      <a16:creationId xmlns:a16="http://schemas.microsoft.com/office/drawing/2014/main" id="{D2BD82C0-47C6-4126-8331-4F4A0F262960}"/>
                    </a:ext>
                  </a:extLst>
                </p:cNvPr>
                <p:cNvGrpSpPr/>
                <p:nvPr/>
              </p:nvGrpSpPr>
              <p:grpSpPr>
                <a:xfrm>
                  <a:off x="9114509" y="3013892"/>
                  <a:ext cx="2607294" cy="1507804"/>
                  <a:chOff x="7825667" y="2132879"/>
                  <a:chExt cx="2607294" cy="1507804"/>
                </a:xfrm>
                <a:solidFill>
                  <a:schemeClr val="accent6"/>
                </a:solidFill>
              </p:grpSpPr>
              <p:pic>
                <p:nvPicPr>
                  <p:cNvPr id="33" name="Graphic 32" descr="Gears outline">
                    <a:extLst>
                      <a:ext uri="{FF2B5EF4-FFF2-40B4-BE49-F238E27FC236}">
                        <a16:creationId xmlns:a16="http://schemas.microsoft.com/office/drawing/2014/main" id="{E6AB24A4-5A9C-405F-BD4D-2C038315566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5400000">
                    <a:off x="7776634" y="2181912"/>
                    <a:ext cx="1048977" cy="950912"/>
                  </a:xfrm>
                  <a:prstGeom prst="rect">
                    <a:avLst/>
                  </a:prstGeom>
                </p:spPr>
              </p:pic>
              <p:pic>
                <p:nvPicPr>
                  <p:cNvPr id="37" name="Graphic 36" descr="Gears outline">
                    <a:extLst>
                      <a:ext uri="{FF2B5EF4-FFF2-40B4-BE49-F238E27FC236}">
                        <a16:creationId xmlns:a16="http://schemas.microsoft.com/office/drawing/2014/main" id="{116BBAB5-F4F2-4B0B-888F-135F8927E80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t="44078" r="38311"/>
                  <a:stretch/>
                </p:blipFill>
                <p:spPr>
                  <a:xfrm rot="13564696">
                    <a:off x="9433016" y="2640739"/>
                    <a:ext cx="1048977" cy="950912"/>
                  </a:xfrm>
                  <a:prstGeom prst="rect">
                    <a:avLst/>
                  </a:prstGeom>
                </p:spPr>
              </p:pic>
            </p:grpSp>
            <p:pic>
              <p:nvPicPr>
                <p:cNvPr id="40" name="Graphic 39">
                  <a:extLst>
                    <a:ext uri="{FF2B5EF4-FFF2-40B4-BE49-F238E27FC236}">
                      <a16:creationId xmlns:a16="http://schemas.microsoft.com/office/drawing/2014/main" id="{383D8887-FD22-4AE7-8016-DEC5311DD22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9851705" y="3639861"/>
                  <a:ext cx="940467" cy="937108"/>
                </a:xfrm>
                <a:prstGeom prst="rect">
                  <a:avLst/>
                </a:prstGeom>
              </p:spPr>
            </p:pic>
          </p:grpSp>
        </p:grpSp>
        <p:pic>
          <p:nvPicPr>
            <p:cNvPr id="65" name="Picture 64">
              <a:extLst>
                <a:ext uri="{FF2B5EF4-FFF2-40B4-BE49-F238E27FC236}">
                  <a16:creationId xmlns:a16="http://schemas.microsoft.com/office/drawing/2014/main" id="{F0D4AFE9-4C8E-4435-9177-BD1883B7F83A}"/>
                </a:ext>
              </a:extLst>
            </p:cNvPr>
            <p:cNvPicPr>
              <a:picLocks noChangeAspect="1"/>
            </p:cNvPicPr>
            <p:nvPr/>
          </p:nvPicPr>
          <p:blipFill>
            <a:blip r:embed="rId13"/>
            <a:stretch>
              <a:fillRect/>
            </a:stretch>
          </p:blipFill>
          <p:spPr>
            <a:xfrm>
              <a:off x="9578576" y="2922957"/>
              <a:ext cx="1187061" cy="1371260"/>
            </a:xfrm>
            <a:prstGeom prst="rect">
              <a:avLst/>
            </a:prstGeom>
          </p:spPr>
        </p:pic>
      </p:grpSp>
    </p:spTree>
    <p:extLst>
      <p:ext uri="{BB962C8B-B14F-4D97-AF65-F5344CB8AC3E}">
        <p14:creationId xmlns:p14="http://schemas.microsoft.com/office/powerpoint/2010/main" val="333252343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FE1442-657B-412D-89CF-CEBEEA2CF9F3}"/>
              </a:ext>
            </a:extLst>
          </p:cNvPr>
          <p:cNvSpPr/>
          <p:nvPr/>
        </p:nvSpPr>
        <p:spPr>
          <a:xfrm>
            <a:off x="4676774" y="-18961"/>
            <a:ext cx="7515225" cy="69817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sp>
        <p:nvSpPr>
          <p:cNvPr id="4" name="Slide Number Placeholder 3">
            <a:extLst>
              <a:ext uri="{FF2B5EF4-FFF2-40B4-BE49-F238E27FC236}">
                <a16:creationId xmlns:a16="http://schemas.microsoft.com/office/drawing/2014/main" id="{3827AF28-391D-43AF-A042-4D3E55BFD579}"/>
              </a:ext>
            </a:extLst>
          </p:cNvPr>
          <p:cNvSpPr>
            <a:spLocks noGrp="1"/>
          </p:cNvSpPr>
          <p:nvPr>
            <p:ph type="sldNum" sz="quarter" idx="12"/>
          </p:nvPr>
        </p:nvSpPr>
        <p:spPr/>
        <p:txBody>
          <a:bodyPr/>
          <a:lstStyle/>
          <a:p>
            <a:fld id="{41C644E9-0293-45DE-AABA-2E18EB19508A}" type="slidenum">
              <a:rPr lang="en-US" smtClean="0"/>
              <a:pPr/>
              <a:t>9</a:t>
            </a:fld>
            <a:endParaRPr lang="en-US" dirty="0"/>
          </a:p>
        </p:txBody>
      </p:sp>
      <p:sp>
        <p:nvSpPr>
          <p:cNvPr id="6" name="Rectangle 5">
            <a:extLst>
              <a:ext uri="{FF2B5EF4-FFF2-40B4-BE49-F238E27FC236}">
                <a16:creationId xmlns:a16="http://schemas.microsoft.com/office/drawing/2014/main" id="{B59CE522-F850-4213-93C1-D8280A2AA85C}"/>
              </a:ext>
            </a:extLst>
          </p:cNvPr>
          <p:cNvSpPr/>
          <p:nvPr/>
        </p:nvSpPr>
        <p:spPr>
          <a:xfrm>
            <a:off x="353291" y="313333"/>
            <a:ext cx="11325226" cy="608746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panose="020B0604020202020204"/>
            </a:endParaRPr>
          </a:p>
        </p:txBody>
      </p:sp>
      <p:grpSp>
        <p:nvGrpSpPr>
          <p:cNvPr id="182" name="Group 181">
            <a:extLst>
              <a:ext uri="{FF2B5EF4-FFF2-40B4-BE49-F238E27FC236}">
                <a16:creationId xmlns:a16="http://schemas.microsoft.com/office/drawing/2014/main" id="{7E12A719-38EB-4A8D-80EF-5581ABD9E5B1}"/>
              </a:ext>
            </a:extLst>
          </p:cNvPr>
          <p:cNvGrpSpPr/>
          <p:nvPr/>
        </p:nvGrpSpPr>
        <p:grpSpPr>
          <a:xfrm>
            <a:off x="5342658" y="589086"/>
            <a:ext cx="6011142" cy="5679827"/>
            <a:chOff x="5667375" y="523874"/>
            <a:chExt cx="6011142" cy="5679827"/>
          </a:xfrm>
        </p:grpSpPr>
        <p:sp>
          <p:nvSpPr>
            <p:cNvPr id="179" name="Rectangle 178">
              <a:extLst>
                <a:ext uri="{FF2B5EF4-FFF2-40B4-BE49-F238E27FC236}">
                  <a16:creationId xmlns:a16="http://schemas.microsoft.com/office/drawing/2014/main" id="{108CBF24-9446-4683-BFB8-B4C3DE7AB141}"/>
                </a:ext>
              </a:extLst>
            </p:cNvPr>
            <p:cNvSpPr/>
            <p:nvPr/>
          </p:nvSpPr>
          <p:spPr>
            <a:xfrm>
              <a:off x="5667375" y="523874"/>
              <a:ext cx="6011142" cy="5679827"/>
            </a:xfrm>
            <a:prstGeom prst="rect">
              <a:avLst/>
            </a:prstGeom>
            <a:solidFill>
              <a:srgbClr val="FFFFFF">
                <a:alpha val="60000"/>
              </a:srgb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schemeClr val="bg1"/>
                </a:solidFill>
              </a:endParaRPr>
            </a:p>
          </p:txBody>
        </p:sp>
        <p:cxnSp>
          <p:nvCxnSpPr>
            <p:cNvPr id="84" name="Connector: Elbow 44">
              <a:extLst>
                <a:ext uri="{FF2B5EF4-FFF2-40B4-BE49-F238E27FC236}">
                  <a16:creationId xmlns:a16="http://schemas.microsoft.com/office/drawing/2014/main" id="{154DE667-E215-4FA2-8BFE-E402FCBC5942}"/>
                </a:ext>
              </a:extLst>
            </p:cNvPr>
            <p:cNvCxnSpPr>
              <a:cxnSpLocks/>
            </p:cNvCxnSpPr>
            <p:nvPr/>
          </p:nvCxnSpPr>
          <p:spPr>
            <a:xfrm flipH="1">
              <a:off x="7913078" y="3879856"/>
              <a:ext cx="1" cy="572728"/>
            </a:xfrm>
            <a:prstGeom prst="straightConnector1">
              <a:avLst/>
            </a:prstGeom>
            <a:ln w="1270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19BCD24-B57C-4C4F-9D43-FED1E74AC697}"/>
                </a:ext>
              </a:extLst>
            </p:cNvPr>
            <p:cNvCxnSpPr>
              <a:cxnSpLocks/>
            </p:cNvCxnSpPr>
            <p:nvPr/>
          </p:nvCxnSpPr>
          <p:spPr>
            <a:xfrm rot="10800000" flipV="1">
              <a:off x="9169211" y="3775740"/>
              <a:ext cx="1510356" cy="1219358"/>
            </a:xfrm>
            <a:prstGeom prst="bentConnector3">
              <a:avLst>
                <a:gd name="adj1" fmla="val 100031"/>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467AB6A5-1BF1-4B29-9164-1930E34D250C}"/>
                </a:ext>
              </a:extLst>
            </p:cNvPr>
            <p:cNvCxnSpPr>
              <a:cxnSpLocks/>
              <a:stCxn id="123" idx="1"/>
            </p:cNvCxnSpPr>
            <p:nvPr/>
          </p:nvCxnSpPr>
          <p:spPr>
            <a:xfrm rot="10800000" flipV="1">
              <a:off x="8252928" y="2413467"/>
              <a:ext cx="503174" cy="690602"/>
            </a:xfrm>
            <a:prstGeom prst="bentConnector2">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01D4AE2C-04F2-483F-A005-B32216C7021C}"/>
                </a:ext>
              </a:extLst>
            </p:cNvPr>
            <p:cNvCxnSpPr>
              <a:cxnSpLocks/>
              <a:stCxn id="123" idx="2"/>
            </p:cNvCxnSpPr>
            <p:nvPr/>
          </p:nvCxnSpPr>
          <p:spPr>
            <a:xfrm rot="16200000" flipH="1">
              <a:off x="8682240" y="3451383"/>
              <a:ext cx="2160238" cy="939890"/>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32">
              <a:extLst>
                <a:ext uri="{FF2B5EF4-FFF2-40B4-BE49-F238E27FC236}">
                  <a16:creationId xmlns:a16="http://schemas.microsoft.com/office/drawing/2014/main" id="{2D27FDD7-3331-4652-992C-50C4488632F7}"/>
                </a:ext>
              </a:extLst>
            </p:cNvPr>
            <p:cNvCxnSpPr>
              <a:cxnSpLocks/>
            </p:cNvCxnSpPr>
            <p:nvPr/>
          </p:nvCxnSpPr>
          <p:spPr>
            <a:xfrm flipH="1">
              <a:off x="9276798" y="2872959"/>
              <a:ext cx="2916" cy="212190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6C7E9878-E30A-46CE-8548-DC0C519DDB84}"/>
                </a:ext>
              </a:extLst>
            </p:cNvPr>
            <p:cNvCxnSpPr>
              <a:cxnSpLocks/>
            </p:cNvCxnSpPr>
            <p:nvPr/>
          </p:nvCxnSpPr>
          <p:spPr>
            <a:xfrm rot="5400000">
              <a:off x="9539565" y="3641368"/>
              <a:ext cx="2160238" cy="559923"/>
            </a:xfrm>
            <a:prstGeom prst="bentConnector3">
              <a:avLst>
                <a:gd name="adj1" fmla="val 43298"/>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Rounded Corners 4">
              <a:extLst>
                <a:ext uri="{FF2B5EF4-FFF2-40B4-BE49-F238E27FC236}">
                  <a16:creationId xmlns:a16="http://schemas.microsoft.com/office/drawing/2014/main" id="{725B1E3E-748E-4471-9489-0B922DB2F7B1}"/>
                </a:ext>
              </a:extLst>
            </p:cNvPr>
            <p:cNvSpPr/>
            <p:nvPr/>
          </p:nvSpPr>
          <p:spPr>
            <a:xfrm>
              <a:off x="7305998" y="3100599"/>
              <a:ext cx="1214144" cy="864532"/>
            </a:xfrm>
            <a:prstGeom prst="rect">
              <a:avLst/>
            </a:prstGeom>
            <a:solidFill>
              <a:schemeClr val="accent2"/>
            </a:solidFill>
            <a:ln w="9525">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t>Installing Contractor (Mechanical Contractor)</a:t>
              </a:r>
            </a:p>
          </p:txBody>
        </p:sp>
        <p:sp>
          <p:nvSpPr>
            <p:cNvPr id="91" name="Rectangle: Rounded Corners 90">
              <a:extLst>
                <a:ext uri="{FF2B5EF4-FFF2-40B4-BE49-F238E27FC236}">
                  <a16:creationId xmlns:a16="http://schemas.microsoft.com/office/drawing/2014/main" id="{34453934-BD80-4338-B317-C24C0810607F}"/>
                </a:ext>
              </a:extLst>
            </p:cNvPr>
            <p:cNvSpPr/>
            <p:nvPr/>
          </p:nvSpPr>
          <p:spPr>
            <a:xfrm>
              <a:off x="10390612" y="1985725"/>
              <a:ext cx="1094266" cy="855485"/>
            </a:xfrm>
            <a:prstGeom prst="roundRect">
              <a:avLst>
                <a:gd name="adj" fmla="val 0"/>
              </a:avLst>
            </a:prstGeom>
            <a:solidFill>
              <a:schemeClr val="accent4"/>
            </a:solidFill>
            <a:ln w="9525">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514350"/>
              <a:r>
                <a:rPr lang="en-US" sz="1200" b="1" dirty="0"/>
                <a:t>OEM and OEM Distributor </a:t>
              </a:r>
            </a:p>
          </p:txBody>
        </p:sp>
        <p:sp>
          <p:nvSpPr>
            <p:cNvPr id="92" name="Rectangle: Rounded Corners 91">
              <a:extLst>
                <a:ext uri="{FF2B5EF4-FFF2-40B4-BE49-F238E27FC236}">
                  <a16:creationId xmlns:a16="http://schemas.microsoft.com/office/drawing/2014/main" id="{0D117E37-DD47-41DA-8C5A-1B2CA986BE8C}"/>
                </a:ext>
              </a:extLst>
            </p:cNvPr>
            <p:cNvSpPr/>
            <p:nvPr/>
          </p:nvSpPr>
          <p:spPr>
            <a:xfrm>
              <a:off x="10420941" y="3857153"/>
              <a:ext cx="1199242" cy="805264"/>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Controls/ Commissioning Contractor (Influencer)</a:t>
              </a:r>
            </a:p>
          </p:txBody>
        </p:sp>
        <p:sp>
          <p:nvSpPr>
            <p:cNvPr id="93" name="Rectangle: Rounded Corners 92">
              <a:extLst>
                <a:ext uri="{FF2B5EF4-FFF2-40B4-BE49-F238E27FC236}">
                  <a16:creationId xmlns:a16="http://schemas.microsoft.com/office/drawing/2014/main" id="{BD4D174B-13CD-456B-8970-C6AC46A668BA}"/>
                </a:ext>
              </a:extLst>
            </p:cNvPr>
            <p:cNvSpPr/>
            <p:nvPr/>
          </p:nvSpPr>
          <p:spPr>
            <a:xfrm>
              <a:off x="6479374" y="1956584"/>
              <a:ext cx="1138364" cy="1040806"/>
            </a:xfrm>
            <a:prstGeom prst="roundRect">
              <a:avLst>
                <a:gd name="adj" fmla="val 0"/>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tx2"/>
                  </a:solidFill>
                </a:rPr>
                <a:t>Engineering Service  Firms (Influencer)</a:t>
              </a:r>
            </a:p>
          </p:txBody>
        </p:sp>
        <p:cxnSp>
          <p:nvCxnSpPr>
            <p:cNvPr id="94" name="Straight Connector 93">
              <a:extLst>
                <a:ext uri="{FF2B5EF4-FFF2-40B4-BE49-F238E27FC236}">
                  <a16:creationId xmlns:a16="http://schemas.microsoft.com/office/drawing/2014/main" id="{422BC7CB-F622-4BD2-8E2F-B0D856503E7B}"/>
                </a:ext>
              </a:extLst>
            </p:cNvPr>
            <p:cNvCxnSpPr>
              <a:cxnSpLocks/>
              <a:stCxn id="93" idx="0"/>
            </p:cNvCxnSpPr>
            <p:nvPr/>
          </p:nvCxnSpPr>
          <p:spPr>
            <a:xfrm flipH="1" flipV="1">
              <a:off x="7047064" y="1435290"/>
              <a:ext cx="1492" cy="521294"/>
            </a:xfrm>
            <a:prstGeom prst="line">
              <a:avLst/>
            </a:prstGeom>
            <a:ln w="12700">
              <a:solidFill>
                <a:schemeClr val="accent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Rectangle: Rounded Corners 3">
              <a:extLst>
                <a:ext uri="{FF2B5EF4-FFF2-40B4-BE49-F238E27FC236}">
                  <a16:creationId xmlns:a16="http://schemas.microsoft.com/office/drawing/2014/main" id="{23A81D86-3B2B-4476-983D-A1274B40E34D}"/>
                </a:ext>
              </a:extLst>
            </p:cNvPr>
            <p:cNvSpPr/>
            <p:nvPr/>
          </p:nvSpPr>
          <p:spPr>
            <a:xfrm>
              <a:off x="5838826" y="654299"/>
              <a:ext cx="5646052" cy="782561"/>
            </a:xfrm>
            <a:prstGeom prst="rect">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0287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788" b="1" dirty="0"/>
            </a:p>
          </p:txBody>
        </p:sp>
        <p:cxnSp>
          <p:nvCxnSpPr>
            <p:cNvPr id="96" name="Straight Connector 95">
              <a:extLst>
                <a:ext uri="{FF2B5EF4-FFF2-40B4-BE49-F238E27FC236}">
                  <a16:creationId xmlns:a16="http://schemas.microsoft.com/office/drawing/2014/main" id="{970D73C0-2B48-4BDD-B20C-D549943EE2F0}"/>
                </a:ext>
              </a:extLst>
            </p:cNvPr>
            <p:cNvCxnSpPr>
              <a:cxnSpLocks/>
              <a:endCxn id="93" idx="2"/>
            </p:cNvCxnSpPr>
            <p:nvPr/>
          </p:nvCxnSpPr>
          <p:spPr>
            <a:xfrm flipV="1">
              <a:off x="7047063" y="2997390"/>
              <a:ext cx="1493" cy="2004060"/>
            </a:xfrm>
            <a:prstGeom prst="line">
              <a:avLst/>
            </a:prstGeom>
            <a:ln w="12700">
              <a:solidFill>
                <a:schemeClr val="tx2"/>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9F8140C-7760-4090-A361-C9866E9E86F9}"/>
                </a:ext>
              </a:extLst>
            </p:cNvPr>
            <p:cNvCxnSpPr>
              <a:cxnSpLocks/>
            </p:cNvCxnSpPr>
            <p:nvPr/>
          </p:nvCxnSpPr>
          <p:spPr>
            <a:xfrm>
              <a:off x="6227913" y="1435290"/>
              <a:ext cx="0" cy="3600276"/>
            </a:xfrm>
            <a:prstGeom prst="straightConnector1">
              <a:avLst/>
            </a:prstGeom>
            <a:ln w="254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562F022-2642-481E-8CCC-D30E50D7926D}"/>
                </a:ext>
              </a:extLst>
            </p:cNvPr>
            <p:cNvCxnSpPr>
              <a:cxnSpLocks/>
            </p:cNvCxnSpPr>
            <p:nvPr/>
          </p:nvCxnSpPr>
          <p:spPr>
            <a:xfrm flipV="1">
              <a:off x="7913838" y="1435290"/>
              <a:ext cx="0" cy="1668781"/>
            </a:xfrm>
            <a:prstGeom prst="straightConnector1">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99" name="Connector: Elbow 98">
              <a:extLst>
                <a:ext uri="{FF2B5EF4-FFF2-40B4-BE49-F238E27FC236}">
                  <a16:creationId xmlns:a16="http://schemas.microsoft.com/office/drawing/2014/main" id="{585B960F-C8A7-44F2-9971-331C285278E2}"/>
                </a:ext>
              </a:extLst>
            </p:cNvPr>
            <p:cNvCxnSpPr>
              <a:cxnSpLocks/>
              <a:stCxn id="91" idx="1"/>
              <a:endCxn id="123" idx="3"/>
            </p:cNvCxnSpPr>
            <p:nvPr/>
          </p:nvCxnSpPr>
          <p:spPr>
            <a:xfrm rot="10800000">
              <a:off x="9828726" y="2413468"/>
              <a:ext cx="561886" cy="1"/>
            </a:xfrm>
            <a:prstGeom prst="bentConnector3">
              <a:avLst>
                <a:gd name="adj1" fmla="val 50000"/>
              </a:avLst>
            </a:prstGeom>
            <a:ln w="508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E1CD0959-BD56-4498-A2FD-BD6DDEAA8B86}"/>
                </a:ext>
              </a:extLst>
            </p:cNvPr>
            <p:cNvCxnSpPr>
              <a:cxnSpLocks/>
              <a:stCxn id="91" idx="2"/>
            </p:cNvCxnSpPr>
            <p:nvPr/>
          </p:nvCxnSpPr>
          <p:spPr>
            <a:xfrm rot="5400000">
              <a:off x="9372468" y="1973133"/>
              <a:ext cx="697200" cy="2433355"/>
            </a:xfrm>
            <a:prstGeom prst="bentConnector2">
              <a:avLst/>
            </a:prstGeom>
            <a:ln w="1270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AB868C7-A95A-4910-B680-CAE0F92DDFB3}"/>
                </a:ext>
              </a:extLst>
            </p:cNvPr>
            <p:cNvCxnSpPr>
              <a:cxnSpLocks/>
              <a:endCxn id="92" idx="2"/>
            </p:cNvCxnSpPr>
            <p:nvPr/>
          </p:nvCxnSpPr>
          <p:spPr>
            <a:xfrm flipV="1">
              <a:off x="11020562" y="4662417"/>
              <a:ext cx="0" cy="342570"/>
            </a:xfrm>
            <a:prstGeom prst="line">
              <a:avLst/>
            </a:prstGeom>
            <a:ln w="12700">
              <a:solidFill>
                <a:schemeClr val="accent5"/>
              </a:solidFill>
              <a:prstDash val="lgDash"/>
              <a:headEnd type="arrow"/>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49314452-95FC-45A7-AF49-35A2E2E64322}"/>
                </a:ext>
              </a:extLst>
            </p:cNvPr>
            <p:cNvGrpSpPr/>
            <p:nvPr/>
          </p:nvGrpSpPr>
          <p:grpSpPr>
            <a:xfrm>
              <a:off x="5908497" y="4385419"/>
              <a:ext cx="5679272" cy="1690265"/>
              <a:chOff x="1534149" y="5060869"/>
              <a:chExt cx="5679272" cy="1690265"/>
            </a:xfrm>
            <a:effectLst/>
          </p:grpSpPr>
          <p:sp>
            <p:nvSpPr>
              <p:cNvPr id="103" name="Rectangle: Rounded Corners 151">
                <a:extLst>
                  <a:ext uri="{FF2B5EF4-FFF2-40B4-BE49-F238E27FC236}">
                    <a16:creationId xmlns:a16="http://schemas.microsoft.com/office/drawing/2014/main" id="{D7E75102-169A-4702-AB5C-9ABB72C88B7D}"/>
                  </a:ext>
                </a:extLst>
              </p:cNvPr>
              <p:cNvSpPr/>
              <p:nvPr/>
            </p:nvSpPr>
            <p:spPr>
              <a:xfrm>
                <a:off x="1534149" y="5676825"/>
                <a:ext cx="5679272" cy="1073440"/>
              </a:xfrm>
              <a:custGeom>
                <a:avLst/>
                <a:gdLst>
                  <a:gd name="connsiteX0" fmla="*/ 0 w 5143500"/>
                  <a:gd name="connsiteY0" fmla="*/ 0 h 1166492"/>
                  <a:gd name="connsiteX1" fmla="*/ 0 w 5143500"/>
                  <a:gd name="connsiteY1" fmla="*/ 0 h 1166492"/>
                  <a:gd name="connsiteX2" fmla="*/ 5143500 w 5143500"/>
                  <a:gd name="connsiteY2" fmla="*/ 0 h 1166492"/>
                  <a:gd name="connsiteX3" fmla="*/ 5143500 w 5143500"/>
                  <a:gd name="connsiteY3" fmla="*/ 0 h 1166492"/>
                  <a:gd name="connsiteX4" fmla="*/ 5143500 w 5143500"/>
                  <a:gd name="connsiteY4" fmla="*/ 1166492 h 1166492"/>
                  <a:gd name="connsiteX5" fmla="*/ 5143500 w 5143500"/>
                  <a:gd name="connsiteY5" fmla="*/ 1166492 h 1166492"/>
                  <a:gd name="connsiteX6" fmla="*/ 0 w 5143500"/>
                  <a:gd name="connsiteY6" fmla="*/ 1166492 h 1166492"/>
                  <a:gd name="connsiteX7" fmla="*/ 0 w 5143500"/>
                  <a:gd name="connsiteY7" fmla="*/ 1166492 h 1166492"/>
                  <a:gd name="connsiteX8" fmla="*/ 0 w 5143500"/>
                  <a:gd name="connsiteY8" fmla="*/ 0 h 1166492"/>
                  <a:gd name="connsiteX0" fmla="*/ 0 w 5143500"/>
                  <a:gd name="connsiteY0" fmla="*/ 614 h 1167106"/>
                  <a:gd name="connsiteX1" fmla="*/ 0 w 5143500"/>
                  <a:gd name="connsiteY1" fmla="*/ 614 h 1167106"/>
                  <a:gd name="connsiteX2" fmla="*/ 262890 w 5143500"/>
                  <a:gd name="connsiteY2" fmla="*/ 0 h 1167106"/>
                  <a:gd name="connsiteX3" fmla="*/ 5143500 w 5143500"/>
                  <a:gd name="connsiteY3" fmla="*/ 614 h 1167106"/>
                  <a:gd name="connsiteX4" fmla="*/ 5143500 w 5143500"/>
                  <a:gd name="connsiteY4" fmla="*/ 614 h 1167106"/>
                  <a:gd name="connsiteX5" fmla="*/ 5143500 w 5143500"/>
                  <a:gd name="connsiteY5" fmla="*/ 1167106 h 1167106"/>
                  <a:gd name="connsiteX6" fmla="*/ 5143500 w 5143500"/>
                  <a:gd name="connsiteY6" fmla="*/ 1167106 h 1167106"/>
                  <a:gd name="connsiteX7" fmla="*/ 0 w 5143500"/>
                  <a:gd name="connsiteY7" fmla="*/ 1167106 h 1167106"/>
                  <a:gd name="connsiteX8" fmla="*/ 0 w 5143500"/>
                  <a:gd name="connsiteY8" fmla="*/ 1167106 h 1167106"/>
                  <a:gd name="connsiteX9" fmla="*/ 0 w 5143500"/>
                  <a:gd name="connsiteY9" fmla="*/ 614 h 116710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5143500 w 5143500"/>
                  <a:gd name="connsiteY4" fmla="*/ 8234 h 1174726"/>
                  <a:gd name="connsiteX5" fmla="*/ 5143500 w 5143500"/>
                  <a:gd name="connsiteY5" fmla="*/ 8234 h 1174726"/>
                  <a:gd name="connsiteX6" fmla="*/ 5143500 w 5143500"/>
                  <a:gd name="connsiteY6" fmla="*/ 1174726 h 1174726"/>
                  <a:gd name="connsiteX7" fmla="*/ 5143500 w 5143500"/>
                  <a:gd name="connsiteY7" fmla="*/ 1174726 h 1174726"/>
                  <a:gd name="connsiteX8" fmla="*/ 0 w 5143500"/>
                  <a:gd name="connsiteY8" fmla="*/ 1174726 h 1174726"/>
                  <a:gd name="connsiteX9" fmla="*/ 0 w 5143500"/>
                  <a:gd name="connsiteY9" fmla="*/ 1174726 h 1174726"/>
                  <a:gd name="connsiteX10" fmla="*/ 0 w 5143500"/>
                  <a:gd name="connsiteY10" fmla="*/ 8234 h 1174726"/>
                  <a:gd name="connsiteX0" fmla="*/ 0 w 5143500"/>
                  <a:gd name="connsiteY0" fmla="*/ 8234 h 1174726"/>
                  <a:gd name="connsiteX1" fmla="*/ 0 w 5143500"/>
                  <a:gd name="connsiteY1" fmla="*/ 8234 h 1174726"/>
                  <a:gd name="connsiteX2" fmla="*/ 262890 w 5143500"/>
                  <a:gd name="connsiteY2" fmla="*/ 7620 h 1174726"/>
                  <a:gd name="connsiteX3" fmla="*/ 857250 w 5143500"/>
                  <a:gd name="connsiteY3" fmla="*/ 0 h 1174726"/>
                  <a:gd name="connsiteX4" fmla="*/ 4697730 w 5143500"/>
                  <a:gd name="connsiteY4" fmla="*/ 7620 h 1174726"/>
                  <a:gd name="connsiteX5" fmla="*/ 5143500 w 5143500"/>
                  <a:gd name="connsiteY5" fmla="*/ 8234 h 1174726"/>
                  <a:gd name="connsiteX6" fmla="*/ 5143500 w 5143500"/>
                  <a:gd name="connsiteY6" fmla="*/ 8234 h 1174726"/>
                  <a:gd name="connsiteX7" fmla="*/ 5143500 w 5143500"/>
                  <a:gd name="connsiteY7" fmla="*/ 1174726 h 1174726"/>
                  <a:gd name="connsiteX8" fmla="*/ 5143500 w 5143500"/>
                  <a:gd name="connsiteY8" fmla="*/ 1174726 h 1174726"/>
                  <a:gd name="connsiteX9" fmla="*/ 0 w 5143500"/>
                  <a:gd name="connsiteY9" fmla="*/ 1174726 h 1174726"/>
                  <a:gd name="connsiteX10" fmla="*/ 0 w 5143500"/>
                  <a:gd name="connsiteY10" fmla="*/ 1174726 h 1174726"/>
                  <a:gd name="connsiteX11" fmla="*/ 0 w 5143500"/>
                  <a:gd name="connsiteY11" fmla="*/ 8234 h 11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3500" h="1174726">
                    <a:moveTo>
                      <a:pt x="0" y="8234"/>
                    </a:moveTo>
                    <a:lnTo>
                      <a:pt x="0" y="8234"/>
                    </a:lnTo>
                    <a:lnTo>
                      <a:pt x="262890" y="7620"/>
                    </a:lnTo>
                    <a:lnTo>
                      <a:pt x="857250" y="0"/>
                    </a:lnTo>
                    <a:lnTo>
                      <a:pt x="4697730" y="7620"/>
                    </a:lnTo>
                    <a:lnTo>
                      <a:pt x="5143500" y="8234"/>
                    </a:lnTo>
                    <a:lnTo>
                      <a:pt x="5143500" y="8234"/>
                    </a:lnTo>
                    <a:lnTo>
                      <a:pt x="5143500" y="1174726"/>
                    </a:lnTo>
                    <a:lnTo>
                      <a:pt x="5143500" y="1174726"/>
                    </a:lnTo>
                    <a:lnTo>
                      <a:pt x="0" y="1174726"/>
                    </a:lnTo>
                    <a:lnTo>
                      <a:pt x="0" y="1174726"/>
                    </a:lnTo>
                    <a:lnTo>
                      <a:pt x="0" y="8234"/>
                    </a:lnTo>
                    <a:close/>
                  </a:path>
                </a:pathLst>
              </a:cu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tIns="10287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13" b="1" dirty="0">
                  <a:solidFill>
                    <a:schemeClr val="tx2"/>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B19CDF35-6EAB-4F66-904C-75B7DCD6CD2E}"/>
                  </a:ext>
                </a:extLst>
              </p:cNvPr>
              <p:cNvGrpSpPr/>
              <p:nvPr/>
            </p:nvGrpSpPr>
            <p:grpSpPr>
              <a:xfrm>
                <a:off x="2921613" y="5768120"/>
                <a:ext cx="913036" cy="983014"/>
                <a:chOff x="485820" y="7595432"/>
                <a:chExt cx="1217381" cy="1310688"/>
              </a:xfrm>
            </p:grpSpPr>
            <p:pic>
              <p:nvPicPr>
                <p:cNvPr id="116" name="Graphic 115" descr="Building outline">
                  <a:extLst>
                    <a:ext uri="{FF2B5EF4-FFF2-40B4-BE49-F238E27FC236}">
                      <a16:creationId xmlns:a16="http://schemas.microsoft.com/office/drawing/2014/main" id="{2CF46771-FC63-4876-A375-FBE7E167586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7001" y="7595432"/>
                  <a:ext cx="835018" cy="835019"/>
                </a:xfrm>
                <a:prstGeom prst="rect">
                  <a:avLst/>
                </a:prstGeom>
              </p:spPr>
            </p:pic>
            <p:sp>
              <p:nvSpPr>
                <p:cNvPr id="117" name="TextBox 116">
                  <a:extLst>
                    <a:ext uri="{FF2B5EF4-FFF2-40B4-BE49-F238E27FC236}">
                      <a16:creationId xmlns:a16="http://schemas.microsoft.com/office/drawing/2014/main" id="{348C856A-E976-4E50-9106-6FA9AD7DCDE4}"/>
                    </a:ext>
                  </a:extLst>
                </p:cNvPr>
                <p:cNvSpPr txBox="1"/>
                <p:nvPr/>
              </p:nvSpPr>
              <p:spPr>
                <a:xfrm>
                  <a:off x="485820" y="8372639"/>
                  <a:ext cx="1217381" cy="533481"/>
                </a:xfrm>
                <a:prstGeom prst="rect">
                  <a:avLst/>
                </a:prstGeom>
                <a:noFill/>
              </p:spPr>
              <p:txBody>
                <a:bodyPr wrap="square" rtlCol="0">
                  <a:spAutoFit/>
                </a:bodyPr>
                <a:lstStyle/>
                <a:p>
                  <a:pPr algn="ctr"/>
                  <a:r>
                    <a:rPr lang="en-US" sz="1000" b="1" dirty="0">
                      <a:solidFill>
                        <a:schemeClr val="tx2"/>
                      </a:solidFill>
                    </a:rPr>
                    <a:t>Residential buildings</a:t>
                  </a:r>
                </a:p>
              </p:txBody>
            </p:sp>
          </p:grpSp>
          <p:grpSp>
            <p:nvGrpSpPr>
              <p:cNvPr id="105" name="Group 104">
                <a:extLst>
                  <a:ext uri="{FF2B5EF4-FFF2-40B4-BE49-F238E27FC236}">
                    <a16:creationId xmlns:a16="http://schemas.microsoft.com/office/drawing/2014/main" id="{CFE11200-A81E-4E9D-9CED-DD361D18D4E1}"/>
                  </a:ext>
                </a:extLst>
              </p:cNvPr>
              <p:cNvGrpSpPr/>
              <p:nvPr/>
            </p:nvGrpSpPr>
            <p:grpSpPr>
              <a:xfrm>
                <a:off x="4021772" y="5749107"/>
                <a:ext cx="1068231" cy="1001159"/>
                <a:chOff x="2649298" y="7717389"/>
                <a:chExt cx="1424308" cy="1334878"/>
              </a:xfrm>
            </p:grpSpPr>
            <p:pic>
              <p:nvPicPr>
                <p:cNvPr id="114" name="Graphic 113" descr="Warehouse outline">
                  <a:extLst>
                    <a:ext uri="{FF2B5EF4-FFF2-40B4-BE49-F238E27FC236}">
                      <a16:creationId xmlns:a16="http://schemas.microsoft.com/office/drawing/2014/main" id="{74A53370-C7B1-4839-BB01-75CBBE4B4DE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928970" y="7717389"/>
                  <a:ext cx="896548" cy="896547"/>
                </a:xfrm>
                <a:prstGeom prst="rect">
                  <a:avLst/>
                </a:prstGeom>
              </p:spPr>
            </p:pic>
            <p:sp>
              <p:nvSpPr>
                <p:cNvPr id="115" name="TextBox 114">
                  <a:extLst>
                    <a:ext uri="{FF2B5EF4-FFF2-40B4-BE49-F238E27FC236}">
                      <a16:creationId xmlns:a16="http://schemas.microsoft.com/office/drawing/2014/main" id="{C09FF950-2B2D-4A1B-B8C7-AC42254AF041}"/>
                    </a:ext>
                  </a:extLst>
                </p:cNvPr>
                <p:cNvSpPr txBox="1"/>
                <p:nvPr/>
              </p:nvSpPr>
              <p:spPr>
                <a:xfrm>
                  <a:off x="2649298" y="8518787"/>
                  <a:ext cx="1424308" cy="533480"/>
                </a:xfrm>
                <a:prstGeom prst="rect">
                  <a:avLst/>
                </a:prstGeom>
                <a:noFill/>
              </p:spPr>
              <p:txBody>
                <a:bodyPr wrap="square" rtlCol="0">
                  <a:spAutoFit/>
                </a:bodyPr>
                <a:lstStyle/>
                <a:p>
                  <a:pPr algn="ctr"/>
                  <a:r>
                    <a:rPr lang="en-US" sz="1000" b="1" dirty="0">
                      <a:solidFill>
                        <a:schemeClr val="tx2"/>
                      </a:solidFill>
                    </a:rPr>
                    <a:t>Commercial buildings</a:t>
                  </a:r>
                </a:p>
              </p:txBody>
            </p:sp>
          </p:grpSp>
          <p:grpSp>
            <p:nvGrpSpPr>
              <p:cNvPr id="106" name="Group 105">
                <a:extLst>
                  <a:ext uri="{FF2B5EF4-FFF2-40B4-BE49-F238E27FC236}">
                    <a16:creationId xmlns:a16="http://schemas.microsoft.com/office/drawing/2014/main" id="{452D8272-A734-4F0A-BB69-35B2583382DC}"/>
                  </a:ext>
                </a:extLst>
              </p:cNvPr>
              <p:cNvGrpSpPr/>
              <p:nvPr/>
            </p:nvGrpSpPr>
            <p:grpSpPr>
              <a:xfrm>
                <a:off x="5481754" y="5749109"/>
                <a:ext cx="868819" cy="988274"/>
                <a:chOff x="5247219" y="7610003"/>
                <a:chExt cx="1158425" cy="1317701"/>
              </a:xfrm>
            </p:grpSpPr>
            <p:pic>
              <p:nvPicPr>
                <p:cNvPr id="112" name="Graphic 111" descr="Factory outline">
                  <a:extLst>
                    <a:ext uri="{FF2B5EF4-FFF2-40B4-BE49-F238E27FC236}">
                      <a16:creationId xmlns:a16="http://schemas.microsoft.com/office/drawing/2014/main" id="{10255F55-0D01-403E-977B-69B2757997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5418624" y="7610003"/>
                  <a:ext cx="850029" cy="850029"/>
                </a:xfrm>
                <a:prstGeom prst="rect">
                  <a:avLst/>
                </a:prstGeom>
              </p:spPr>
            </p:pic>
            <p:sp>
              <p:nvSpPr>
                <p:cNvPr id="113" name="TextBox 112">
                  <a:extLst>
                    <a:ext uri="{FF2B5EF4-FFF2-40B4-BE49-F238E27FC236}">
                      <a16:creationId xmlns:a16="http://schemas.microsoft.com/office/drawing/2014/main" id="{0D61F63D-4468-4EA1-91BC-066C6146D2DD}"/>
                    </a:ext>
                  </a:extLst>
                </p:cNvPr>
                <p:cNvSpPr txBox="1"/>
                <p:nvPr/>
              </p:nvSpPr>
              <p:spPr>
                <a:xfrm>
                  <a:off x="5247219" y="8394223"/>
                  <a:ext cx="1158425" cy="533481"/>
                </a:xfrm>
                <a:prstGeom prst="rect">
                  <a:avLst/>
                </a:prstGeom>
                <a:noFill/>
              </p:spPr>
              <p:txBody>
                <a:bodyPr wrap="square" rtlCol="0">
                  <a:spAutoFit/>
                </a:bodyPr>
                <a:lstStyle/>
                <a:p>
                  <a:pPr algn="ctr"/>
                  <a:r>
                    <a:rPr lang="en-US" sz="1000" b="1" dirty="0">
                      <a:solidFill>
                        <a:schemeClr val="tx2"/>
                      </a:solidFill>
                    </a:rPr>
                    <a:t>Industry/ Agriculture</a:t>
                  </a:r>
                </a:p>
              </p:txBody>
            </p:sp>
          </p:grpSp>
          <p:cxnSp>
            <p:nvCxnSpPr>
              <p:cNvPr id="107" name="Straight Connector 106">
                <a:extLst>
                  <a:ext uri="{FF2B5EF4-FFF2-40B4-BE49-F238E27FC236}">
                    <a16:creationId xmlns:a16="http://schemas.microsoft.com/office/drawing/2014/main" id="{66402499-7DDB-4B2E-BC10-F36BE35FDAFD}"/>
                  </a:ext>
                </a:extLst>
              </p:cNvPr>
              <p:cNvCxnSpPr>
                <a:cxnSpLocks/>
              </p:cNvCxnSpPr>
              <p:nvPr/>
            </p:nvCxnSpPr>
            <p:spPr>
              <a:xfrm>
                <a:off x="3338642" y="5111566"/>
                <a:ext cx="2327664" cy="0"/>
              </a:xfrm>
              <a:prstGeom prst="line">
                <a:avLst/>
              </a:prstGeom>
              <a:ln w="127000">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E608A76-7B91-46CE-AD5C-CDC2629E5580}"/>
                  </a:ext>
                </a:extLst>
              </p:cNvPr>
              <p:cNvCxnSpPr>
                <a:cxnSpLocks/>
              </p:cNvCxnSpPr>
              <p:nvPr/>
            </p:nvCxnSpPr>
            <p:spPr>
              <a:xfrm>
                <a:off x="4572000"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FF94196-EE21-4F0F-9F3A-5CFEFF816A59}"/>
                  </a:ext>
                </a:extLst>
              </p:cNvPr>
              <p:cNvCxnSpPr>
                <a:cxnSpLocks/>
              </p:cNvCxnSpPr>
              <p:nvPr/>
            </p:nvCxnSpPr>
            <p:spPr>
              <a:xfrm>
                <a:off x="5634556" y="5060869"/>
                <a:ext cx="0" cy="62728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D4FAF21-0466-40C5-AD18-9A20B3F58D10}"/>
                  </a:ext>
                </a:extLst>
              </p:cNvPr>
              <p:cNvCxnSpPr>
                <a:cxnSpLocks/>
              </p:cNvCxnSpPr>
              <p:nvPr/>
            </p:nvCxnSpPr>
            <p:spPr>
              <a:xfrm>
                <a:off x="3378131" y="5111566"/>
                <a:ext cx="0" cy="5765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909D876-CC3C-4746-BCB1-9BB2B85EB387}"/>
                  </a:ext>
                </a:extLst>
              </p:cNvPr>
              <p:cNvSpPr txBox="1"/>
              <p:nvPr/>
            </p:nvSpPr>
            <p:spPr>
              <a:xfrm>
                <a:off x="1840294" y="5914699"/>
                <a:ext cx="948455" cy="646331"/>
              </a:xfrm>
              <a:prstGeom prst="rect">
                <a:avLst/>
              </a:prstGeom>
              <a:noFill/>
            </p:spPr>
            <p:txBody>
              <a:bodyPr wrap="square" rtlCol="0">
                <a:spAutoFit/>
              </a:bodyPr>
              <a:lstStyle/>
              <a:p>
                <a:r>
                  <a:rPr lang="en-US" b="1" dirty="0">
                    <a:solidFill>
                      <a:schemeClr val="bg1"/>
                    </a:solidFill>
                  </a:rPr>
                  <a:t>End Users</a:t>
                </a:r>
              </a:p>
            </p:txBody>
          </p:sp>
        </p:grpSp>
        <p:pic>
          <p:nvPicPr>
            <p:cNvPr id="120" name="Graphic 119">
              <a:extLst>
                <a:ext uri="{FF2B5EF4-FFF2-40B4-BE49-F238E27FC236}">
                  <a16:creationId xmlns:a16="http://schemas.microsoft.com/office/drawing/2014/main" id="{7F8B3F66-21FF-4751-8AF7-B70573FDE0C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59540" y="724715"/>
              <a:ext cx="936897" cy="624598"/>
            </a:xfrm>
            <a:prstGeom prst="rect">
              <a:avLst/>
            </a:prstGeom>
          </p:spPr>
        </p:pic>
        <p:cxnSp>
          <p:nvCxnSpPr>
            <p:cNvPr id="121" name="Straight Arrow Connector 120">
              <a:extLst>
                <a:ext uri="{FF2B5EF4-FFF2-40B4-BE49-F238E27FC236}">
                  <a16:creationId xmlns:a16="http://schemas.microsoft.com/office/drawing/2014/main" id="{1F9452A4-FE33-487F-A113-90DB820D0762}"/>
                </a:ext>
              </a:extLst>
            </p:cNvPr>
            <p:cNvCxnSpPr>
              <a:cxnSpLocks/>
            </p:cNvCxnSpPr>
            <p:nvPr/>
          </p:nvCxnSpPr>
          <p:spPr>
            <a:xfrm flipH="1">
              <a:off x="7588451" y="2271278"/>
              <a:ext cx="1242764" cy="0"/>
            </a:xfrm>
            <a:prstGeom prst="straightConnector1">
              <a:avLst/>
            </a:prstGeom>
            <a:ln w="12700">
              <a:solidFill>
                <a:schemeClr val="accent3"/>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374638C3-0C21-4D79-AB9E-B60D5F742C24}"/>
                </a:ext>
              </a:extLst>
            </p:cNvPr>
            <p:cNvCxnSpPr>
              <a:cxnSpLocks/>
            </p:cNvCxnSpPr>
            <p:nvPr/>
          </p:nvCxnSpPr>
          <p:spPr>
            <a:xfrm flipH="1">
              <a:off x="7617738" y="2143461"/>
              <a:ext cx="2868640" cy="0"/>
            </a:xfrm>
            <a:prstGeom prst="straightConnector1">
              <a:avLst/>
            </a:prstGeom>
            <a:ln w="12700">
              <a:solidFill>
                <a:schemeClr val="accent4"/>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Rectangle: Rounded Corners 122">
              <a:extLst>
                <a:ext uri="{FF2B5EF4-FFF2-40B4-BE49-F238E27FC236}">
                  <a16:creationId xmlns:a16="http://schemas.microsoft.com/office/drawing/2014/main" id="{FDDD2CD6-36D4-474B-96F3-03C718927639}"/>
                </a:ext>
              </a:extLst>
            </p:cNvPr>
            <p:cNvSpPr/>
            <p:nvPr/>
          </p:nvSpPr>
          <p:spPr>
            <a:xfrm>
              <a:off x="8756102" y="1985724"/>
              <a:ext cx="1072624" cy="855485"/>
            </a:xfrm>
            <a:prstGeom prst="roundRect">
              <a:avLst>
                <a:gd name="adj" fmla="val 0"/>
              </a:avLst>
            </a:prstGeom>
            <a:solidFill>
              <a:schemeClr val="accent3"/>
            </a:solidFill>
            <a:ln w="9525">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5"/>
                  </a:solidFill>
                </a:rPr>
                <a:t>Distributors </a:t>
              </a:r>
            </a:p>
            <a:p>
              <a:pPr algn="ctr"/>
              <a:r>
                <a:rPr lang="en-US" sz="1200" b="1" dirty="0">
                  <a:solidFill>
                    <a:schemeClr val="accent5"/>
                  </a:solidFill>
                </a:rPr>
                <a:t>(Local and National)</a:t>
              </a:r>
            </a:p>
          </p:txBody>
        </p:sp>
        <p:sp>
          <p:nvSpPr>
            <p:cNvPr id="124" name="TextBox 123">
              <a:extLst>
                <a:ext uri="{FF2B5EF4-FFF2-40B4-BE49-F238E27FC236}">
                  <a16:creationId xmlns:a16="http://schemas.microsoft.com/office/drawing/2014/main" id="{5AE4F622-D864-4492-B021-07273699E5D0}"/>
                </a:ext>
              </a:extLst>
            </p:cNvPr>
            <p:cNvSpPr txBox="1"/>
            <p:nvPr/>
          </p:nvSpPr>
          <p:spPr>
            <a:xfrm>
              <a:off x="8882029" y="902531"/>
              <a:ext cx="290876" cy="461665"/>
            </a:xfrm>
            <a:prstGeom prst="rect">
              <a:avLst/>
            </a:prstGeom>
            <a:noFill/>
          </p:spPr>
          <p:txBody>
            <a:bodyPr wrap="square" rtlCol="0">
              <a:spAutoFit/>
            </a:bodyPr>
            <a:lstStyle/>
            <a:p>
              <a:pPr algn="ctr"/>
              <a:r>
                <a:rPr lang="en-US" sz="2400" dirty="0">
                  <a:solidFill>
                    <a:schemeClr val="accent6"/>
                  </a:solidFill>
                </a:rPr>
                <a:t>&amp;</a:t>
              </a:r>
            </a:p>
          </p:txBody>
        </p:sp>
        <p:sp>
          <p:nvSpPr>
            <p:cNvPr id="125" name="TextBox 124">
              <a:extLst>
                <a:ext uri="{FF2B5EF4-FFF2-40B4-BE49-F238E27FC236}">
                  <a16:creationId xmlns:a16="http://schemas.microsoft.com/office/drawing/2014/main" id="{319F3BF4-B200-4EAC-86E2-A9B397462C0D}"/>
                </a:ext>
              </a:extLst>
            </p:cNvPr>
            <p:cNvSpPr txBox="1"/>
            <p:nvPr/>
          </p:nvSpPr>
          <p:spPr>
            <a:xfrm>
              <a:off x="9248355" y="771129"/>
              <a:ext cx="1467689" cy="523220"/>
            </a:xfrm>
            <a:prstGeom prst="rect">
              <a:avLst/>
            </a:prstGeom>
            <a:solidFill>
              <a:schemeClr val="tx2">
                <a:lumMod val="40000"/>
                <a:lumOff val="60000"/>
              </a:schemeClr>
            </a:solidFill>
            <a:ln>
              <a:solidFill>
                <a:schemeClr val="accent5"/>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ASD</a:t>
              </a:r>
            </a:p>
            <a:p>
              <a:pPr algn="ctr"/>
              <a:r>
                <a:rPr lang="en-US" sz="1400" b="1" dirty="0">
                  <a:solidFill>
                    <a:schemeClr val="bg1"/>
                  </a:solidFill>
                </a:rPr>
                <a:t> Manufacturers</a:t>
              </a:r>
            </a:p>
          </p:txBody>
        </p:sp>
        <p:sp>
          <p:nvSpPr>
            <p:cNvPr id="126" name="TextBox 125">
              <a:extLst>
                <a:ext uri="{FF2B5EF4-FFF2-40B4-BE49-F238E27FC236}">
                  <a16:creationId xmlns:a16="http://schemas.microsoft.com/office/drawing/2014/main" id="{2B1ABC17-B4DD-415F-8667-BAAC32295C4C}"/>
                </a:ext>
              </a:extLst>
            </p:cNvPr>
            <p:cNvSpPr txBox="1"/>
            <p:nvPr/>
          </p:nvSpPr>
          <p:spPr>
            <a:xfrm>
              <a:off x="7055627" y="783185"/>
              <a:ext cx="1554973" cy="523220"/>
            </a:xfrm>
            <a:prstGeom prst="rect">
              <a:avLst/>
            </a:prstGeom>
            <a:solidFill>
              <a:schemeClr val="accent5"/>
            </a:solidFill>
            <a:ln>
              <a:solidFill>
                <a:schemeClr val="accent5">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b="1" dirty="0">
                  <a:solidFill>
                    <a:schemeClr val="bg1"/>
                  </a:solidFill>
                </a:rPr>
                <a:t>Motor</a:t>
              </a:r>
            </a:p>
            <a:p>
              <a:pPr algn="ctr"/>
              <a:r>
                <a:rPr lang="en-US" sz="1400" b="1" dirty="0">
                  <a:solidFill>
                    <a:schemeClr val="bg1"/>
                  </a:solidFill>
                </a:rPr>
                <a:t> Manufacturers</a:t>
              </a:r>
            </a:p>
          </p:txBody>
        </p:sp>
        <p:sp>
          <p:nvSpPr>
            <p:cNvPr id="127" name="Arrow: Down 126">
              <a:extLst>
                <a:ext uri="{FF2B5EF4-FFF2-40B4-BE49-F238E27FC236}">
                  <a16:creationId xmlns:a16="http://schemas.microsoft.com/office/drawing/2014/main" id="{C1F27714-F981-49CB-B56E-A2D4009B4ECF}"/>
                </a:ext>
              </a:extLst>
            </p:cNvPr>
            <p:cNvSpPr/>
            <p:nvPr/>
          </p:nvSpPr>
          <p:spPr>
            <a:xfrm>
              <a:off x="10468566" y="143008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Arrow Connector 127">
              <a:extLst>
                <a:ext uri="{FF2B5EF4-FFF2-40B4-BE49-F238E27FC236}">
                  <a16:creationId xmlns:a16="http://schemas.microsoft.com/office/drawing/2014/main" id="{BBF238DE-8369-4F8C-BEC6-41EE00A9BE30}"/>
                </a:ext>
              </a:extLst>
            </p:cNvPr>
            <p:cNvCxnSpPr>
              <a:cxnSpLocks/>
            </p:cNvCxnSpPr>
            <p:nvPr/>
          </p:nvCxnSpPr>
          <p:spPr>
            <a:xfrm>
              <a:off x="10789436" y="1411794"/>
              <a:ext cx="0" cy="488316"/>
            </a:xfrm>
            <a:prstGeom prst="straightConnector1">
              <a:avLst/>
            </a:prstGeom>
            <a:ln w="1016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B4DBD8B4-3265-4662-9F80-7BD250158C48}"/>
                </a:ext>
              </a:extLst>
            </p:cNvPr>
            <p:cNvCxnSpPr>
              <a:cxnSpLocks/>
            </p:cNvCxnSpPr>
            <p:nvPr/>
          </p:nvCxnSpPr>
          <p:spPr>
            <a:xfrm>
              <a:off x="11068187" y="1411794"/>
              <a:ext cx="0" cy="488316"/>
            </a:xfrm>
            <a:prstGeom prst="straightConnector1">
              <a:avLst/>
            </a:prstGeom>
            <a:ln w="508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0" name="Arrow: Down 129">
              <a:extLst>
                <a:ext uri="{FF2B5EF4-FFF2-40B4-BE49-F238E27FC236}">
                  <a16:creationId xmlns:a16="http://schemas.microsoft.com/office/drawing/2014/main" id="{BE90BF40-F8AC-4A5A-AB64-BB70373A4924}"/>
                </a:ext>
              </a:extLst>
            </p:cNvPr>
            <p:cNvSpPr/>
            <p:nvPr/>
          </p:nvSpPr>
          <p:spPr>
            <a:xfrm>
              <a:off x="8841045" y="1436034"/>
              <a:ext cx="938358" cy="555639"/>
            </a:xfrm>
            <a:prstGeom prst="downArrow">
              <a:avLst>
                <a:gd name="adj1" fmla="val 6624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Arrow Connector 130">
              <a:extLst>
                <a:ext uri="{FF2B5EF4-FFF2-40B4-BE49-F238E27FC236}">
                  <a16:creationId xmlns:a16="http://schemas.microsoft.com/office/drawing/2014/main" id="{DE4D5E45-AB96-4B79-B7A4-0FD8EAE827FE}"/>
                </a:ext>
              </a:extLst>
            </p:cNvPr>
            <p:cNvCxnSpPr>
              <a:cxnSpLocks/>
            </p:cNvCxnSpPr>
            <p:nvPr/>
          </p:nvCxnSpPr>
          <p:spPr>
            <a:xfrm>
              <a:off x="9161915" y="1417744"/>
              <a:ext cx="0" cy="488316"/>
            </a:xfrm>
            <a:prstGeom prst="straightConnector1">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3FDA5564-0646-4933-8006-3EBB635BB724}"/>
                </a:ext>
              </a:extLst>
            </p:cNvPr>
            <p:cNvCxnSpPr>
              <a:cxnSpLocks/>
            </p:cNvCxnSpPr>
            <p:nvPr/>
          </p:nvCxnSpPr>
          <p:spPr>
            <a:xfrm>
              <a:off x="9440666" y="1417744"/>
              <a:ext cx="0" cy="488316"/>
            </a:xfrm>
            <a:prstGeom prst="straightConnector1">
              <a:avLst/>
            </a:prstGeom>
            <a:ln w="10160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3" name="Graphic 132">
              <a:extLst>
                <a:ext uri="{FF2B5EF4-FFF2-40B4-BE49-F238E27FC236}">
                  <a16:creationId xmlns:a16="http://schemas.microsoft.com/office/drawing/2014/main" id="{868D8D78-9302-4EBA-86B9-3667BB9FB90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0922787" y="762010"/>
              <a:ext cx="466323" cy="592736"/>
            </a:xfrm>
            <a:prstGeom prst="rect">
              <a:avLst/>
            </a:prstGeom>
          </p:spPr>
        </p:pic>
      </p:grpSp>
      <p:pic>
        <p:nvPicPr>
          <p:cNvPr id="184" name="Graphic 183" descr="Link with solid fill">
            <a:extLst>
              <a:ext uri="{FF2B5EF4-FFF2-40B4-BE49-F238E27FC236}">
                <a16:creationId xmlns:a16="http://schemas.microsoft.com/office/drawing/2014/main" id="{63C902E2-9AE5-4387-B25F-2D00203622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426461" y="3050096"/>
            <a:ext cx="2177143" cy="2177143"/>
          </a:xfrm>
          <a:prstGeom prst="rect">
            <a:avLst/>
          </a:prstGeom>
        </p:spPr>
      </p:pic>
      <p:sp>
        <p:nvSpPr>
          <p:cNvPr id="57" name="Title 1">
            <a:extLst>
              <a:ext uri="{FF2B5EF4-FFF2-40B4-BE49-F238E27FC236}">
                <a16:creationId xmlns:a16="http://schemas.microsoft.com/office/drawing/2014/main" id="{11FC5190-1C4D-47B1-9C60-EAFD1C3566CF}"/>
              </a:ext>
            </a:extLst>
          </p:cNvPr>
          <p:cNvSpPr txBox="1">
            <a:spLocks/>
          </p:cNvSpPr>
          <p:nvPr/>
        </p:nvSpPr>
        <p:spPr>
          <a:xfrm>
            <a:off x="365185" y="1062345"/>
            <a:ext cx="4309485" cy="123825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gn="ctr"/>
            <a:r>
              <a:rPr lang="en-US" sz="4400" b="1" dirty="0">
                <a:solidFill>
                  <a:schemeClr val="accent5"/>
                </a:solidFill>
              </a:rPr>
              <a:t>Motor &amp; ASD Supply Chain</a:t>
            </a:r>
          </a:p>
        </p:txBody>
      </p:sp>
    </p:spTree>
    <p:extLst>
      <p:ext uri="{BB962C8B-B14F-4D97-AF65-F5344CB8AC3E}">
        <p14:creationId xmlns:p14="http://schemas.microsoft.com/office/powerpoint/2010/main" val="354182463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am Colors">
      <a:dk1>
        <a:sysClr val="windowText" lastClr="000000"/>
      </a:dk1>
      <a:lt1>
        <a:sysClr val="window" lastClr="FFFFFF"/>
      </a:lt1>
      <a:dk2>
        <a:srgbClr val="556270"/>
      </a:dk2>
      <a:lt2>
        <a:srgbClr val="EEECE1"/>
      </a:lt2>
      <a:accent1>
        <a:srgbClr val="AF272F"/>
      </a:accent1>
      <a:accent2>
        <a:srgbClr val="F44E39"/>
      </a:accent2>
      <a:accent3>
        <a:srgbClr val="C1D82F"/>
      </a:accent3>
      <a:accent4>
        <a:srgbClr val="1CBECA"/>
      </a:accent4>
      <a:accent5>
        <a:srgbClr val="556270"/>
      </a:accent5>
      <a:accent6>
        <a:srgbClr val="FFFFFF"/>
      </a:accent6>
      <a:hlink>
        <a:srgbClr val="000000"/>
      </a:hlink>
      <a:folHlink>
        <a:srgbClr val="1F497D"/>
      </a:folHlink>
    </a:clrScheme>
    <a:fontScheme name="Custom 2">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PA colors 1">
      <a:dk1>
        <a:sysClr val="windowText" lastClr="000000"/>
      </a:dk1>
      <a:lt1>
        <a:sysClr val="window" lastClr="FFFFFF"/>
      </a:lt1>
      <a:dk2>
        <a:srgbClr val="556270"/>
      </a:dk2>
      <a:lt2>
        <a:srgbClr val="DEE2E6"/>
      </a:lt2>
      <a:accent1>
        <a:srgbClr val="AF272F"/>
      </a:accent1>
      <a:accent2>
        <a:srgbClr val="E04E39"/>
      </a:accent2>
      <a:accent3>
        <a:srgbClr val="C1D82F"/>
      </a:accent3>
      <a:accent4>
        <a:srgbClr val="1CBECA"/>
      </a:accent4>
      <a:accent5>
        <a:srgbClr val="556270"/>
      </a:accent5>
      <a:accent6>
        <a:srgbClr val="1CBECA"/>
      </a:accent6>
      <a:hlink>
        <a:srgbClr val="C1D82F"/>
      </a:hlink>
      <a:folHlink>
        <a:srgbClr val="E04E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Team Colors">
      <a:dk1>
        <a:sysClr val="windowText" lastClr="000000"/>
      </a:dk1>
      <a:lt1>
        <a:sysClr val="window" lastClr="FFFFFF"/>
      </a:lt1>
      <a:dk2>
        <a:srgbClr val="556270"/>
      </a:dk2>
      <a:lt2>
        <a:srgbClr val="EEECE1"/>
      </a:lt2>
      <a:accent1>
        <a:srgbClr val="AF272F"/>
      </a:accent1>
      <a:accent2>
        <a:srgbClr val="F44E39"/>
      </a:accent2>
      <a:accent3>
        <a:srgbClr val="C1D82F"/>
      </a:accent3>
      <a:accent4>
        <a:srgbClr val="1CBECA"/>
      </a:accent4>
      <a:accent5>
        <a:srgbClr val="556270"/>
      </a:accent5>
      <a:accent6>
        <a:srgbClr val="FFFFFF"/>
      </a:accent6>
      <a:hlink>
        <a:srgbClr val="000000"/>
      </a:hlink>
      <a:folHlink>
        <a:srgbClr val="1F497D"/>
      </a:folHlink>
    </a:clrScheme>
    <a:fontScheme name="Custom 2">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PA Momentum Savings Template" id="{2927F984-6FCB-461C-9F4B-D1072B749954}" vid="{C9D27158-2D8F-481F-90C0-7D33FF17022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337F9FA23E5E4C99EDA06BDAA0AE05" ma:contentTypeVersion="1" ma:contentTypeDescription="Create a new document." ma:contentTypeScope="" ma:versionID="2205ee922cae17b7d688ed77f0879bf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C2C7E-B3D5-483C-B880-25A8C88743CD}">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C4ED0698-8076-42DA-A3FC-933F48E11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C27DAE-6749-4824-8666-4B5357234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29854</TotalTime>
  <Words>3326</Words>
  <Application>Microsoft Office PowerPoint</Application>
  <PresentationFormat>Widescreen</PresentationFormat>
  <Paragraphs>323</Paragraphs>
  <Slides>25</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Helvetica</vt:lpstr>
      <vt:lpstr>Segoe UI</vt:lpstr>
      <vt:lpstr>Times New Roman</vt:lpstr>
      <vt:lpstr>Office Theme</vt:lpstr>
      <vt:lpstr>1_Office Theme</vt:lpstr>
      <vt:lpstr>2_Office Theme</vt:lpstr>
      <vt:lpstr>PowerPoint Presentation</vt:lpstr>
      <vt:lpstr>PowerPoint Presentation</vt:lpstr>
      <vt:lpstr>ADJUSTABLE SPEED DRIVE MARKET ACTOR INTERVIEWS</vt:lpstr>
      <vt:lpstr>WHY WE CONDUCTED THE INTERVIEWS</vt:lpstr>
      <vt:lpstr>WHO DID WE INTERVIEW?</vt:lpstr>
      <vt:lpstr>PowerPoint Presentation</vt:lpstr>
      <vt:lpstr>RESEARCH FINDINGS</vt:lpstr>
      <vt:lpstr>RESEARCH FINDINGS</vt:lpstr>
      <vt:lpstr>PowerPoint Presentation</vt:lpstr>
      <vt:lpstr>PowerPoint Presentation</vt:lpstr>
      <vt:lpstr>PowerPoint Presentation</vt:lpstr>
      <vt:lpstr>PowerPoint Presentation</vt:lpstr>
      <vt:lpstr>RESEARCH FINDINGS</vt:lpstr>
      <vt:lpstr>ASD ADOPTION</vt:lpstr>
      <vt:lpstr>ASD ADOPTION</vt:lpstr>
      <vt:lpstr>ASD ADOPTION</vt:lpstr>
      <vt:lpstr>RESEARCH FINDINGS</vt:lpstr>
      <vt:lpstr>INSTALLATION &amp;  OPERATING TRENDS</vt:lpstr>
      <vt:lpstr>INSTALLATION &amp;  OPERATING TRENDS</vt:lpstr>
      <vt:lpstr>INSTALLATION &amp;  OPERATING TRENDS</vt:lpstr>
      <vt:lpstr>RESEARCH FINDINGS</vt:lpstr>
      <vt:lpstr>AIR COMPRESSOR TRENDS</vt:lpstr>
      <vt:lpstr>AIR COMPRESSOR TRENDS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210624_BPA_Summer_Learning_Series_ASD_Market_Research</dc:title>
  <dc:creator>Sarah Widder</dc:creator>
  <cp:lastModifiedBy>Michele Francisco</cp:lastModifiedBy>
  <cp:revision>732</cp:revision>
  <cp:lastPrinted>2018-03-01T16:45:12Z</cp:lastPrinted>
  <dcterms:created xsi:type="dcterms:W3CDTF">2017-10-10T16:35:34Z</dcterms:created>
  <dcterms:modified xsi:type="dcterms:W3CDTF">2022-10-17T23:38:06Z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0x010100B2337F9FA23E5E4C99EDA06BDAA0AE05</vt:lpwstr>
  </property>
</Properties>
</file>