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06" r:id="rId6"/>
    <p:sldId id="348" r:id="rId7"/>
    <p:sldId id="286" r:id="rId8"/>
    <p:sldId id="350" r:id="rId9"/>
    <p:sldId id="328" r:id="rId10"/>
    <p:sldId id="365" r:id="rId11"/>
    <p:sldId id="351" r:id="rId12"/>
    <p:sldId id="349" r:id="rId13"/>
    <p:sldId id="327" r:id="rId14"/>
    <p:sldId id="352" r:id="rId15"/>
    <p:sldId id="353" r:id="rId16"/>
    <p:sldId id="312" r:id="rId17"/>
    <p:sldId id="354" r:id="rId18"/>
    <p:sldId id="294" r:id="rId19"/>
    <p:sldId id="364" r:id="rId20"/>
    <p:sldId id="360" r:id="rId21"/>
    <p:sldId id="356" r:id="rId22"/>
    <p:sldId id="357" r:id="rId23"/>
    <p:sldId id="358" r:id="rId24"/>
    <p:sldId id="359" r:id="rId25"/>
    <p:sldId id="366" r:id="rId26"/>
    <p:sldId id="323" r:id="rId27"/>
    <p:sldId id="321" r:id="rId28"/>
    <p:sldId id="322" r:id="rId29"/>
    <p:sldId id="329" r:id="rId30"/>
    <p:sldId id="300" r:id="rId31"/>
    <p:sldId id="363" r:id="rId32"/>
    <p:sldId id="326" r:id="rId33"/>
    <p:sldId id="303" r:id="rId3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C61DAEAC-A669-43CA-A851-1EF38C75D806}">
          <p14:sldIdLst>
            <p14:sldId id="256"/>
            <p14:sldId id="306"/>
            <p14:sldId id="348"/>
            <p14:sldId id="286"/>
            <p14:sldId id="350"/>
            <p14:sldId id="328"/>
            <p14:sldId id="365"/>
            <p14:sldId id="351"/>
            <p14:sldId id="349"/>
            <p14:sldId id="327"/>
            <p14:sldId id="352"/>
            <p14:sldId id="353"/>
            <p14:sldId id="312"/>
            <p14:sldId id="354"/>
            <p14:sldId id="294"/>
            <p14:sldId id="364"/>
            <p14:sldId id="360"/>
            <p14:sldId id="356"/>
            <p14:sldId id="357"/>
            <p14:sldId id="358"/>
            <p14:sldId id="359"/>
            <p14:sldId id="366"/>
            <p14:sldId id="323"/>
            <p14:sldId id="321"/>
            <p14:sldId id="322"/>
            <p14:sldId id="329"/>
            <p14:sldId id="300"/>
            <p14:sldId id="363"/>
            <p14:sldId id="326"/>
            <p14:sldId id="303"/>
          </p14:sldIdLst>
        </p14:section>
        <p14:section name="Backups" id="{0ABD2504-E2BC-408A-832B-8EDB0E2E8B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B18D13-09B2-7C4F-FC44-F679105D0FA0}" name="Tripamer,David P (BPA) - PEH-6" initials="DT" userId="S::DPTripamer@bpa.gov::dc846df6-a509-4e37-899b-7f4d85b64a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F"/>
    <a:srgbClr val="0070C0"/>
    <a:srgbClr val="005EB8"/>
    <a:srgbClr val="B36924"/>
    <a:srgbClr val="89532F"/>
    <a:srgbClr val="507F70"/>
    <a:srgbClr val="007681"/>
    <a:srgbClr val="515151"/>
    <a:srgbClr val="535486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0784" autoAdjust="0"/>
  </p:normalViewPr>
  <p:slideViewPr>
    <p:cSldViewPr>
      <p:cViewPr varScale="1">
        <p:scale>
          <a:sx n="103" d="100"/>
          <a:sy n="103" d="100"/>
        </p:scale>
        <p:origin x="196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3" d="100"/>
          <a:sy n="153" d="100"/>
        </p:scale>
        <p:origin x="2000" y="16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AD699-2326-44E2-9538-C4BB12271E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615C2-719C-42FE-9580-50E1B03D6067}">
      <dgm:prSet phldrT="[Text]" phldr="0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Background and Daily DVR Overview</a:t>
          </a:r>
        </a:p>
      </dgm:t>
    </dgm:pt>
    <dgm:pt modelId="{AB7EF550-0A2C-4A3A-9843-5A9BF79929FC}" type="parTrans" cxnId="{E7306DE3-3915-48C7-9BF8-B320F95A99A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72637-2572-41D4-80C0-D81C95BC9727}" type="sibTrans" cxnId="{E7306DE3-3915-48C7-9BF8-B320F95A99A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E81B8-965A-47E8-9CDB-D71879E1A9FB}">
      <dgm:prSet phldrT="[Text]" phldr="0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Previous Barriers</a:t>
          </a:r>
        </a:p>
      </dgm:t>
    </dgm:pt>
    <dgm:pt modelId="{A26C9147-4093-4ADA-9DBF-BAD763F3D3B2}" type="parTrans" cxnId="{F01EB008-334D-49C8-8732-5F7EBEEB3896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62B694-597A-4252-8136-C29F14E29C79}" type="sibTrans" cxnId="{F01EB008-334D-49C8-8732-5F7EBEEB3896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0C79E-CF7D-4106-B640-D8C8F29CB5D7}">
      <dgm:prSet phldrT="[Text]" phldr="0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New Solutions</a:t>
          </a:r>
        </a:p>
      </dgm:t>
    </dgm:pt>
    <dgm:pt modelId="{7025212A-BC1D-4167-A7D7-7F9F36042D9A}" type="parTrans" cxnId="{CEB79404-DC48-40EB-B164-637EBF1134DF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039A7-F6A2-4B6F-9C63-2D11FFE4550B}" type="sibTrans" cxnId="{CEB79404-DC48-40EB-B164-637EBF1134DF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14537-D815-4D3B-9957-12C7A27290B4}">
      <dgm:prSet phldrT="[Text]" phldr="0" custT="1"/>
      <dgm:spPr/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Next Steps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5815F-9E49-409F-AEB4-982D7EB24A04}" type="parTrans" cxnId="{314D67B4-80FF-45F5-BAAB-454A3E19D60F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DFC65-D4B8-4EAE-8358-87628FC8777C}" type="sibTrans" cxnId="{314D67B4-80FF-45F5-BAAB-454A3E19D60F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9E695-361B-4E03-B6B5-7070856CFAE2}" type="pres">
      <dgm:prSet presAssocID="{507AD699-2326-44E2-9538-C4BB12271E3B}" presName="Name0" presStyleCnt="0">
        <dgm:presLayoutVars>
          <dgm:chMax val="7"/>
          <dgm:chPref val="7"/>
          <dgm:dir/>
        </dgm:presLayoutVars>
      </dgm:prSet>
      <dgm:spPr/>
    </dgm:pt>
    <dgm:pt modelId="{C4FF755E-F982-4EFC-AB76-0C7DE8FECC7C}" type="pres">
      <dgm:prSet presAssocID="{507AD699-2326-44E2-9538-C4BB12271E3B}" presName="Name1" presStyleCnt="0"/>
      <dgm:spPr/>
    </dgm:pt>
    <dgm:pt modelId="{A7AE5D1F-2018-4CB8-A7DD-0B85B0225137}" type="pres">
      <dgm:prSet presAssocID="{507AD699-2326-44E2-9538-C4BB12271E3B}" presName="cycle" presStyleCnt="0"/>
      <dgm:spPr/>
    </dgm:pt>
    <dgm:pt modelId="{7F595D39-D835-488C-AFDA-2C6F3F9610A3}" type="pres">
      <dgm:prSet presAssocID="{507AD699-2326-44E2-9538-C4BB12271E3B}" presName="srcNode" presStyleLbl="node1" presStyleIdx="0" presStyleCnt="4"/>
      <dgm:spPr/>
    </dgm:pt>
    <dgm:pt modelId="{CE0213B9-6D4A-4294-826E-40BA36E9545E}" type="pres">
      <dgm:prSet presAssocID="{507AD699-2326-44E2-9538-C4BB12271E3B}" presName="conn" presStyleLbl="parChTrans1D2" presStyleIdx="0" presStyleCnt="1"/>
      <dgm:spPr/>
    </dgm:pt>
    <dgm:pt modelId="{B8CBD89E-997F-49DC-A98B-684B1D789600}" type="pres">
      <dgm:prSet presAssocID="{507AD699-2326-44E2-9538-C4BB12271E3B}" presName="extraNode" presStyleLbl="node1" presStyleIdx="0" presStyleCnt="4"/>
      <dgm:spPr/>
    </dgm:pt>
    <dgm:pt modelId="{CB2FCA40-CBDB-4753-A91A-A48F534B12E5}" type="pres">
      <dgm:prSet presAssocID="{507AD699-2326-44E2-9538-C4BB12271E3B}" presName="dstNode" presStyleLbl="node1" presStyleIdx="0" presStyleCnt="4"/>
      <dgm:spPr/>
    </dgm:pt>
    <dgm:pt modelId="{270A2F45-F047-4CEB-A4AE-FD41C96C1F48}" type="pres">
      <dgm:prSet presAssocID="{65D615C2-719C-42FE-9580-50E1B03D6067}" presName="text_1" presStyleLbl="node1" presStyleIdx="0" presStyleCnt="4">
        <dgm:presLayoutVars>
          <dgm:bulletEnabled val="1"/>
        </dgm:presLayoutVars>
      </dgm:prSet>
      <dgm:spPr/>
    </dgm:pt>
    <dgm:pt modelId="{ADC90FCF-CD46-42BC-9C8F-3C449D469D60}" type="pres">
      <dgm:prSet presAssocID="{65D615C2-719C-42FE-9580-50E1B03D6067}" presName="accent_1" presStyleCnt="0"/>
      <dgm:spPr/>
    </dgm:pt>
    <dgm:pt modelId="{0E6D260E-B9CC-4F8C-A2C7-1DC206E227CD}" type="pres">
      <dgm:prSet presAssocID="{65D615C2-719C-42FE-9580-50E1B03D6067}" presName="accentRepeatNode" presStyleLbl="solidFgAcc1" presStyleIdx="0" presStyleCnt="4"/>
      <dgm:spPr/>
    </dgm:pt>
    <dgm:pt modelId="{B5640C42-0BE6-4042-B104-7475CCE534A3}" type="pres">
      <dgm:prSet presAssocID="{6ACE81B8-965A-47E8-9CDB-D71879E1A9FB}" presName="text_2" presStyleLbl="node1" presStyleIdx="1" presStyleCnt="4" custLinFactNeighborX="-470" custLinFactNeighborY="974">
        <dgm:presLayoutVars>
          <dgm:bulletEnabled val="1"/>
        </dgm:presLayoutVars>
      </dgm:prSet>
      <dgm:spPr/>
    </dgm:pt>
    <dgm:pt modelId="{DE42391B-14EB-4200-B38D-871E7EBCED0D}" type="pres">
      <dgm:prSet presAssocID="{6ACE81B8-965A-47E8-9CDB-D71879E1A9FB}" presName="accent_2" presStyleCnt="0"/>
      <dgm:spPr/>
    </dgm:pt>
    <dgm:pt modelId="{0859181C-9F91-4187-9CF3-EF8C191D293D}" type="pres">
      <dgm:prSet presAssocID="{6ACE81B8-965A-47E8-9CDB-D71879E1A9FB}" presName="accentRepeatNode" presStyleLbl="solidFgAcc1" presStyleIdx="1" presStyleCnt="4"/>
      <dgm:spPr/>
    </dgm:pt>
    <dgm:pt modelId="{6FA34CCD-ADD1-4A05-9E22-5D539B388B1A}" type="pres">
      <dgm:prSet presAssocID="{AB00C79E-CF7D-4106-B640-D8C8F29CB5D7}" presName="text_3" presStyleLbl="node1" presStyleIdx="2" presStyleCnt="4">
        <dgm:presLayoutVars>
          <dgm:bulletEnabled val="1"/>
        </dgm:presLayoutVars>
      </dgm:prSet>
      <dgm:spPr/>
    </dgm:pt>
    <dgm:pt modelId="{6B36F755-582F-42F8-8E7C-E339A29296AF}" type="pres">
      <dgm:prSet presAssocID="{AB00C79E-CF7D-4106-B640-D8C8F29CB5D7}" presName="accent_3" presStyleCnt="0"/>
      <dgm:spPr/>
    </dgm:pt>
    <dgm:pt modelId="{8441A2D1-A599-40FC-8316-6159AEFC4A67}" type="pres">
      <dgm:prSet presAssocID="{AB00C79E-CF7D-4106-B640-D8C8F29CB5D7}" presName="accentRepeatNode" presStyleLbl="solidFgAcc1" presStyleIdx="2" presStyleCnt="4"/>
      <dgm:spPr/>
    </dgm:pt>
    <dgm:pt modelId="{E6E73996-B200-4317-B237-A948613D7958}" type="pres">
      <dgm:prSet presAssocID="{E8A14537-D815-4D3B-9957-12C7A27290B4}" presName="text_4" presStyleLbl="node1" presStyleIdx="3" presStyleCnt="4">
        <dgm:presLayoutVars>
          <dgm:bulletEnabled val="1"/>
        </dgm:presLayoutVars>
      </dgm:prSet>
      <dgm:spPr/>
    </dgm:pt>
    <dgm:pt modelId="{42BB72F0-6392-4AB0-9F19-21B51621A811}" type="pres">
      <dgm:prSet presAssocID="{E8A14537-D815-4D3B-9957-12C7A27290B4}" presName="accent_4" presStyleCnt="0"/>
      <dgm:spPr/>
    </dgm:pt>
    <dgm:pt modelId="{E51E47AA-26BA-47D3-822F-701F6315E8CE}" type="pres">
      <dgm:prSet presAssocID="{E8A14537-D815-4D3B-9957-12C7A27290B4}" presName="accentRepeatNode" presStyleLbl="solidFgAcc1" presStyleIdx="3" presStyleCnt="4"/>
      <dgm:spPr/>
    </dgm:pt>
  </dgm:ptLst>
  <dgm:cxnLst>
    <dgm:cxn modelId="{CEB79404-DC48-40EB-B164-637EBF1134DF}" srcId="{507AD699-2326-44E2-9538-C4BB12271E3B}" destId="{AB00C79E-CF7D-4106-B640-D8C8F29CB5D7}" srcOrd="2" destOrd="0" parTransId="{7025212A-BC1D-4167-A7D7-7F9F36042D9A}" sibTransId="{25F039A7-F6A2-4B6F-9C63-2D11FFE4550B}"/>
    <dgm:cxn modelId="{F01EB008-334D-49C8-8732-5F7EBEEB3896}" srcId="{507AD699-2326-44E2-9538-C4BB12271E3B}" destId="{6ACE81B8-965A-47E8-9CDB-D71879E1A9FB}" srcOrd="1" destOrd="0" parTransId="{A26C9147-4093-4ADA-9DBF-BAD763F3D3B2}" sibTransId="{C962B694-597A-4252-8136-C29F14E29C79}"/>
    <dgm:cxn modelId="{E77FCC68-300C-44C7-9DBD-9CA4514F6797}" type="presOf" srcId="{E8A14537-D815-4D3B-9957-12C7A27290B4}" destId="{E6E73996-B200-4317-B237-A948613D7958}" srcOrd="0" destOrd="0" presId="urn:microsoft.com/office/officeart/2008/layout/VerticalCurvedList"/>
    <dgm:cxn modelId="{05F447B1-6E54-4380-A1B9-F2901B2A8BE1}" type="presOf" srcId="{65D615C2-719C-42FE-9580-50E1B03D6067}" destId="{270A2F45-F047-4CEB-A4AE-FD41C96C1F48}" srcOrd="0" destOrd="0" presId="urn:microsoft.com/office/officeart/2008/layout/VerticalCurvedList"/>
    <dgm:cxn modelId="{314D67B4-80FF-45F5-BAAB-454A3E19D60F}" srcId="{507AD699-2326-44E2-9538-C4BB12271E3B}" destId="{E8A14537-D815-4D3B-9957-12C7A27290B4}" srcOrd="3" destOrd="0" parTransId="{3EA5815F-9E49-409F-AEB4-982D7EB24A04}" sibTransId="{649DFC65-D4B8-4EAE-8358-87628FC8777C}"/>
    <dgm:cxn modelId="{D43E1BB6-E821-43A0-9E88-631491F3C330}" type="presOf" srcId="{AB00C79E-CF7D-4106-B640-D8C8F29CB5D7}" destId="{6FA34CCD-ADD1-4A05-9E22-5D539B388B1A}" srcOrd="0" destOrd="0" presId="urn:microsoft.com/office/officeart/2008/layout/VerticalCurvedList"/>
    <dgm:cxn modelId="{21B7D5CB-57A1-4951-881B-82BD86CC5663}" type="presOf" srcId="{93772637-2572-41D4-80C0-D81C95BC9727}" destId="{CE0213B9-6D4A-4294-826E-40BA36E9545E}" srcOrd="0" destOrd="0" presId="urn:microsoft.com/office/officeart/2008/layout/VerticalCurvedList"/>
    <dgm:cxn modelId="{08F5FADD-5FEF-49C2-8BF4-FE3C2F5D392F}" type="presOf" srcId="{6ACE81B8-965A-47E8-9CDB-D71879E1A9FB}" destId="{B5640C42-0BE6-4042-B104-7475CCE534A3}" srcOrd="0" destOrd="0" presId="urn:microsoft.com/office/officeart/2008/layout/VerticalCurvedList"/>
    <dgm:cxn modelId="{E7306DE3-3915-48C7-9BF8-B320F95A99AA}" srcId="{507AD699-2326-44E2-9538-C4BB12271E3B}" destId="{65D615C2-719C-42FE-9580-50E1B03D6067}" srcOrd="0" destOrd="0" parTransId="{AB7EF550-0A2C-4A3A-9843-5A9BF79929FC}" sibTransId="{93772637-2572-41D4-80C0-D81C95BC9727}"/>
    <dgm:cxn modelId="{454811EF-F4C8-47FD-935C-5D1602831841}" type="presOf" srcId="{507AD699-2326-44E2-9538-C4BB12271E3B}" destId="{5799E695-361B-4E03-B6B5-7070856CFAE2}" srcOrd="0" destOrd="0" presId="urn:microsoft.com/office/officeart/2008/layout/VerticalCurvedList"/>
    <dgm:cxn modelId="{4AAD381E-F838-4782-8CA2-14C5FB9CA2A8}" type="presParOf" srcId="{5799E695-361B-4E03-B6B5-7070856CFAE2}" destId="{C4FF755E-F982-4EFC-AB76-0C7DE8FECC7C}" srcOrd="0" destOrd="0" presId="urn:microsoft.com/office/officeart/2008/layout/VerticalCurvedList"/>
    <dgm:cxn modelId="{4EA5F9E8-936F-4D6C-BDDB-B52A0B569779}" type="presParOf" srcId="{C4FF755E-F982-4EFC-AB76-0C7DE8FECC7C}" destId="{A7AE5D1F-2018-4CB8-A7DD-0B85B0225137}" srcOrd="0" destOrd="0" presId="urn:microsoft.com/office/officeart/2008/layout/VerticalCurvedList"/>
    <dgm:cxn modelId="{1EA04A49-8C6E-4F52-999A-50664904889B}" type="presParOf" srcId="{A7AE5D1F-2018-4CB8-A7DD-0B85B0225137}" destId="{7F595D39-D835-488C-AFDA-2C6F3F9610A3}" srcOrd="0" destOrd="0" presId="urn:microsoft.com/office/officeart/2008/layout/VerticalCurvedList"/>
    <dgm:cxn modelId="{E08709F0-F01D-4B88-B1DB-7862039FCD7E}" type="presParOf" srcId="{A7AE5D1F-2018-4CB8-A7DD-0B85B0225137}" destId="{CE0213B9-6D4A-4294-826E-40BA36E9545E}" srcOrd="1" destOrd="0" presId="urn:microsoft.com/office/officeart/2008/layout/VerticalCurvedList"/>
    <dgm:cxn modelId="{8C4EEE98-7EFA-4B7F-8CEE-97E24C293F1D}" type="presParOf" srcId="{A7AE5D1F-2018-4CB8-A7DD-0B85B0225137}" destId="{B8CBD89E-997F-49DC-A98B-684B1D789600}" srcOrd="2" destOrd="0" presId="urn:microsoft.com/office/officeart/2008/layout/VerticalCurvedList"/>
    <dgm:cxn modelId="{D7901F18-BDBF-497A-8ED0-5079EFABC578}" type="presParOf" srcId="{A7AE5D1F-2018-4CB8-A7DD-0B85B0225137}" destId="{CB2FCA40-CBDB-4753-A91A-A48F534B12E5}" srcOrd="3" destOrd="0" presId="urn:microsoft.com/office/officeart/2008/layout/VerticalCurvedList"/>
    <dgm:cxn modelId="{CA848879-6E61-45B6-A15F-9CE41EBE0881}" type="presParOf" srcId="{C4FF755E-F982-4EFC-AB76-0C7DE8FECC7C}" destId="{270A2F45-F047-4CEB-A4AE-FD41C96C1F48}" srcOrd="1" destOrd="0" presId="urn:microsoft.com/office/officeart/2008/layout/VerticalCurvedList"/>
    <dgm:cxn modelId="{ECE429B5-0666-4C68-B2D7-0F45F716C53B}" type="presParOf" srcId="{C4FF755E-F982-4EFC-AB76-0C7DE8FECC7C}" destId="{ADC90FCF-CD46-42BC-9C8F-3C449D469D60}" srcOrd="2" destOrd="0" presId="urn:microsoft.com/office/officeart/2008/layout/VerticalCurvedList"/>
    <dgm:cxn modelId="{3D4B6D6B-2DAD-4612-A347-A91BE03CDA13}" type="presParOf" srcId="{ADC90FCF-CD46-42BC-9C8F-3C449D469D60}" destId="{0E6D260E-B9CC-4F8C-A2C7-1DC206E227CD}" srcOrd="0" destOrd="0" presId="urn:microsoft.com/office/officeart/2008/layout/VerticalCurvedList"/>
    <dgm:cxn modelId="{D621EA96-8926-4E1E-826C-45E659858BD3}" type="presParOf" srcId="{C4FF755E-F982-4EFC-AB76-0C7DE8FECC7C}" destId="{B5640C42-0BE6-4042-B104-7475CCE534A3}" srcOrd="3" destOrd="0" presId="urn:microsoft.com/office/officeart/2008/layout/VerticalCurvedList"/>
    <dgm:cxn modelId="{6EF8E4FF-24A0-452B-BD3E-2887FB41681F}" type="presParOf" srcId="{C4FF755E-F982-4EFC-AB76-0C7DE8FECC7C}" destId="{DE42391B-14EB-4200-B38D-871E7EBCED0D}" srcOrd="4" destOrd="0" presId="urn:microsoft.com/office/officeart/2008/layout/VerticalCurvedList"/>
    <dgm:cxn modelId="{6B17831E-4AB7-4F3D-9343-31539271D21D}" type="presParOf" srcId="{DE42391B-14EB-4200-B38D-871E7EBCED0D}" destId="{0859181C-9F91-4187-9CF3-EF8C191D293D}" srcOrd="0" destOrd="0" presId="urn:microsoft.com/office/officeart/2008/layout/VerticalCurvedList"/>
    <dgm:cxn modelId="{58DFCAF9-1DAC-4FDB-A20E-A8416AC33528}" type="presParOf" srcId="{C4FF755E-F982-4EFC-AB76-0C7DE8FECC7C}" destId="{6FA34CCD-ADD1-4A05-9E22-5D539B388B1A}" srcOrd="5" destOrd="0" presId="urn:microsoft.com/office/officeart/2008/layout/VerticalCurvedList"/>
    <dgm:cxn modelId="{6380392A-8D10-4221-B9AD-E9F0AA5F6786}" type="presParOf" srcId="{C4FF755E-F982-4EFC-AB76-0C7DE8FECC7C}" destId="{6B36F755-582F-42F8-8E7C-E339A29296AF}" srcOrd="6" destOrd="0" presId="urn:microsoft.com/office/officeart/2008/layout/VerticalCurvedList"/>
    <dgm:cxn modelId="{F3ADDA2B-E59F-465E-8EC2-6752BACED661}" type="presParOf" srcId="{6B36F755-582F-42F8-8E7C-E339A29296AF}" destId="{8441A2D1-A599-40FC-8316-6159AEFC4A67}" srcOrd="0" destOrd="0" presId="urn:microsoft.com/office/officeart/2008/layout/VerticalCurvedList"/>
    <dgm:cxn modelId="{8274DB35-E1DA-4B62-82A1-79234C344730}" type="presParOf" srcId="{C4FF755E-F982-4EFC-AB76-0C7DE8FECC7C}" destId="{E6E73996-B200-4317-B237-A948613D7958}" srcOrd="7" destOrd="0" presId="urn:microsoft.com/office/officeart/2008/layout/VerticalCurvedList"/>
    <dgm:cxn modelId="{BFAD9431-2549-4837-9852-81A9040CE9E3}" type="presParOf" srcId="{C4FF755E-F982-4EFC-AB76-0C7DE8FECC7C}" destId="{42BB72F0-6392-4AB0-9F19-21B51621A811}" srcOrd="8" destOrd="0" presId="urn:microsoft.com/office/officeart/2008/layout/VerticalCurvedList"/>
    <dgm:cxn modelId="{7B0F51A8-D014-4B3B-8BB6-017F876B3465}" type="presParOf" srcId="{42BB72F0-6392-4AB0-9F19-21B51621A811}" destId="{E51E47AA-26BA-47D3-822F-701F6315E8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1CEFCF-5410-4DB9-A0E3-E5C82D41C34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DC35F-8A6E-4BF3-A1A9-9AFA33CB137F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Executive Sponsorship</a:t>
          </a:r>
        </a:p>
      </dgm:t>
    </dgm:pt>
    <dgm:pt modelId="{AB768AC6-32EC-4492-9558-365D9352E346}" type="parTrans" cxnId="{0EA58B3F-8ECA-4DBD-9B3C-45F28DB7D83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04BED-89C9-482A-BC76-8A3E8150F686}" type="sibTrans" cxnId="{0EA58B3F-8ECA-4DBD-9B3C-45F28DB7D83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3B230C-25AE-43B8-9B43-5F5B5A722BF9}">
      <dgm:prSet phldrT="[Text]" phldr="0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Dave Moody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9047BB-7BCB-42E6-8A6F-950CCA1E6DC3}" type="parTrans" cxnId="{73767717-9229-4C61-B4C8-2AC35EB2DF5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7DD93B-807D-4526-A724-74EDE5E32A39}" type="sibTrans" cxnId="{73767717-9229-4C61-B4C8-2AC35EB2DF5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EC787-AC19-4508-A1CA-15F42710FE60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Engineering</a:t>
          </a:r>
        </a:p>
      </dgm:t>
    </dgm:pt>
    <dgm:pt modelId="{E6D35FE8-B999-4D6A-BB29-84D5469B34C9}" type="parTrans" cxnId="{B41EDB7E-6DA9-4D23-BD40-D305B271FAA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5530F-809E-49B7-ABA0-0EDB153E310F}" type="sibTrans" cxnId="{B41EDB7E-6DA9-4D23-BD40-D305B271FAA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BE6FCE-7BBF-4D0F-999C-2EB923336163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Planning &amp; Evaluation</a:t>
          </a:r>
        </a:p>
      </dgm:t>
    </dgm:pt>
    <dgm:pt modelId="{9810DCE0-82CE-429F-A235-5C2B93CB2050}" type="parTrans" cxnId="{A9281D86-6BE6-4D67-B845-239D4AD1118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35017-3F06-48D7-BEB9-0A79EA8A897E}" type="sibTrans" cxnId="{A9281D86-6BE6-4D67-B845-239D4AD1118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012E8-91E4-4F2E-A033-61C95CD41D30}">
      <dgm:prSet phldrT="[Text]" phldr="0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David Tripamer</a:t>
          </a:r>
        </a:p>
      </dgm:t>
    </dgm:pt>
    <dgm:pt modelId="{625C7EB7-375B-4975-8F73-1A6BA33CEFDB}" type="parTrans" cxnId="{864CF00E-645C-48A2-A6BF-BE15AB4D65D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535CA1-25B6-48DC-8ED2-77D3C22687BC}" type="sibTrans" cxnId="{864CF00E-645C-48A2-A6BF-BE15AB4D65D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8A0AA-226E-43D2-AE6D-3C5292ECD3CD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Tony Koch</a:t>
          </a:r>
        </a:p>
      </dgm:t>
    </dgm:pt>
    <dgm:pt modelId="{07A1C6D5-15B0-4AE4-B165-279EE9A558DA}" type="parTrans" cxnId="{08104065-5A51-41BC-83BC-66FF6303DCF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CD5CC-00F1-450B-B1FB-2ACF5E4A9789}" type="sibTrans" cxnId="{08104065-5A51-41BC-83BC-66FF6303DCF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6CDC43-6A84-48EE-BAD1-9ACEAB963F30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Frank Brown</a:t>
          </a:r>
        </a:p>
      </dgm:t>
    </dgm:pt>
    <dgm:pt modelId="{8183A7C1-FFE4-49C2-9D8D-3B3806BF07BA}" type="parTrans" cxnId="{445B51B7-CFE8-4496-81CB-E2012AA761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67999-FC3E-4D43-9C9A-E1EF2A126AE0}" type="sibTrans" cxnId="{445B51B7-CFE8-4496-81CB-E2012AA761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33629-2378-4188-A084-DB8505B9259B}">
      <dgm:prSet phldrT="[Text]" phldr="0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EERs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A3991-22DF-4F2B-BAE8-8E22C0CE18E7}" type="parTrans" cxnId="{69C87909-662C-4EBE-B94F-9B9508099EB8}">
      <dgm:prSet/>
      <dgm:spPr/>
      <dgm:t>
        <a:bodyPr/>
        <a:lstStyle/>
        <a:p>
          <a:endParaRPr lang="en-US" sz="2000"/>
        </a:p>
      </dgm:t>
    </dgm:pt>
    <dgm:pt modelId="{DA64E263-9CDE-45EE-8BB2-0B1101684348}" type="sibTrans" cxnId="{69C87909-662C-4EBE-B94F-9B9508099EB8}">
      <dgm:prSet/>
      <dgm:spPr/>
      <dgm:t>
        <a:bodyPr/>
        <a:lstStyle/>
        <a:p>
          <a:endParaRPr lang="en-US" sz="2000"/>
        </a:p>
      </dgm:t>
    </dgm:pt>
    <dgm:pt modelId="{01D2DA22-3AEC-469D-8554-91715ECCB6C3}">
      <dgm:prSet phldrT="[Text]" phldr="0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Brice Lang</a:t>
          </a:r>
        </a:p>
      </dgm:t>
    </dgm:pt>
    <dgm:pt modelId="{D6AF97B9-BBDF-4C16-A825-06A3BB7CD2F2}" type="parTrans" cxnId="{FF28DD95-D972-4351-AEC4-0DE437740043}">
      <dgm:prSet/>
      <dgm:spPr/>
      <dgm:t>
        <a:bodyPr/>
        <a:lstStyle/>
        <a:p>
          <a:endParaRPr lang="en-US" sz="2000"/>
        </a:p>
      </dgm:t>
    </dgm:pt>
    <dgm:pt modelId="{7ACA33D5-38F1-4DEF-A728-837CB317BF11}" type="sibTrans" cxnId="{FF28DD95-D972-4351-AEC4-0DE437740043}">
      <dgm:prSet/>
      <dgm:spPr/>
      <dgm:t>
        <a:bodyPr/>
        <a:lstStyle/>
        <a:p>
          <a:endParaRPr lang="en-US" sz="2000"/>
        </a:p>
      </dgm:t>
    </dgm:pt>
    <dgm:pt modelId="{59F9A5BA-01CB-47AA-922D-D8197C53E606}" type="pres">
      <dgm:prSet presAssocID="{731CEFCF-5410-4DB9-A0E3-E5C82D41C3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05CC7A-5278-47C0-A134-83B65343D7EF}" type="pres">
      <dgm:prSet presAssocID="{182DC35F-8A6E-4BF3-A1A9-9AFA33CB137F}" presName="root" presStyleCnt="0"/>
      <dgm:spPr/>
    </dgm:pt>
    <dgm:pt modelId="{893CD28E-AC60-44A6-A04B-FA1ACF19CF4A}" type="pres">
      <dgm:prSet presAssocID="{182DC35F-8A6E-4BF3-A1A9-9AFA33CB137F}" presName="rootComposite" presStyleCnt="0"/>
      <dgm:spPr/>
    </dgm:pt>
    <dgm:pt modelId="{696DDE71-5F3E-4966-AB81-39FB86C2C9C2}" type="pres">
      <dgm:prSet presAssocID="{182DC35F-8A6E-4BF3-A1A9-9AFA33CB137F}" presName="rootText" presStyleLbl="node1" presStyleIdx="0" presStyleCnt="4"/>
      <dgm:spPr/>
    </dgm:pt>
    <dgm:pt modelId="{37E7E5A3-43A6-45E4-903D-84E39EA2B2B0}" type="pres">
      <dgm:prSet presAssocID="{182DC35F-8A6E-4BF3-A1A9-9AFA33CB137F}" presName="rootConnector" presStyleLbl="node1" presStyleIdx="0" presStyleCnt="4"/>
      <dgm:spPr/>
    </dgm:pt>
    <dgm:pt modelId="{516E6875-B137-4DA7-8393-181253D3B85A}" type="pres">
      <dgm:prSet presAssocID="{182DC35F-8A6E-4BF3-A1A9-9AFA33CB137F}" presName="childShape" presStyleCnt="0"/>
      <dgm:spPr/>
    </dgm:pt>
    <dgm:pt modelId="{7752EB59-4633-4EA4-884F-1C46EF34DA98}" type="pres">
      <dgm:prSet presAssocID="{509047BB-7BCB-42E6-8A6F-950CCA1E6DC3}" presName="Name13" presStyleLbl="parChTrans1D2" presStyleIdx="0" presStyleCnt="5"/>
      <dgm:spPr/>
    </dgm:pt>
    <dgm:pt modelId="{D1B28536-ADCC-4537-862B-D715401832F8}" type="pres">
      <dgm:prSet presAssocID="{A43B230C-25AE-43B8-9B43-5F5B5A722BF9}" presName="childText" presStyleLbl="bgAcc1" presStyleIdx="0" presStyleCnt="5">
        <dgm:presLayoutVars>
          <dgm:bulletEnabled val="1"/>
        </dgm:presLayoutVars>
      </dgm:prSet>
      <dgm:spPr/>
    </dgm:pt>
    <dgm:pt modelId="{597FDD8E-4F47-4A72-ABA1-AC2CD1BC803E}" type="pres">
      <dgm:prSet presAssocID="{E5CEC787-AC19-4508-A1CA-15F42710FE60}" presName="root" presStyleCnt="0"/>
      <dgm:spPr/>
    </dgm:pt>
    <dgm:pt modelId="{A602BF54-7CC3-4515-84F5-601407F374B5}" type="pres">
      <dgm:prSet presAssocID="{E5CEC787-AC19-4508-A1CA-15F42710FE60}" presName="rootComposite" presStyleCnt="0"/>
      <dgm:spPr/>
    </dgm:pt>
    <dgm:pt modelId="{3BF131D4-607B-406C-88FE-B18E1B026AF1}" type="pres">
      <dgm:prSet presAssocID="{E5CEC787-AC19-4508-A1CA-15F42710FE60}" presName="rootText" presStyleLbl="node1" presStyleIdx="1" presStyleCnt="4"/>
      <dgm:spPr/>
    </dgm:pt>
    <dgm:pt modelId="{A15A0336-95B6-4180-A4D2-A307979CAF0A}" type="pres">
      <dgm:prSet presAssocID="{E5CEC787-AC19-4508-A1CA-15F42710FE60}" presName="rootConnector" presStyleLbl="node1" presStyleIdx="1" presStyleCnt="4"/>
      <dgm:spPr/>
    </dgm:pt>
    <dgm:pt modelId="{43C1BCA3-9EE3-4D20-905F-F297798F9AC0}" type="pres">
      <dgm:prSet presAssocID="{E5CEC787-AC19-4508-A1CA-15F42710FE60}" presName="childShape" presStyleCnt="0"/>
      <dgm:spPr/>
    </dgm:pt>
    <dgm:pt modelId="{B132E2B0-CB54-4994-9DE9-B52E0630A3DC}" type="pres">
      <dgm:prSet presAssocID="{07A1C6D5-15B0-4AE4-B165-279EE9A558DA}" presName="Name13" presStyleLbl="parChTrans1D2" presStyleIdx="1" presStyleCnt="5"/>
      <dgm:spPr/>
    </dgm:pt>
    <dgm:pt modelId="{1F2EE63E-EB5E-4814-8D37-FB66595B8437}" type="pres">
      <dgm:prSet presAssocID="{A498A0AA-226E-43D2-AE6D-3C5292ECD3CD}" presName="childText" presStyleLbl="bgAcc1" presStyleIdx="1" presStyleCnt="5">
        <dgm:presLayoutVars>
          <dgm:bulletEnabled val="1"/>
        </dgm:presLayoutVars>
      </dgm:prSet>
      <dgm:spPr/>
    </dgm:pt>
    <dgm:pt modelId="{228802E9-67F4-4294-BE00-3E097FC40572}" type="pres">
      <dgm:prSet presAssocID="{33BE6FCE-7BBF-4D0F-999C-2EB923336163}" presName="root" presStyleCnt="0"/>
      <dgm:spPr/>
    </dgm:pt>
    <dgm:pt modelId="{3CFC9CDB-A80C-4BFC-95F3-653C9A722803}" type="pres">
      <dgm:prSet presAssocID="{33BE6FCE-7BBF-4D0F-999C-2EB923336163}" presName="rootComposite" presStyleCnt="0"/>
      <dgm:spPr/>
    </dgm:pt>
    <dgm:pt modelId="{8308F4AE-ABC3-4643-A0B2-698CA417E35A}" type="pres">
      <dgm:prSet presAssocID="{33BE6FCE-7BBF-4D0F-999C-2EB923336163}" presName="rootText" presStyleLbl="node1" presStyleIdx="2" presStyleCnt="4"/>
      <dgm:spPr/>
    </dgm:pt>
    <dgm:pt modelId="{7DF3878E-7B32-4773-90D0-E7805F50952C}" type="pres">
      <dgm:prSet presAssocID="{33BE6FCE-7BBF-4D0F-999C-2EB923336163}" presName="rootConnector" presStyleLbl="node1" presStyleIdx="2" presStyleCnt="4"/>
      <dgm:spPr/>
    </dgm:pt>
    <dgm:pt modelId="{7C41AE13-DD88-495B-8DC2-AF085146FC55}" type="pres">
      <dgm:prSet presAssocID="{33BE6FCE-7BBF-4D0F-999C-2EB923336163}" presName="childShape" presStyleCnt="0"/>
      <dgm:spPr/>
    </dgm:pt>
    <dgm:pt modelId="{86DD00D1-231C-48FC-B5C3-8C170406D53B}" type="pres">
      <dgm:prSet presAssocID="{625C7EB7-375B-4975-8F73-1A6BA33CEFDB}" presName="Name13" presStyleLbl="parChTrans1D2" presStyleIdx="2" presStyleCnt="5"/>
      <dgm:spPr/>
    </dgm:pt>
    <dgm:pt modelId="{AE7C5033-9B8B-48E7-AD56-CB5D53A54D58}" type="pres">
      <dgm:prSet presAssocID="{918012E8-91E4-4F2E-A033-61C95CD41D30}" presName="childText" presStyleLbl="bgAcc1" presStyleIdx="2" presStyleCnt="5">
        <dgm:presLayoutVars>
          <dgm:bulletEnabled val="1"/>
        </dgm:presLayoutVars>
      </dgm:prSet>
      <dgm:spPr/>
    </dgm:pt>
    <dgm:pt modelId="{DD5FEA8B-3488-40E4-80B8-0FF8614E8315}" type="pres">
      <dgm:prSet presAssocID="{8183A7C1-FFE4-49C2-9D8D-3B3806BF07BA}" presName="Name13" presStyleLbl="parChTrans1D2" presStyleIdx="3" presStyleCnt="5"/>
      <dgm:spPr/>
    </dgm:pt>
    <dgm:pt modelId="{CEA3A0C7-FFB8-4C19-A102-40C1EC927FCF}" type="pres">
      <dgm:prSet presAssocID="{606CDC43-6A84-48EE-BAD1-9ACEAB963F30}" presName="childText" presStyleLbl="bgAcc1" presStyleIdx="3" presStyleCnt="5">
        <dgm:presLayoutVars>
          <dgm:bulletEnabled val="1"/>
        </dgm:presLayoutVars>
      </dgm:prSet>
      <dgm:spPr/>
    </dgm:pt>
    <dgm:pt modelId="{134F02AC-966D-43B8-80BC-FFE140DE4CBF}" type="pres">
      <dgm:prSet presAssocID="{5DA33629-2378-4188-A084-DB8505B9259B}" presName="root" presStyleCnt="0"/>
      <dgm:spPr/>
    </dgm:pt>
    <dgm:pt modelId="{E7260BC0-9305-4A24-8153-275124842964}" type="pres">
      <dgm:prSet presAssocID="{5DA33629-2378-4188-A084-DB8505B9259B}" presName="rootComposite" presStyleCnt="0"/>
      <dgm:spPr/>
    </dgm:pt>
    <dgm:pt modelId="{53357B49-0582-409D-B506-8271E7EF8499}" type="pres">
      <dgm:prSet presAssocID="{5DA33629-2378-4188-A084-DB8505B9259B}" presName="rootText" presStyleLbl="node1" presStyleIdx="3" presStyleCnt="4"/>
      <dgm:spPr/>
    </dgm:pt>
    <dgm:pt modelId="{38C1B135-08FF-4228-AF1C-9C2684E85AB9}" type="pres">
      <dgm:prSet presAssocID="{5DA33629-2378-4188-A084-DB8505B9259B}" presName="rootConnector" presStyleLbl="node1" presStyleIdx="3" presStyleCnt="4"/>
      <dgm:spPr/>
    </dgm:pt>
    <dgm:pt modelId="{D400D322-1371-44B1-89C2-D2A2BA7EA222}" type="pres">
      <dgm:prSet presAssocID="{5DA33629-2378-4188-A084-DB8505B9259B}" presName="childShape" presStyleCnt="0"/>
      <dgm:spPr/>
    </dgm:pt>
    <dgm:pt modelId="{4A730159-BBB8-470A-8140-5DCA1558E5CD}" type="pres">
      <dgm:prSet presAssocID="{D6AF97B9-BBDF-4C16-A825-06A3BB7CD2F2}" presName="Name13" presStyleLbl="parChTrans1D2" presStyleIdx="4" presStyleCnt="5"/>
      <dgm:spPr/>
    </dgm:pt>
    <dgm:pt modelId="{338F5B39-23B9-44C0-9815-AE90B993C64F}" type="pres">
      <dgm:prSet presAssocID="{01D2DA22-3AEC-469D-8554-91715ECCB6C3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69C87909-662C-4EBE-B94F-9B9508099EB8}" srcId="{731CEFCF-5410-4DB9-A0E3-E5C82D41C34E}" destId="{5DA33629-2378-4188-A084-DB8505B9259B}" srcOrd="3" destOrd="0" parTransId="{141A3991-22DF-4F2B-BAE8-8E22C0CE18E7}" sibTransId="{DA64E263-9CDE-45EE-8BB2-0B1101684348}"/>
    <dgm:cxn modelId="{864CF00E-645C-48A2-A6BF-BE15AB4D65D0}" srcId="{33BE6FCE-7BBF-4D0F-999C-2EB923336163}" destId="{918012E8-91E4-4F2E-A033-61C95CD41D30}" srcOrd="0" destOrd="0" parTransId="{625C7EB7-375B-4975-8F73-1A6BA33CEFDB}" sibTransId="{A8535CA1-25B6-48DC-8ED2-77D3C22687BC}"/>
    <dgm:cxn modelId="{9E998314-7F21-45CE-8951-0F30AC735CCC}" type="presOf" srcId="{A498A0AA-226E-43D2-AE6D-3C5292ECD3CD}" destId="{1F2EE63E-EB5E-4814-8D37-FB66595B8437}" srcOrd="0" destOrd="0" presId="urn:microsoft.com/office/officeart/2005/8/layout/hierarchy3"/>
    <dgm:cxn modelId="{73767717-9229-4C61-B4C8-2AC35EB2DF5D}" srcId="{182DC35F-8A6E-4BF3-A1A9-9AFA33CB137F}" destId="{A43B230C-25AE-43B8-9B43-5F5B5A722BF9}" srcOrd="0" destOrd="0" parTransId="{509047BB-7BCB-42E6-8A6F-950CCA1E6DC3}" sibTransId="{DF7DD93B-807D-4526-A724-74EDE5E32A39}"/>
    <dgm:cxn modelId="{DDF0D218-6C57-4776-87A6-78445685A87C}" type="presOf" srcId="{07A1C6D5-15B0-4AE4-B165-279EE9A558DA}" destId="{B132E2B0-CB54-4994-9DE9-B52E0630A3DC}" srcOrd="0" destOrd="0" presId="urn:microsoft.com/office/officeart/2005/8/layout/hierarchy3"/>
    <dgm:cxn modelId="{93DD141D-DE05-41A0-9F78-6D8643EE7350}" type="presOf" srcId="{182DC35F-8A6E-4BF3-A1A9-9AFA33CB137F}" destId="{37E7E5A3-43A6-45E4-903D-84E39EA2B2B0}" srcOrd="1" destOrd="0" presId="urn:microsoft.com/office/officeart/2005/8/layout/hierarchy3"/>
    <dgm:cxn modelId="{00B6C424-0C4A-4EFC-873F-FBA1437C6C25}" type="presOf" srcId="{E5CEC787-AC19-4508-A1CA-15F42710FE60}" destId="{3BF131D4-607B-406C-88FE-B18E1B026AF1}" srcOrd="0" destOrd="0" presId="urn:microsoft.com/office/officeart/2005/8/layout/hierarchy3"/>
    <dgm:cxn modelId="{04DAD030-FBED-4865-9838-8E74C41D067E}" type="presOf" srcId="{33BE6FCE-7BBF-4D0F-999C-2EB923336163}" destId="{8308F4AE-ABC3-4643-A0B2-698CA417E35A}" srcOrd="0" destOrd="0" presId="urn:microsoft.com/office/officeart/2005/8/layout/hierarchy3"/>
    <dgm:cxn modelId="{0EA58B3F-8ECA-4DBD-9B3C-45F28DB7D83D}" srcId="{731CEFCF-5410-4DB9-A0E3-E5C82D41C34E}" destId="{182DC35F-8A6E-4BF3-A1A9-9AFA33CB137F}" srcOrd="0" destOrd="0" parTransId="{AB768AC6-32EC-4492-9558-365D9352E346}" sibTransId="{D3604BED-89C9-482A-BC76-8A3E8150F686}"/>
    <dgm:cxn modelId="{08104065-5A51-41BC-83BC-66FF6303DCF2}" srcId="{E5CEC787-AC19-4508-A1CA-15F42710FE60}" destId="{A498A0AA-226E-43D2-AE6D-3C5292ECD3CD}" srcOrd="0" destOrd="0" parTransId="{07A1C6D5-15B0-4AE4-B165-279EE9A558DA}" sibTransId="{BA3CD5CC-00F1-450B-B1FB-2ACF5E4A9789}"/>
    <dgm:cxn modelId="{761C3D72-6C83-4BE1-85EF-CF7E58D57BBA}" type="presOf" srcId="{606CDC43-6A84-48EE-BAD1-9ACEAB963F30}" destId="{CEA3A0C7-FFB8-4C19-A102-40C1EC927FCF}" srcOrd="0" destOrd="0" presId="urn:microsoft.com/office/officeart/2005/8/layout/hierarchy3"/>
    <dgm:cxn modelId="{23A90A77-15EA-4D40-AB2B-101323A1C388}" type="presOf" srcId="{182DC35F-8A6E-4BF3-A1A9-9AFA33CB137F}" destId="{696DDE71-5F3E-4966-AB81-39FB86C2C9C2}" srcOrd="0" destOrd="0" presId="urn:microsoft.com/office/officeart/2005/8/layout/hierarchy3"/>
    <dgm:cxn modelId="{6173B07C-7F62-4071-86DD-FBF57BD40B9D}" type="presOf" srcId="{731CEFCF-5410-4DB9-A0E3-E5C82D41C34E}" destId="{59F9A5BA-01CB-47AA-922D-D8197C53E606}" srcOrd="0" destOrd="0" presId="urn:microsoft.com/office/officeart/2005/8/layout/hierarchy3"/>
    <dgm:cxn modelId="{A5B34E7E-CBAA-4756-AA2F-CA42657FEA77}" type="presOf" srcId="{625C7EB7-375B-4975-8F73-1A6BA33CEFDB}" destId="{86DD00D1-231C-48FC-B5C3-8C170406D53B}" srcOrd="0" destOrd="0" presId="urn:microsoft.com/office/officeart/2005/8/layout/hierarchy3"/>
    <dgm:cxn modelId="{B41EDB7E-6DA9-4D23-BD40-D305B271FAA2}" srcId="{731CEFCF-5410-4DB9-A0E3-E5C82D41C34E}" destId="{E5CEC787-AC19-4508-A1CA-15F42710FE60}" srcOrd="1" destOrd="0" parTransId="{E6D35FE8-B999-4D6A-BB29-84D5469B34C9}" sibTransId="{7065530F-809E-49B7-ABA0-0EDB153E310F}"/>
    <dgm:cxn modelId="{A9281D86-6BE6-4D67-B845-239D4AD1118A}" srcId="{731CEFCF-5410-4DB9-A0E3-E5C82D41C34E}" destId="{33BE6FCE-7BBF-4D0F-999C-2EB923336163}" srcOrd="2" destOrd="0" parTransId="{9810DCE0-82CE-429F-A235-5C2B93CB2050}" sibTransId="{67035017-3F06-48D7-BEB9-0A79EA8A897E}"/>
    <dgm:cxn modelId="{AE51A78A-D1B8-4662-87E8-D574DA826E06}" type="presOf" srcId="{A43B230C-25AE-43B8-9B43-5F5B5A722BF9}" destId="{D1B28536-ADCC-4537-862B-D715401832F8}" srcOrd="0" destOrd="0" presId="urn:microsoft.com/office/officeart/2005/8/layout/hierarchy3"/>
    <dgm:cxn modelId="{36E2E18F-2584-432B-BA8D-8D6747411044}" type="presOf" srcId="{5DA33629-2378-4188-A084-DB8505B9259B}" destId="{38C1B135-08FF-4228-AF1C-9C2684E85AB9}" srcOrd="1" destOrd="0" presId="urn:microsoft.com/office/officeart/2005/8/layout/hierarchy3"/>
    <dgm:cxn modelId="{C0876690-722E-4C65-823E-668FF47579A7}" type="presOf" srcId="{509047BB-7BCB-42E6-8A6F-950CCA1E6DC3}" destId="{7752EB59-4633-4EA4-884F-1C46EF34DA98}" srcOrd="0" destOrd="0" presId="urn:microsoft.com/office/officeart/2005/8/layout/hierarchy3"/>
    <dgm:cxn modelId="{7EFBD093-DDA3-479F-945E-C591CB6E26DB}" type="presOf" srcId="{33BE6FCE-7BBF-4D0F-999C-2EB923336163}" destId="{7DF3878E-7B32-4773-90D0-E7805F50952C}" srcOrd="1" destOrd="0" presId="urn:microsoft.com/office/officeart/2005/8/layout/hierarchy3"/>
    <dgm:cxn modelId="{FF28DD95-D972-4351-AEC4-0DE437740043}" srcId="{5DA33629-2378-4188-A084-DB8505B9259B}" destId="{01D2DA22-3AEC-469D-8554-91715ECCB6C3}" srcOrd="0" destOrd="0" parTransId="{D6AF97B9-BBDF-4C16-A825-06A3BB7CD2F2}" sibTransId="{7ACA33D5-38F1-4DEF-A728-837CB317BF11}"/>
    <dgm:cxn modelId="{C8122EB0-A69D-4E4F-A1F4-D7945E8E15D0}" type="presOf" srcId="{5DA33629-2378-4188-A084-DB8505B9259B}" destId="{53357B49-0582-409D-B506-8271E7EF8499}" srcOrd="0" destOrd="0" presId="urn:microsoft.com/office/officeart/2005/8/layout/hierarchy3"/>
    <dgm:cxn modelId="{445B51B7-CFE8-4496-81CB-E2012AA76111}" srcId="{33BE6FCE-7BBF-4D0F-999C-2EB923336163}" destId="{606CDC43-6A84-48EE-BAD1-9ACEAB963F30}" srcOrd="1" destOrd="0" parTransId="{8183A7C1-FFE4-49C2-9D8D-3B3806BF07BA}" sibTransId="{03567999-FC3E-4D43-9C9A-E1EF2A126AE0}"/>
    <dgm:cxn modelId="{55C6D8B9-EAE1-42D4-AF37-FFD742997D84}" type="presOf" srcId="{E5CEC787-AC19-4508-A1CA-15F42710FE60}" destId="{A15A0336-95B6-4180-A4D2-A307979CAF0A}" srcOrd="1" destOrd="0" presId="urn:microsoft.com/office/officeart/2005/8/layout/hierarchy3"/>
    <dgm:cxn modelId="{4C1653BC-AC22-4226-A77C-173B95CCBE57}" type="presOf" srcId="{D6AF97B9-BBDF-4C16-A825-06A3BB7CD2F2}" destId="{4A730159-BBB8-470A-8140-5DCA1558E5CD}" srcOrd="0" destOrd="0" presId="urn:microsoft.com/office/officeart/2005/8/layout/hierarchy3"/>
    <dgm:cxn modelId="{B7A403D4-87BE-4943-83C3-360D35E4D4F1}" type="presOf" srcId="{8183A7C1-FFE4-49C2-9D8D-3B3806BF07BA}" destId="{DD5FEA8B-3488-40E4-80B8-0FF8614E8315}" srcOrd="0" destOrd="0" presId="urn:microsoft.com/office/officeart/2005/8/layout/hierarchy3"/>
    <dgm:cxn modelId="{E3FEA3DA-F62F-42C7-A032-E50547C27AFC}" type="presOf" srcId="{01D2DA22-3AEC-469D-8554-91715ECCB6C3}" destId="{338F5B39-23B9-44C0-9815-AE90B993C64F}" srcOrd="0" destOrd="0" presId="urn:microsoft.com/office/officeart/2005/8/layout/hierarchy3"/>
    <dgm:cxn modelId="{A6A49EFE-94DE-47A2-B38A-3C60A95DD944}" type="presOf" srcId="{918012E8-91E4-4F2E-A033-61C95CD41D30}" destId="{AE7C5033-9B8B-48E7-AD56-CB5D53A54D58}" srcOrd="0" destOrd="0" presId="urn:microsoft.com/office/officeart/2005/8/layout/hierarchy3"/>
    <dgm:cxn modelId="{6C8DC3BC-9E78-4A78-9E40-D2295FDF71C2}" type="presParOf" srcId="{59F9A5BA-01CB-47AA-922D-D8197C53E606}" destId="{F905CC7A-5278-47C0-A134-83B65343D7EF}" srcOrd="0" destOrd="0" presId="urn:microsoft.com/office/officeart/2005/8/layout/hierarchy3"/>
    <dgm:cxn modelId="{DC09CBC8-E081-47BF-B143-ED9B6F1279A7}" type="presParOf" srcId="{F905CC7A-5278-47C0-A134-83B65343D7EF}" destId="{893CD28E-AC60-44A6-A04B-FA1ACF19CF4A}" srcOrd="0" destOrd="0" presId="urn:microsoft.com/office/officeart/2005/8/layout/hierarchy3"/>
    <dgm:cxn modelId="{0F45B079-BEF1-4225-9EBC-F28E9AE068C7}" type="presParOf" srcId="{893CD28E-AC60-44A6-A04B-FA1ACF19CF4A}" destId="{696DDE71-5F3E-4966-AB81-39FB86C2C9C2}" srcOrd="0" destOrd="0" presId="urn:microsoft.com/office/officeart/2005/8/layout/hierarchy3"/>
    <dgm:cxn modelId="{9A465099-5660-4862-98A4-369AC957E1E1}" type="presParOf" srcId="{893CD28E-AC60-44A6-A04B-FA1ACF19CF4A}" destId="{37E7E5A3-43A6-45E4-903D-84E39EA2B2B0}" srcOrd="1" destOrd="0" presId="urn:microsoft.com/office/officeart/2005/8/layout/hierarchy3"/>
    <dgm:cxn modelId="{FFBB1459-94CC-4686-85C3-D4582F48D9FC}" type="presParOf" srcId="{F905CC7A-5278-47C0-A134-83B65343D7EF}" destId="{516E6875-B137-4DA7-8393-181253D3B85A}" srcOrd="1" destOrd="0" presId="urn:microsoft.com/office/officeart/2005/8/layout/hierarchy3"/>
    <dgm:cxn modelId="{809B35BE-59A4-487D-BC99-179F884A492B}" type="presParOf" srcId="{516E6875-B137-4DA7-8393-181253D3B85A}" destId="{7752EB59-4633-4EA4-884F-1C46EF34DA98}" srcOrd="0" destOrd="0" presId="urn:microsoft.com/office/officeart/2005/8/layout/hierarchy3"/>
    <dgm:cxn modelId="{B5AF340D-1CF4-4744-913B-BB5555879F62}" type="presParOf" srcId="{516E6875-B137-4DA7-8393-181253D3B85A}" destId="{D1B28536-ADCC-4537-862B-D715401832F8}" srcOrd="1" destOrd="0" presId="urn:microsoft.com/office/officeart/2005/8/layout/hierarchy3"/>
    <dgm:cxn modelId="{D0F50C38-555D-441D-9AA7-D908AFC1DF4E}" type="presParOf" srcId="{59F9A5BA-01CB-47AA-922D-D8197C53E606}" destId="{597FDD8E-4F47-4A72-ABA1-AC2CD1BC803E}" srcOrd="1" destOrd="0" presId="urn:microsoft.com/office/officeart/2005/8/layout/hierarchy3"/>
    <dgm:cxn modelId="{035E9BC6-7DBF-4AAC-9D68-3EDC07254A3E}" type="presParOf" srcId="{597FDD8E-4F47-4A72-ABA1-AC2CD1BC803E}" destId="{A602BF54-7CC3-4515-84F5-601407F374B5}" srcOrd="0" destOrd="0" presId="urn:microsoft.com/office/officeart/2005/8/layout/hierarchy3"/>
    <dgm:cxn modelId="{8BD724C5-88AB-44BE-A9EE-961D067A9136}" type="presParOf" srcId="{A602BF54-7CC3-4515-84F5-601407F374B5}" destId="{3BF131D4-607B-406C-88FE-B18E1B026AF1}" srcOrd="0" destOrd="0" presId="urn:microsoft.com/office/officeart/2005/8/layout/hierarchy3"/>
    <dgm:cxn modelId="{57BF6D71-CD0B-468C-B54F-35720DE83478}" type="presParOf" srcId="{A602BF54-7CC3-4515-84F5-601407F374B5}" destId="{A15A0336-95B6-4180-A4D2-A307979CAF0A}" srcOrd="1" destOrd="0" presId="urn:microsoft.com/office/officeart/2005/8/layout/hierarchy3"/>
    <dgm:cxn modelId="{F3EE3CEB-8FD0-4CDE-B9FC-5EEBCFD8D641}" type="presParOf" srcId="{597FDD8E-4F47-4A72-ABA1-AC2CD1BC803E}" destId="{43C1BCA3-9EE3-4D20-905F-F297798F9AC0}" srcOrd="1" destOrd="0" presId="urn:microsoft.com/office/officeart/2005/8/layout/hierarchy3"/>
    <dgm:cxn modelId="{175B120F-1512-480E-9F67-CB244BE5E54E}" type="presParOf" srcId="{43C1BCA3-9EE3-4D20-905F-F297798F9AC0}" destId="{B132E2B0-CB54-4994-9DE9-B52E0630A3DC}" srcOrd="0" destOrd="0" presId="urn:microsoft.com/office/officeart/2005/8/layout/hierarchy3"/>
    <dgm:cxn modelId="{6E2DAD25-E6B1-4D30-BBF5-D76AB8DAA7F7}" type="presParOf" srcId="{43C1BCA3-9EE3-4D20-905F-F297798F9AC0}" destId="{1F2EE63E-EB5E-4814-8D37-FB66595B8437}" srcOrd="1" destOrd="0" presId="urn:microsoft.com/office/officeart/2005/8/layout/hierarchy3"/>
    <dgm:cxn modelId="{B18D1A63-CAC5-4436-8C72-AD2FDF85D8D3}" type="presParOf" srcId="{59F9A5BA-01CB-47AA-922D-D8197C53E606}" destId="{228802E9-67F4-4294-BE00-3E097FC40572}" srcOrd="2" destOrd="0" presId="urn:microsoft.com/office/officeart/2005/8/layout/hierarchy3"/>
    <dgm:cxn modelId="{6308D994-2490-4FB3-AA9D-DF8E02CD49E6}" type="presParOf" srcId="{228802E9-67F4-4294-BE00-3E097FC40572}" destId="{3CFC9CDB-A80C-4BFC-95F3-653C9A722803}" srcOrd="0" destOrd="0" presId="urn:microsoft.com/office/officeart/2005/8/layout/hierarchy3"/>
    <dgm:cxn modelId="{BB4CCF1F-FA0D-4069-983B-DBE3F971F79F}" type="presParOf" srcId="{3CFC9CDB-A80C-4BFC-95F3-653C9A722803}" destId="{8308F4AE-ABC3-4643-A0B2-698CA417E35A}" srcOrd="0" destOrd="0" presId="urn:microsoft.com/office/officeart/2005/8/layout/hierarchy3"/>
    <dgm:cxn modelId="{2571A50E-C9AF-47B4-A921-FA3D136FD659}" type="presParOf" srcId="{3CFC9CDB-A80C-4BFC-95F3-653C9A722803}" destId="{7DF3878E-7B32-4773-90D0-E7805F50952C}" srcOrd="1" destOrd="0" presId="urn:microsoft.com/office/officeart/2005/8/layout/hierarchy3"/>
    <dgm:cxn modelId="{314CE06E-7B6F-4253-9538-FEDBB2783EA3}" type="presParOf" srcId="{228802E9-67F4-4294-BE00-3E097FC40572}" destId="{7C41AE13-DD88-495B-8DC2-AF085146FC55}" srcOrd="1" destOrd="0" presId="urn:microsoft.com/office/officeart/2005/8/layout/hierarchy3"/>
    <dgm:cxn modelId="{E78DDA89-2AAE-4175-B1C4-66E058D268F0}" type="presParOf" srcId="{7C41AE13-DD88-495B-8DC2-AF085146FC55}" destId="{86DD00D1-231C-48FC-B5C3-8C170406D53B}" srcOrd="0" destOrd="0" presId="urn:microsoft.com/office/officeart/2005/8/layout/hierarchy3"/>
    <dgm:cxn modelId="{F3678C78-DD78-4319-8125-F215FCD75BD0}" type="presParOf" srcId="{7C41AE13-DD88-495B-8DC2-AF085146FC55}" destId="{AE7C5033-9B8B-48E7-AD56-CB5D53A54D58}" srcOrd="1" destOrd="0" presId="urn:microsoft.com/office/officeart/2005/8/layout/hierarchy3"/>
    <dgm:cxn modelId="{611D5B27-5163-483E-B252-6695AC1D1710}" type="presParOf" srcId="{7C41AE13-DD88-495B-8DC2-AF085146FC55}" destId="{DD5FEA8B-3488-40E4-80B8-0FF8614E8315}" srcOrd="2" destOrd="0" presId="urn:microsoft.com/office/officeart/2005/8/layout/hierarchy3"/>
    <dgm:cxn modelId="{86738295-156A-443A-8E17-AEB97ED41BC4}" type="presParOf" srcId="{7C41AE13-DD88-495B-8DC2-AF085146FC55}" destId="{CEA3A0C7-FFB8-4C19-A102-40C1EC927FCF}" srcOrd="3" destOrd="0" presId="urn:microsoft.com/office/officeart/2005/8/layout/hierarchy3"/>
    <dgm:cxn modelId="{B510CF45-13B7-4C1F-9770-24B55F47CC07}" type="presParOf" srcId="{59F9A5BA-01CB-47AA-922D-D8197C53E606}" destId="{134F02AC-966D-43B8-80BC-FFE140DE4CBF}" srcOrd="3" destOrd="0" presId="urn:microsoft.com/office/officeart/2005/8/layout/hierarchy3"/>
    <dgm:cxn modelId="{DD86CC3F-E9C1-4EC4-8A2A-72B4609AFE81}" type="presParOf" srcId="{134F02AC-966D-43B8-80BC-FFE140DE4CBF}" destId="{E7260BC0-9305-4A24-8153-275124842964}" srcOrd="0" destOrd="0" presId="urn:microsoft.com/office/officeart/2005/8/layout/hierarchy3"/>
    <dgm:cxn modelId="{3C6D1C6E-8823-48B4-8B3F-40DA3320FA31}" type="presParOf" srcId="{E7260BC0-9305-4A24-8153-275124842964}" destId="{53357B49-0582-409D-B506-8271E7EF8499}" srcOrd="0" destOrd="0" presId="urn:microsoft.com/office/officeart/2005/8/layout/hierarchy3"/>
    <dgm:cxn modelId="{6A42B722-5F4A-429E-A97C-37E89B77B27E}" type="presParOf" srcId="{E7260BC0-9305-4A24-8153-275124842964}" destId="{38C1B135-08FF-4228-AF1C-9C2684E85AB9}" srcOrd="1" destOrd="0" presId="urn:microsoft.com/office/officeart/2005/8/layout/hierarchy3"/>
    <dgm:cxn modelId="{CC09D6BC-E4A3-46EB-8E5E-4F166F8DE971}" type="presParOf" srcId="{134F02AC-966D-43B8-80BC-FFE140DE4CBF}" destId="{D400D322-1371-44B1-89C2-D2A2BA7EA222}" srcOrd="1" destOrd="0" presId="urn:microsoft.com/office/officeart/2005/8/layout/hierarchy3"/>
    <dgm:cxn modelId="{AE9E4D4D-6F13-41DC-BFA8-AA75E2B1D122}" type="presParOf" srcId="{D400D322-1371-44B1-89C2-D2A2BA7EA222}" destId="{4A730159-BBB8-470A-8140-5DCA1558E5CD}" srcOrd="0" destOrd="0" presId="urn:microsoft.com/office/officeart/2005/8/layout/hierarchy3"/>
    <dgm:cxn modelId="{9D184CD3-0633-4FEB-8AD7-61D8FCD87E8E}" type="presParOf" srcId="{D400D322-1371-44B1-89C2-D2A2BA7EA222}" destId="{338F5B39-23B9-44C0-9815-AE90B993C64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B631B-B424-4121-B3B5-885727567EF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73C76B-2C97-4FD2-A991-F0A9632F59DB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Launched in 2024</a:t>
          </a:r>
        </a:p>
      </dgm:t>
    </dgm:pt>
    <dgm:pt modelId="{E67ADD69-49ED-4AFE-B5AD-9CBD14ED2E71}" type="parTrans" cxnId="{81DD967F-43B9-4685-A9B3-DDCD45FA5588}">
      <dgm:prSet/>
      <dgm:spPr/>
      <dgm:t>
        <a:bodyPr/>
        <a:lstStyle/>
        <a:p>
          <a:endParaRPr lang="en-US"/>
        </a:p>
      </dgm:t>
    </dgm:pt>
    <dgm:pt modelId="{72A6414A-3FDD-4E5B-9D6E-4A1638E3E794}" type="sibTrans" cxnId="{81DD967F-43B9-4685-A9B3-DDCD45FA5588}">
      <dgm:prSet/>
      <dgm:spPr/>
      <dgm:t>
        <a:bodyPr/>
        <a:lstStyle/>
        <a:p>
          <a:endParaRPr lang="en-US"/>
        </a:p>
      </dgm:t>
    </dgm:pt>
    <dgm:pt modelId="{FF74503D-B975-42A9-9F9A-CA06A4601DFD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Significant interest from some customers</a:t>
          </a:r>
        </a:p>
      </dgm:t>
    </dgm:pt>
    <dgm:pt modelId="{DEA1DA83-B0D8-4C08-A316-33791F4BE9E1}" type="parTrans" cxnId="{69DB096B-EF22-4188-B2FB-A9215E1C9C48}">
      <dgm:prSet/>
      <dgm:spPr/>
      <dgm:t>
        <a:bodyPr/>
        <a:lstStyle/>
        <a:p>
          <a:endParaRPr lang="en-US"/>
        </a:p>
      </dgm:t>
    </dgm:pt>
    <dgm:pt modelId="{94589F1B-0E02-4663-B669-FFE6E9921419}" type="sibTrans" cxnId="{69DB096B-EF22-4188-B2FB-A9215E1C9C48}">
      <dgm:prSet/>
      <dgm:spPr/>
      <dgm:t>
        <a:bodyPr/>
        <a:lstStyle/>
        <a:p>
          <a:endParaRPr lang="en-US"/>
        </a:p>
      </dgm:t>
    </dgm:pt>
    <dgm:pt modelId="{1DC603CC-9808-4BDB-8116-13726801D4E5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Barriers to implementation ultimately prevented adoption</a:t>
          </a:r>
        </a:p>
      </dgm:t>
    </dgm:pt>
    <dgm:pt modelId="{C2FA29A3-C631-4A2F-8060-DDA27F2437B6}" type="parTrans" cxnId="{6097DD6B-37F4-43F7-BD7B-016B70EB573D}">
      <dgm:prSet/>
      <dgm:spPr/>
      <dgm:t>
        <a:bodyPr/>
        <a:lstStyle/>
        <a:p>
          <a:endParaRPr lang="en-US"/>
        </a:p>
      </dgm:t>
    </dgm:pt>
    <dgm:pt modelId="{E9C38B9A-C42D-4263-B775-CFC260EDC2A9}" type="sibTrans" cxnId="{6097DD6B-37F4-43F7-BD7B-016B70EB573D}">
      <dgm:prSet/>
      <dgm:spPr/>
      <dgm:t>
        <a:bodyPr/>
        <a:lstStyle/>
        <a:p>
          <a:endParaRPr lang="en-US"/>
        </a:p>
      </dgm:t>
    </dgm:pt>
    <dgm:pt modelId="{AE802807-DCAD-4149-8FF9-D6F50FA7369F}" type="pres">
      <dgm:prSet presAssocID="{90FB631B-B424-4121-B3B5-885727567EF9}" presName="linear" presStyleCnt="0">
        <dgm:presLayoutVars>
          <dgm:dir/>
          <dgm:resizeHandles val="exact"/>
        </dgm:presLayoutVars>
      </dgm:prSet>
      <dgm:spPr/>
    </dgm:pt>
    <dgm:pt modelId="{043C4FED-F95A-412E-8DEF-8CC06109E322}" type="pres">
      <dgm:prSet presAssocID="{6473C76B-2C97-4FD2-A991-F0A9632F59DB}" presName="comp" presStyleCnt="0"/>
      <dgm:spPr/>
    </dgm:pt>
    <dgm:pt modelId="{15930055-698B-428A-A28A-49844ED242D6}" type="pres">
      <dgm:prSet presAssocID="{6473C76B-2C97-4FD2-A991-F0A9632F59DB}" presName="box" presStyleLbl="node1" presStyleIdx="0" presStyleCnt="3"/>
      <dgm:spPr/>
    </dgm:pt>
    <dgm:pt modelId="{621DB643-48BA-4825-BE83-C6A596F73385}" type="pres">
      <dgm:prSet presAssocID="{6473C76B-2C97-4FD2-A991-F0A9632F59DB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9000" b="-49000"/>
          </a:stretch>
        </a:blipFill>
      </dgm:spPr>
      <dgm:extLst>
        <a:ext uri="{E40237B7-FDA0-4F09-8148-C483321AD2D9}">
          <dgm14:cNvPr xmlns:dgm14="http://schemas.microsoft.com/office/drawing/2010/diagram" id="0" name="" descr="Play outline"/>
        </a:ext>
      </dgm:extLst>
    </dgm:pt>
    <dgm:pt modelId="{B00A42E8-B054-427B-8150-995E6F7FB3D3}" type="pres">
      <dgm:prSet presAssocID="{6473C76B-2C97-4FD2-A991-F0A9632F59DB}" presName="text" presStyleLbl="node1" presStyleIdx="0" presStyleCnt="3">
        <dgm:presLayoutVars>
          <dgm:bulletEnabled val="1"/>
        </dgm:presLayoutVars>
      </dgm:prSet>
      <dgm:spPr/>
    </dgm:pt>
    <dgm:pt modelId="{6E8FDE22-B108-462A-925C-C9D8D6189181}" type="pres">
      <dgm:prSet presAssocID="{72A6414A-3FDD-4E5B-9D6E-4A1638E3E794}" presName="spacer" presStyleCnt="0"/>
      <dgm:spPr/>
    </dgm:pt>
    <dgm:pt modelId="{FDBBDE16-AB27-429C-A30F-671176C82249}" type="pres">
      <dgm:prSet presAssocID="{FF74503D-B975-42A9-9F9A-CA06A4601DFD}" presName="comp" presStyleCnt="0"/>
      <dgm:spPr/>
    </dgm:pt>
    <dgm:pt modelId="{F81FA8D9-D852-4E0F-AC5C-193D2BCFB9C5}" type="pres">
      <dgm:prSet presAssocID="{FF74503D-B975-42A9-9F9A-CA06A4601DFD}" presName="box" presStyleLbl="node1" presStyleIdx="1" presStyleCnt="3"/>
      <dgm:spPr/>
    </dgm:pt>
    <dgm:pt modelId="{5482A51E-19E8-479D-8180-05940A75D440}" type="pres">
      <dgm:prSet presAssocID="{FF74503D-B975-42A9-9F9A-CA06A4601DFD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9000" b="-49000"/>
          </a:stretch>
        </a:blipFill>
      </dgm:spPr>
      <dgm:extLst>
        <a:ext uri="{E40237B7-FDA0-4F09-8148-C483321AD2D9}">
          <dgm14:cNvPr xmlns:dgm14="http://schemas.microsoft.com/office/drawing/2010/diagram" id="0" name="" descr="Group brainstorm outline"/>
        </a:ext>
      </dgm:extLst>
    </dgm:pt>
    <dgm:pt modelId="{F3E85F9B-CF9A-4F22-8A7E-B201EE8D04F0}" type="pres">
      <dgm:prSet presAssocID="{FF74503D-B975-42A9-9F9A-CA06A4601DFD}" presName="text" presStyleLbl="node1" presStyleIdx="1" presStyleCnt="3">
        <dgm:presLayoutVars>
          <dgm:bulletEnabled val="1"/>
        </dgm:presLayoutVars>
      </dgm:prSet>
      <dgm:spPr/>
    </dgm:pt>
    <dgm:pt modelId="{8A8A47AF-38D7-4865-8F62-FFEF9910EAD3}" type="pres">
      <dgm:prSet presAssocID="{94589F1B-0E02-4663-B669-FFE6E9921419}" presName="spacer" presStyleCnt="0"/>
      <dgm:spPr/>
    </dgm:pt>
    <dgm:pt modelId="{59BAF1BE-2A34-4438-9056-DB0C47D2D54B}" type="pres">
      <dgm:prSet presAssocID="{1DC603CC-9808-4BDB-8116-13726801D4E5}" presName="comp" presStyleCnt="0"/>
      <dgm:spPr/>
    </dgm:pt>
    <dgm:pt modelId="{B0826A9C-1FC4-4448-94F5-C5BF0C2E1095}" type="pres">
      <dgm:prSet presAssocID="{1DC603CC-9808-4BDB-8116-13726801D4E5}" presName="box" presStyleLbl="node1" presStyleIdx="2" presStyleCnt="3"/>
      <dgm:spPr/>
    </dgm:pt>
    <dgm:pt modelId="{9A2F1A8D-6DBD-424A-B38E-937370DA2E7D}" type="pres">
      <dgm:prSet presAssocID="{1DC603CC-9808-4BDB-8116-13726801D4E5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9000" b="-49000"/>
          </a:stretch>
        </a:blipFill>
      </dgm:spPr>
      <dgm:extLst>
        <a:ext uri="{E40237B7-FDA0-4F09-8148-C483321AD2D9}">
          <dgm14:cNvPr xmlns:dgm14="http://schemas.microsoft.com/office/drawing/2010/diagram" id="0" name="" descr="Construction Barricade outline"/>
        </a:ext>
      </dgm:extLst>
    </dgm:pt>
    <dgm:pt modelId="{D29B4B59-37A4-40B5-8272-22CFB06EFBE0}" type="pres">
      <dgm:prSet presAssocID="{1DC603CC-9808-4BDB-8116-13726801D4E5}" presName="text" presStyleLbl="node1" presStyleIdx="2" presStyleCnt="3">
        <dgm:presLayoutVars>
          <dgm:bulletEnabled val="1"/>
        </dgm:presLayoutVars>
      </dgm:prSet>
      <dgm:spPr/>
    </dgm:pt>
  </dgm:ptLst>
  <dgm:cxnLst>
    <dgm:cxn modelId="{6D89E01B-7B03-41D6-9337-8D7425D24044}" type="presOf" srcId="{1DC603CC-9808-4BDB-8116-13726801D4E5}" destId="{D29B4B59-37A4-40B5-8272-22CFB06EFBE0}" srcOrd="1" destOrd="0" presId="urn:microsoft.com/office/officeart/2005/8/layout/vList4"/>
    <dgm:cxn modelId="{7B83171E-114D-4D37-8F60-7B068B5540CA}" type="presOf" srcId="{90FB631B-B424-4121-B3B5-885727567EF9}" destId="{AE802807-DCAD-4149-8FF9-D6F50FA7369F}" srcOrd="0" destOrd="0" presId="urn:microsoft.com/office/officeart/2005/8/layout/vList4"/>
    <dgm:cxn modelId="{3D1A6831-566F-431D-933E-A0C554B89583}" type="presOf" srcId="{1DC603CC-9808-4BDB-8116-13726801D4E5}" destId="{B0826A9C-1FC4-4448-94F5-C5BF0C2E1095}" srcOrd="0" destOrd="0" presId="urn:microsoft.com/office/officeart/2005/8/layout/vList4"/>
    <dgm:cxn modelId="{DFAC4A66-1287-4C26-A1E5-0182B54A0E71}" type="presOf" srcId="{6473C76B-2C97-4FD2-A991-F0A9632F59DB}" destId="{15930055-698B-428A-A28A-49844ED242D6}" srcOrd="0" destOrd="0" presId="urn:microsoft.com/office/officeart/2005/8/layout/vList4"/>
    <dgm:cxn modelId="{69DB096B-EF22-4188-B2FB-A9215E1C9C48}" srcId="{90FB631B-B424-4121-B3B5-885727567EF9}" destId="{FF74503D-B975-42A9-9F9A-CA06A4601DFD}" srcOrd="1" destOrd="0" parTransId="{DEA1DA83-B0D8-4C08-A316-33791F4BE9E1}" sibTransId="{94589F1B-0E02-4663-B669-FFE6E9921419}"/>
    <dgm:cxn modelId="{6097DD6B-37F4-43F7-BD7B-016B70EB573D}" srcId="{90FB631B-B424-4121-B3B5-885727567EF9}" destId="{1DC603CC-9808-4BDB-8116-13726801D4E5}" srcOrd="2" destOrd="0" parTransId="{C2FA29A3-C631-4A2F-8060-DDA27F2437B6}" sibTransId="{E9C38B9A-C42D-4263-B775-CFC260EDC2A9}"/>
    <dgm:cxn modelId="{70E8F57B-E3CB-4298-82ED-5B654D9265F2}" type="presOf" srcId="{6473C76B-2C97-4FD2-A991-F0A9632F59DB}" destId="{B00A42E8-B054-427B-8150-995E6F7FB3D3}" srcOrd="1" destOrd="0" presId="urn:microsoft.com/office/officeart/2005/8/layout/vList4"/>
    <dgm:cxn modelId="{81DD967F-43B9-4685-A9B3-DDCD45FA5588}" srcId="{90FB631B-B424-4121-B3B5-885727567EF9}" destId="{6473C76B-2C97-4FD2-A991-F0A9632F59DB}" srcOrd="0" destOrd="0" parTransId="{E67ADD69-49ED-4AFE-B5AD-9CBD14ED2E71}" sibTransId="{72A6414A-3FDD-4E5B-9D6E-4A1638E3E794}"/>
    <dgm:cxn modelId="{88B62DB8-9D17-4B6F-8430-D2A356D3220A}" type="presOf" srcId="{FF74503D-B975-42A9-9F9A-CA06A4601DFD}" destId="{F3E85F9B-CF9A-4F22-8A7E-B201EE8D04F0}" srcOrd="1" destOrd="0" presId="urn:microsoft.com/office/officeart/2005/8/layout/vList4"/>
    <dgm:cxn modelId="{29673FF2-1FE9-4C85-8426-E3C69723B8AD}" type="presOf" srcId="{FF74503D-B975-42A9-9F9A-CA06A4601DFD}" destId="{F81FA8D9-D852-4E0F-AC5C-193D2BCFB9C5}" srcOrd="0" destOrd="0" presId="urn:microsoft.com/office/officeart/2005/8/layout/vList4"/>
    <dgm:cxn modelId="{CEED6833-27E1-42DF-B90E-BFEBD87FC3A4}" type="presParOf" srcId="{AE802807-DCAD-4149-8FF9-D6F50FA7369F}" destId="{043C4FED-F95A-412E-8DEF-8CC06109E322}" srcOrd="0" destOrd="0" presId="urn:microsoft.com/office/officeart/2005/8/layout/vList4"/>
    <dgm:cxn modelId="{ADDEEA53-042F-4105-AABA-9BD4C2F3C231}" type="presParOf" srcId="{043C4FED-F95A-412E-8DEF-8CC06109E322}" destId="{15930055-698B-428A-A28A-49844ED242D6}" srcOrd="0" destOrd="0" presId="urn:microsoft.com/office/officeart/2005/8/layout/vList4"/>
    <dgm:cxn modelId="{A08E3005-80BA-4670-80C3-8F246B120566}" type="presParOf" srcId="{043C4FED-F95A-412E-8DEF-8CC06109E322}" destId="{621DB643-48BA-4825-BE83-C6A596F73385}" srcOrd="1" destOrd="0" presId="urn:microsoft.com/office/officeart/2005/8/layout/vList4"/>
    <dgm:cxn modelId="{1CE26C12-DD23-4870-B8C8-B71161979A07}" type="presParOf" srcId="{043C4FED-F95A-412E-8DEF-8CC06109E322}" destId="{B00A42E8-B054-427B-8150-995E6F7FB3D3}" srcOrd="2" destOrd="0" presId="urn:microsoft.com/office/officeart/2005/8/layout/vList4"/>
    <dgm:cxn modelId="{BD48E9E8-8682-4A1C-90C8-81F4720ACDEC}" type="presParOf" srcId="{AE802807-DCAD-4149-8FF9-D6F50FA7369F}" destId="{6E8FDE22-B108-462A-925C-C9D8D6189181}" srcOrd="1" destOrd="0" presId="urn:microsoft.com/office/officeart/2005/8/layout/vList4"/>
    <dgm:cxn modelId="{65A53F7F-433A-4F09-9061-B4C5BC1A7056}" type="presParOf" srcId="{AE802807-DCAD-4149-8FF9-D6F50FA7369F}" destId="{FDBBDE16-AB27-429C-A30F-671176C82249}" srcOrd="2" destOrd="0" presId="urn:microsoft.com/office/officeart/2005/8/layout/vList4"/>
    <dgm:cxn modelId="{0B87345F-796E-47AA-97D4-DF99DC874F6B}" type="presParOf" srcId="{FDBBDE16-AB27-429C-A30F-671176C82249}" destId="{F81FA8D9-D852-4E0F-AC5C-193D2BCFB9C5}" srcOrd="0" destOrd="0" presId="urn:microsoft.com/office/officeart/2005/8/layout/vList4"/>
    <dgm:cxn modelId="{FB33449D-7A2C-4944-B830-BD4053BFBE31}" type="presParOf" srcId="{FDBBDE16-AB27-429C-A30F-671176C82249}" destId="{5482A51E-19E8-479D-8180-05940A75D440}" srcOrd="1" destOrd="0" presId="urn:microsoft.com/office/officeart/2005/8/layout/vList4"/>
    <dgm:cxn modelId="{C68302C7-BC6B-4968-B4CB-B08B6103AF29}" type="presParOf" srcId="{FDBBDE16-AB27-429C-A30F-671176C82249}" destId="{F3E85F9B-CF9A-4F22-8A7E-B201EE8D04F0}" srcOrd="2" destOrd="0" presId="urn:microsoft.com/office/officeart/2005/8/layout/vList4"/>
    <dgm:cxn modelId="{51732C3E-7DE8-4D74-B588-ACEC1F67864B}" type="presParOf" srcId="{AE802807-DCAD-4149-8FF9-D6F50FA7369F}" destId="{8A8A47AF-38D7-4865-8F62-FFEF9910EAD3}" srcOrd="3" destOrd="0" presId="urn:microsoft.com/office/officeart/2005/8/layout/vList4"/>
    <dgm:cxn modelId="{B3D8D0D5-3F95-483E-860C-9F14304D4C76}" type="presParOf" srcId="{AE802807-DCAD-4149-8FF9-D6F50FA7369F}" destId="{59BAF1BE-2A34-4438-9056-DB0C47D2D54B}" srcOrd="4" destOrd="0" presId="urn:microsoft.com/office/officeart/2005/8/layout/vList4"/>
    <dgm:cxn modelId="{C60CAB36-EC96-4507-A1B7-F305788748C0}" type="presParOf" srcId="{59BAF1BE-2A34-4438-9056-DB0C47D2D54B}" destId="{B0826A9C-1FC4-4448-94F5-C5BF0C2E1095}" srcOrd="0" destOrd="0" presId="urn:microsoft.com/office/officeart/2005/8/layout/vList4"/>
    <dgm:cxn modelId="{E1D55D16-127A-4F38-A7F5-C5C91376BA19}" type="presParOf" srcId="{59BAF1BE-2A34-4438-9056-DB0C47D2D54B}" destId="{9A2F1A8D-6DBD-424A-B38E-937370DA2E7D}" srcOrd="1" destOrd="0" presId="urn:microsoft.com/office/officeart/2005/8/layout/vList4"/>
    <dgm:cxn modelId="{A077315D-3216-4D5B-9E70-479B6746B015}" type="presParOf" srcId="{59BAF1BE-2A34-4438-9056-DB0C47D2D54B}" destId="{D29B4B59-37A4-40B5-8272-22CFB06EFBE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168EB2-0D70-4FE6-8506-36D2F872B00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6A54EC-A9A4-4795-8ED2-CBEBCD1B0671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Concerns Over Value</a:t>
          </a:r>
        </a:p>
      </dgm:t>
    </dgm:pt>
    <dgm:pt modelId="{84C8DF71-4ED0-4325-8B3F-CC2896FE5C08}" type="parTrans" cxnId="{E66D2325-287B-42C9-A2BD-7B612120C49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D5FFF-F587-4C5F-A79D-A20DBDE9997F}" type="sibTrans" cxnId="{E66D2325-287B-42C9-A2BD-7B612120C49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BFA34-3D72-406D-B533-3BE8C7731342}">
      <dgm:prSet phldrT="[Text]" phldr="0" custT="1"/>
      <dgm:spPr/>
      <dgm:t>
        <a:bodyPr/>
        <a:lstStyle/>
        <a:p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Lost revenue</a:t>
          </a:r>
        </a:p>
      </dgm:t>
    </dgm:pt>
    <dgm:pt modelId="{D5F9A91C-E091-4BA1-AFD9-4C646955B0F5}" type="parTrans" cxnId="{F6F97C15-9F47-4B21-A7AE-90C835424B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04B6B-B1C8-40CE-95C2-0E49F2236CF5}" type="sibTrans" cxnId="{F6F97C15-9F47-4B21-A7AE-90C835424B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7F35F-FB45-48D9-944D-DA843A1568C9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Infrastructure Needs</a:t>
          </a:r>
        </a:p>
      </dgm:t>
    </dgm:pt>
    <dgm:pt modelId="{D80982E7-1750-41CD-9E10-DCE3CB7EF8C3}" type="parTrans" cxnId="{31B561E1-7D9A-45EA-9E94-8D5945A7E37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D9678-4767-49F8-BA07-A5C393E46929}" type="sibTrans" cxnId="{31B561E1-7D9A-45EA-9E94-8D5945A7E37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2B386E-F874-45D4-B393-0458D3C80F70}">
      <dgm:prSet phldrT="[Text]" phldr="0" custT="1"/>
      <dgm:spPr/>
      <dgm:t>
        <a:bodyPr/>
        <a:lstStyle/>
        <a:p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Granular data required</a:t>
          </a:r>
        </a:p>
      </dgm:t>
    </dgm:pt>
    <dgm:pt modelId="{50523A50-59FE-4E1E-B446-4EE36BDDE931}" type="parTrans" cxnId="{753E9A08-F550-42E5-9AD9-A4BFC3069C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24061-F975-4428-9CF1-300ECFFF2D1E}" type="sibTrans" cxnId="{753E9A08-F550-42E5-9AD9-A4BFC3069C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EE880-E565-4F1D-8F3B-EBE1FAE4BFA8}">
      <dgm:prSet phldrT="[Text]" phldr="0" custT="1"/>
      <dgm:spPr/>
      <dgm:t>
        <a:bodyPr/>
        <a:lstStyle/>
        <a:p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Challenge to store and transfer data</a:t>
          </a:r>
        </a:p>
      </dgm:t>
    </dgm:pt>
    <dgm:pt modelId="{E88D6AE3-C335-4273-A66D-A04CE377AC62}" type="parTrans" cxnId="{2BB43B19-E833-48B6-B06D-24EC48828F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F4542-49E3-46E6-A3DA-391BF0682C08}" type="sibTrans" cxnId="{2BB43B19-E833-48B6-B06D-24EC48828F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7FF3E-4AF9-49DF-AE08-365C9928D95F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Data Storage</a:t>
          </a:r>
        </a:p>
      </dgm:t>
    </dgm:pt>
    <dgm:pt modelId="{8D62D093-B982-471A-9F91-8746C1424DCC}" type="parTrans" cxnId="{079E448A-6218-4BB2-BAD4-9DB4A139010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BA2FC1-02C0-428E-873A-029347D42D85}" type="sibTrans" cxnId="{079E448A-6218-4BB2-BAD4-9DB4A139010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0097B-E946-4244-AB4F-081967D6EE17}">
      <dgm:prSet phldrT="[Text]" phldr="0" custT="1"/>
      <dgm:spPr/>
      <dgm:t>
        <a:bodyPr/>
        <a:lstStyle/>
        <a:p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Requires updated distribution</a:t>
          </a:r>
        </a:p>
      </dgm:t>
    </dgm:pt>
    <dgm:pt modelId="{36684668-95D1-4028-AFDE-D955351D3275}" type="parTrans" cxnId="{0E83D87F-33E1-4BF5-859A-1C1FDB9CC6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2DB6F8-B85D-49C3-8F03-283329DDDB2A}" type="sibTrans" cxnId="{0E83D87F-33E1-4BF5-859A-1C1FDB9CC6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DD9AA-6748-4457-A2D9-6322684A9ED5}">
      <dgm:prSet phldrT="[Text]" phldr="0" custT="1"/>
      <dgm:spPr/>
      <dgm:t>
        <a:bodyPr/>
        <a:lstStyle/>
        <a:p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Benefits are not immediate</a:t>
          </a:r>
        </a:p>
      </dgm:t>
    </dgm:pt>
    <dgm:pt modelId="{119BF559-9E42-4252-8F0B-5ACFD6672E36}" type="parTrans" cxnId="{39484D31-EBBA-4253-909B-B9901117CF34}">
      <dgm:prSet/>
      <dgm:spPr/>
      <dgm:t>
        <a:bodyPr/>
        <a:lstStyle/>
        <a:p>
          <a:endParaRPr lang="en-US"/>
        </a:p>
      </dgm:t>
    </dgm:pt>
    <dgm:pt modelId="{E2D9B2C0-1D8A-4797-BEFA-831D404C67DE}" type="sibTrans" cxnId="{39484D31-EBBA-4253-909B-B9901117CF34}">
      <dgm:prSet/>
      <dgm:spPr/>
      <dgm:t>
        <a:bodyPr/>
        <a:lstStyle/>
        <a:p>
          <a:endParaRPr lang="en-US"/>
        </a:p>
      </dgm:t>
    </dgm:pt>
    <dgm:pt modelId="{5DC46142-CBE1-4A48-BF27-E3DCCB119327}">
      <dgm:prSet phldrT="[Text]" phldr="0" custT="1"/>
      <dgm:spPr/>
      <dgm:t>
        <a:bodyPr/>
        <a:lstStyle/>
        <a:p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Requires active management</a:t>
          </a:r>
        </a:p>
      </dgm:t>
    </dgm:pt>
    <dgm:pt modelId="{348DE609-942C-4D61-A024-A9DFB6FC6FB9}" type="parTrans" cxnId="{2F955475-7E5F-4F3C-B5BE-11CFE6F1710E}">
      <dgm:prSet/>
      <dgm:spPr/>
      <dgm:t>
        <a:bodyPr/>
        <a:lstStyle/>
        <a:p>
          <a:endParaRPr lang="en-US"/>
        </a:p>
      </dgm:t>
    </dgm:pt>
    <dgm:pt modelId="{9A135834-B80E-4895-994C-828E144DCCB9}" type="sibTrans" cxnId="{2F955475-7E5F-4F3C-B5BE-11CFE6F1710E}">
      <dgm:prSet/>
      <dgm:spPr/>
      <dgm:t>
        <a:bodyPr/>
        <a:lstStyle/>
        <a:p>
          <a:endParaRPr lang="en-US"/>
        </a:p>
      </dgm:t>
    </dgm:pt>
    <dgm:pt modelId="{A9F94B3F-333C-473C-9A4F-CF27896BFD14}" type="pres">
      <dgm:prSet presAssocID="{E9168EB2-0D70-4FE6-8506-36D2F872B00C}" presName="Name0" presStyleCnt="0">
        <dgm:presLayoutVars>
          <dgm:dir/>
          <dgm:animLvl val="lvl"/>
          <dgm:resizeHandles val="exact"/>
        </dgm:presLayoutVars>
      </dgm:prSet>
      <dgm:spPr/>
    </dgm:pt>
    <dgm:pt modelId="{421E2F03-EC0E-4E1A-AFE7-B069AA1A7E70}" type="pres">
      <dgm:prSet presAssocID="{9B6A54EC-A9A4-4795-8ED2-CBEBCD1B0671}" presName="vertFlow" presStyleCnt="0"/>
      <dgm:spPr/>
    </dgm:pt>
    <dgm:pt modelId="{5D631335-83D4-454A-84E8-4E4BEDF4338A}" type="pres">
      <dgm:prSet presAssocID="{9B6A54EC-A9A4-4795-8ED2-CBEBCD1B0671}" presName="header" presStyleLbl="node1" presStyleIdx="0" presStyleCnt="3"/>
      <dgm:spPr/>
    </dgm:pt>
    <dgm:pt modelId="{5C078A83-C938-47DD-AC0E-E5DAE7BF98AF}" type="pres">
      <dgm:prSet presAssocID="{D5F9A91C-E091-4BA1-AFD9-4C646955B0F5}" presName="parTrans" presStyleLbl="sibTrans2D1" presStyleIdx="0" presStyleCnt="6"/>
      <dgm:spPr/>
    </dgm:pt>
    <dgm:pt modelId="{5FD88CF9-9611-4F43-8872-89F9A7E5996F}" type="pres">
      <dgm:prSet presAssocID="{BBEBFA34-3D72-406D-B533-3BE8C7731342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0A60028C-5850-4834-BF64-9FB8F05387D0}" type="pres">
      <dgm:prSet presAssocID="{5F304B6B-B1C8-40CE-95C2-0E49F2236CF5}" presName="sibTrans" presStyleLbl="sibTrans2D1" presStyleIdx="1" presStyleCnt="6"/>
      <dgm:spPr/>
    </dgm:pt>
    <dgm:pt modelId="{3F219B0D-4BE2-4FD2-9755-EAAC24DB15A3}" type="pres">
      <dgm:prSet presAssocID="{AC5DD9AA-6748-4457-A2D9-6322684A9ED5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BA70E397-A407-4EA9-B68B-F770F24904A6}" type="pres">
      <dgm:prSet presAssocID="{9B6A54EC-A9A4-4795-8ED2-CBEBCD1B0671}" presName="hSp" presStyleCnt="0"/>
      <dgm:spPr/>
    </dgm:pt>
    <dgm:pt modelId="{343D2FCA-C0AB-472E-8395-1D7E8B147D24}" type="pres">
      <dgm:prSet presAssocID="{9F57F35F-FB45-48D9-944D-DA843A1568C9}" presName="vertFlow" presStyleCnt="0"/>
      <dgm:spPr/>
    </dgm:pt>
    <dgm:pt modelId="{9040DC4D-3AB9-4DA6-96ED-3BFC81519A59}" type="pres">
      <dgm:prSet presAssocID="{9F57F35F-FB45-48D9-944D-DA843A1568C9}" presName="header" presStyleLbl="node1" presStyleIdx="1" presStyleCnt="3" custScaleX="112546"/>
      <dgm:spPr/>
    </dgm:pt>
    <dgm:pt modelId="{1A4BBABE-2168-4486-AC57-7792434213F1}" type="pres">
      <dgm:prSet presAssocID="{36684668-95D1-4028-AFDE-D955351D3275}" presName="parTrans" presStyleLbl="sibTrans2D1" presStyleIdx="2" presStyleCnt="6"/>
      <dgm:spPr/>
    </dgm:pt>
    <dgm:pt modelId="{8EEAD16A-4769-41C3-AE3A-622230DC7D63}" type="pres">
      <dgm:prSet presAssocID="{6D10097B-E946-4244-AB4F-081967D6EE17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37EC5D85-5BA6-4DA0-A8D8-D3326F3979BC}" type="pres">
      <dgm:prSet presAssocID="{3C2DB6F8-B85D-49C3-8F03-283329DDDB2A}" presName="sibTrans" presStyleLbl="sibTrans2D1" presStyleIdx="3" presStyleCnt="6"/>
      <dgm:spPr/>
    </dgm:pt>
    <dgm:pt modelId="{F0244186-DFCA-4884-9086-E0B97CCFD43C}" type="pres">
      <dgm:prSet presAssocID="{5DC46142-CBE1-4A48-BF27-E3DCCB119327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1ACFD5E9-47C3-4B38-8102-716D99AC46AB}" type="pres">
      <dgm:prSet presAssocID="{9F57F35F-FB45-48D9-944D-DA843A1568C9}" presName="hSp" presStyleCnt="0"/>
      <dgm:spPr/>
    </dgm:pt>
    <dgm:pt modelId="{21A6863F-EFE5-4EF9-935D-EC404F6902D5}" type="pres">
      <dgm:prSet presAssocID="{EB47FF3E-4AF9-49DF-AE08-365C9928D95F}" presName="vertFlow" presStyleCnt="0"/>
      <dgm:spPr/>
    </dgm:pt>
    <dgm:pt modelId="{704EDED9-DD7C-46E2-A441-B8B057847770}" type="pres">
      <dgm:prSet presAssocID="{EB47FF3E-4AF9-49DF-AE08-365C9928D95F}" presName="header" presStyleLbl="node1" presStyleIdx="2" presStyleCnt="3"/>
      <dgm:spPr/>
    </dgm:pt>
    <dgm:pt modelId="{A8345F69-E5BF-493D-8F0D-E240DAE066F1}" type="pres">
      <dgm:prSet presAssocID="{50523A50-59FE-4E1E-B446-4EE36BDDE931}" presName="parTrans" presStyleLbl="sibTrans2D1" presStyleIdx="4" presStyleCnt="6"/>
      <dgm:spPr/>
    </dgm:pt>
    <dgm:pt modelId="{D1370F23-909C-438D-8A10-AF8A68EF7FB8}" type="pres">
      <dgm:prSet presAssocID="{372B386E-F874-45D4-B393-0458D3C80F70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39123722-A761-4D82-B14F-C5F18E3F1D85}" type="pres">
      <dgm:prSet presAssocID="{7C024061-F975-4428-9CF1-300ECFFF2D1E}" presName="sibTrans" presStyleLbl="sibTrans2D1" presStyleIdx="5" presStyleCnt="6"/>
      <dgm:spPr/>
    </dgm:pt>
    <dgm:pt modelId="{5F7ED667-341F-4C8F-91E0-4B0183B08BF5}" type="pres">
      <dgm:prSet presAssocID="{F49EE880-E565-4F1D-8F3B-EBE1FAE4BFA8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753E9A08-F550-42E5-9AD9-A4BFC3069CEA}" srcId="{EB47FF3E-4AF9-49DF-AE08-365C9928D95F}" destId="{372B386E-F874-45D4-B393-0458D3C80F70}" srcOrd="0" destOrd="0" parTransId="{50523A50-59FE-4E1E-B446-4EE36BDDE931}" sibTransId="{7C024061-F975-4428-9CF1-300ECFFF2D1E}"/>
    <dgm:cxn modelId="{F6F97C15-9F47-4B21-A7AE-90C835424BCB}" srcId="{9B6A54EC-A9A4-4795-8ED2-CBEBCD1B0671}" destId="{BBEBFA34-3D72-406D-B533-3BE8C7731342}" srcOrd="0" destOrd="0" parTransId="{D5F9A91C-E091-4BA1-AFD9-4C646955B0F5}" sibTransId="{5F304B6B-B1C8-40CE-95C2-0E49F2236CF5}"/>
    <dgm:cxn modelId="{2BB43B19-E833-48B6-B06D-24EC48828F29}" srcId="{EB47FF3E-4AF9-49DF-AE08-365C9928D95F}" destId="{F49EE880-E565-4F1D-8F3B-EBE1FAE4BFA8}" srcOrd="1" destOrd="0" parTransId="{E88D6AE3-C335-4273-A66D-A04CE377AC62}" sibTransId="{90AF4542-49E3-46E6-A3DA-391BF0682C08}"/>
    <dgm:cxn modelId="{E66D2325-287B-42C9-A2BD-7B612120C493}" srcId="{E9168EB2-0D70-4FE6-8506-36D2F872B00C}" destId="{9B6A54EC-A9A4-4795-8ED2-CBEBCD1B0671}" srcOrd="0" destOrd="0" parTransId="{84C8DF71-4ED0-4325-8B3F-CC2896FE5C08}" sibTransId="{988D5FFF-F587-4C5F-A79D-A20DBDE9997F}"/>
    <dgm:cxn modelId="{6A8C9E2F-963E-4992-BF54-81CDB535A1F9}" type="presOf" srcId="{BBEBFA34-3D72-406D-B533-3BE8C7731342}" destId="{5FD88CF9-9611-4F43-8872-89F9A7E5996F}" srcOrd="0" destOrd="0" presId="urn:microsoft.com/office/officeart/2005/8/layout/lProcess1"/>
    <dgm:cxn modelId="{39484D31-EBBA-4253-909B-B9901117CF34}" srcId="{9B6A54EC-A9A4-4795-8ED2-CBEBCD1B0671}" destId="{AC5DD9AA-6748-4457-A2D9-6322684A9ED5}" srcOrd="1" destOrd="0" parTransId="{119BF559-9E42-4252-8F0B-5ACFD6672E36}" sibTransId="{E2D9B2C0-1D8A-4797-BEFA-831D404C67DE}"/>
    <dgm:cxn modelId="{A350A73D-146F-4CCB-98C7-3C3310437C83}" type="presOf" srcId="{F49EE880-E565-4F1D-8F3B-EBE1FAE4BFA8}" destId="{5F7ED667-341F-4C8F-91E0-4B0183B08BF5}" srcOrd="0" destOrd="0" presId="urn:microsoft.com/office/officeart/2005/8/layout/lProcess1"/>
    <dgm:cxn modelId="{2FADD068-3080-4DB4-A515-BDDD2F976911}" type="presOf" srcId="{EB47FF3E-4AF9-49DF-AE08-365C9928D95F}" destId="{704EDED9-DD7C-46E2-A441-B8B057847770}" srcOrd="0" destOrd="0" presId="urn:microsoft.com/office/officeart/2005/8/layout/lProcess1"/>
    <dgm:cxn modelId="{3A6B1D6C-1C58-42C3-94D9-22513C81C91B}" type="presOf" srcId="{E9168EB2-0D70-4FE6-8506-36D2F872B00C}" destId="{A9F94B3F-333C-473C-9A4F-CF27896BFD14}" srcOrd="0" destOrd="0" presId="urn:microsoft.com/office/officeart/2005/8/layout/lProcess1"/>
    <dgm:cxn modelId="{2F955475-7E5F-4F3C-B5BE-11CFE6F1710E}" srcId="{9F57F35F-FB45-48D9-944D-DA843A1568C9}" destId="{5DC46142-CBE1-4A48-BF27-E3DCCB119327}" srcOrd="1" destOrd="0" parTransId="{348DE609-942C-4D61-A024-A9DFB6FC6FB9}" sibTransId="{9A135834-B80E-4895-994C-828E144DCCB9}"/>
    <dgm:cxn modelId="{999A6D76-4BB1-4513-8BCB-5EB00071C572}" type="presOf" srcId="{AC5DD9AA-6748-4457-A2D9-6322684A9ED5}" destId="{3F219B0D-4BE2-4FD2-9755-EAAC24DB15A3}" srcOrd="0" destOrd="0" presId="urn:microsoft.com/office/officeart/2005/8/layout/lProcess1"/>
    <dgm:cxn modelId="{22AF897F-9C25-445E-9CFD-B1348C6549A5}" type="presOf" srcId="{5DC46142-CBE1-4A48-BF27-E3DCCB119327}" destId="{F0244186-DFCA-4884-9086-E0B97CCFD43C}" srcOrd="0" destOrd="0" presId="urn:microsoft.com/office/officeart/2005/8/layout/lProcess1"/>
    <dgm:cxn modelId="{0E83D87F-33E1-4BF5-859A-1C1FDB9CC6FD}" srcId="{9F57F35F-FB45-48D9-944D-DA843A1568C9}" destId="{6D10097B-E946-4244-AB4F-081967D6EE17}" srcOrd="0" destOrd="0" parTransId="{36684668-95D1-4028-AFDE-D955351D3275}" sibTransId="{3C2DB6F8-B85D-49C3-8F03-283329DDDB2A}"/>
    <dgm:cxn modelId="{079E448A-6218-4BB2-BAD4-9DB4A139010F}" srcId="{E9168EB2-0D70-4FE6-8506-36D2F872B00C}" destId="{EB47FF3E-4AF9-49DF-AE08-365C9928D95F}" srcOrd="2" destOrd="0" parTransId="{8D62D093-B982-471A-9F91-8746C1424DCC}" sibTransId="{A9BA2FC1-02C0-428E-873A-029347D42D85}"/>
    <dgm:cxn modelId="{7212028B-FB6D-4DEB-A68E-4BF07FEB2F37}" type="presOf" srcId="{36684668-95D1-4028-AFDE-D955351D3275}" destId="{1A4BBABE-2168-4486-AC57-7792434213F1}" srcOrd="0" destOrd="0" presId="urn:microsoft.com/office/officeart/2005/8/layout/lProcess1"/>
    <dgm:cxn modelId="{08FBA88F-4DED-47B2-9E69-6DAA1157F32A}" type="presOf" srcId="{9F57F35F-FB45-48D9-944D-DA843A1568C9}" destId="{9040DC4D-3AB9-4DA6-96ED-3BFC81519A59}" srcOrd="0" destOrd="0" presId="urn:microsoft.com/office/officeart/2005/8/layout/lProcess1"/>
    <dgm:cxn modelId="{F8C33495-9E29-416F-A38D-E0DDF0AF0F14}" type="presOf" srcId="{3C2DB6F8-B85D-49C3-8F03-283329DDDB2A}" destId="{37EC5D85-5BA6-4DA0-A8D8-D3326F3979BC}" srcOrd="0" destOrd="0" presId="urn:microsoft.com/office/officeart/2005/8/layout/lProcess1"/>
    <dgm:cxn modelId="{C322B79A-F7F9-4227-85C1-9F7FC25AC640}" type="presOf" srcId="{372B386E-F874-45D4-B393-0458D3C80F70}" destId="{D1370F23-909C-438D-8A10-AF8A68EF7FB8}" srcOrd="0" destOrd="0" presId="urn:microsoft.com/office/officeart/2005/8/layout/lProcess1"/>
    <dgm:cxn modelId="{5AD9D7A3-67FE-4D1A-A4C9-4285FF6DADEE}" type="presOf" srcId="{7C024061-F975-4428-9CF1-300ECFFF2D1E}" destId="{39123722-A761-4D82-B14F-C5F18E3F1D85}" srcOrd="0" destOrd="0" presId="urn:microsoft.com/office/officeart/2005/8/layout/lProcess1"/>
    <dgm:cxn modelId="{8E1377B3-07A0-48BC-B61A-29028B6DCEA9}" type="presOf" srcId="{D5F9A91C-E091-4BA1-AFD9-4C646955B0F5}" destId="{5C078A83-C938-47DD-AC0E-E5DAE7BF98AF}" srcOrd="0" destOrd="0" presId="urn:microsoft.com/office/officeart/2005/8/layout/lProcess1"/>
    <dgm:cxn modelId="{9ED7C0BF-7302-442C-81B2-B16FFE8EDA04}" type="presOf" srcId="{50523A50-59FE-4E1E-B446-4EE36BDDE931}" destId="{A8345F69-E5BF-493D-8F0D-E240DAE066F1}" srcOrd="0" destOrd="0" presId="urn:microsoft.com/office/officeart/2005/8/layout/lProcess1"/>
    <dgm:cxn modelId="{01F5D9D6-A9A0-4D7A-9884-A542EE1909C7}" type="presOf" srcId="{5F304B6B-B1C8-40CE-95C2-0E49F2236CF5}" destId="{0A60028C-5850-4834-BF64-9FB8F05387D0}" srcOrd="0" destOrd="0" presId="urn:microsoft.com/office/officeart/2005/8/layout/lProcess1"/>
    <dgm:cxn modelId="{31B561E1-7D9A-45EA-9E94-8D5945A7E371}" srcId="{E9168EB2-0D70-4FE6-8506-36D2F872B00C}" destId="{9F57F35F-FB45-48D9-944D-DA843A1568C9}" srcOrd="1" destOrd="0" parTransId="{D80982E7-1750-41CD-9E10-DCE3CB7EF8C3}" sibTransId="{2FFD9678-4767-49F8-BA07-A5C393E46929}"/>
    <dgm:cxn modelId="{A81448F3-77E2-4F06-9377-2FAE993F665B}" type="presOf" srcId="{6D10097B-E946-4244-AB4F-081967D6EE17}" destId="{8EEAD16A-4769-41C3-AE3A-622230DC7D63}" srcOrd="0" destOrd="0" presId="urn:microsoft.com/office/officeart/2005/8/layout/lProcess1"/>
    <dgm:cxn modelId="{822C50FE-A762-431D-835A-F5DAEE476876}" type="presOf" srcId="{9B6A54EC-A9A4-4795-8ED2-CBEBCD1B0671}" destId="{5D631335-83D4-454A-84E8-4E4BEDF4338A}" srcOrd="0" destOrd="0" presId="urn:microsoft.com/office/officeart/2005/8/layout/lProcess1"/>
    <dgm:cxn modelId="{53934B4A-77F3-4A1C-A5B5-256FB19EC77E}" type="presParOf" srcId="{A9F94B3F-333C-473C-9A4F-CF27896BFD14}" destId="{421E2F03-EC0E-4E1A-AFE7-B069AA1A7E70}" srcOrd="0" destOrd="0" presId="urn:microsoft.com/office/officeart/2005/8/layout/lProcess1"/>
    <dgm:cxn modelId="{63F1BFE5-3A7D-41DF-B43F-09B66C5DDC38}" type="presParOf" srcId="{421E2F03-EC0E-4E1A-AFE7-B069AA1A7E70}" destId="{5D631335-83D4-454A-84E8-4E4BEDF4338A}" srcOrd="0" destOrd="0" presId="urn:microsoft.com/office/officeart/2005/8/layout/lProcess1"/>
    <dgm:cxn modelId="{F5EB1712-77EF-4B18-8D86-8F844E10BF1C}" type="presParOf" srcId="{421E2F03-EC0E-4E1A-AFE7-B069AA1A7E70}" destId="{5C078A83-C938-47DD-AC0E-E5DAE7BF98AF}" srcOrd="1" destOrd="0" presId="urn:microsoft.com/office/officeart/2005/8/layout/lProcess1"/>
    <dgm:cxn modelId="{43160BE4-83F6-4862-9715-CA8A76E79F94}" type="presParOf" srcId="{421E2F03-EC0E-4E1A-AFE7-B069AA1A7E70}" destId="{5FD88CF9-9611-4F43-8872-89F9A7E5996F}" srcOrd="2" destOrd="0" presId="urn:microsoft.com/office/officeart/2005/8/layout/lProcess1"/>
    <dgm:cxn modelId="{C3942AF2-8B18-4956-B854-2DC67311C114}" type="presParOf" srcId="{421E2F03-EC0E-4E1A-AFE7-B069AA1A7E70}" destId="{0A60028C-5850-4834-BF64-9FB8F05387D0}" srcOrd="3" destOrd="0" presId="urn:microsoft.com/office/officeart/2005/8/layout/lProcess1"/>
    <dgm:cxn modelId="{94B64BB6-4E09-41D0-98CC-36CEB35FC1A5}" type="presParOf" srcId="{421E2F03-EC0E-4E1A-AFE7-B069AA1A7E70}" destId="{3F219B0D-4BE2-4FD2-9755-EAAC24DB15A3}" srcOrd="4" destOrd="0" presId="urn:microsoft.com/office/officeart/2005/8/layout/lProcess1"/>
    <dgm:cxn modelId="{52F63862-884F-45E7-A88E-91F9876A1270}" type="presParOf" srcId="{A9F94B3F-333C-473C-9A4F-CF27896BFD14}" destId="{BA70E397-A407-4EA9-B68B-F770F24904A6}" srcOrd="1" destOrd="0" presId="urn:microsoft.com/office/officeart/2005/8/layout/lProcess1"/>
    <dgm:cxn modelId="{D527C139-43DC-4C5D-91E6-5F5705A3F6FC}" type="presParOf" srcId="{A9F94B3F-333C-473C-9A4F-CF27896BFD14}" destId="{343D2FCA-C0AB-472E-8395-1D7E8B147D24}" srcOrd="2" destOrd="0" presId="urn:microsoft.com/office/officeart/2005/8/layout/lProcess1"/>
    <dgm:cxn modelId="{259ED2A3-9E9E-4B1B-9BCF-364FA1EEC4DF}" type="presParOf" srcId="{343D2FCA-C0AB-472E-8395-1D7E8B147D24}" destId="{9040DC4D-3AB9-4DA6-96ED-3BFC81519A59}" srcOrd="0" destOrd="0" presId="urn:microsoft.com/office/officeart/2005/8/layout/lProcess1"/>
    <dgm:cxn modelId="{AED76EEC-2BBF-4B0B-B972-71C23BDBE8D5}" type="presParOf" srcId="{343D2FCA-C0AB-472E-8395-1D7E8B147D24}" destId="{1A4BBABE-2168-4486-AC57-7792434213F1}" srcOrd="1" destOrd="0" presId="urn:microsoft.com/office/officeart/2005/8/layout/lProcess1"/>
    <dgm:cxn modelId="{85FC0133-24C3-4B60-9FDA-EC5805BE875F}" type="presParOf" srcId="{343D2FCA-C0AB-472E-8395-1D7E8B147D24}" destId="{8EEAD16A-4769-41C3-AE3A-622230DC7D63}" srcOrd="2" destOrd="0" presId="urn:microsoft.com/office/officeart/2005/8/layout/lProcess1"/>
    <dgm:cxn modelId="{8EF06226-BE39-4F53-9ABD-27740D394A60}" type="presParOf" srcId="{343D2FCA-C0AB-472E-8395-1D7E8B147D24}" destId="{37EC5D85-5BA6-4DA0-A8D8-D3326F3979BC}" srcOrd="3" destOrd="0" presId="urn:microsoft.com/office/officeart/2005/8/layout/lProcess1"/>
    <dgm:cxn modelId="{5D042802-8AB8-46AE-99E8-CA6122E78B87}" type="presParOf" srcId="{343D2FCA-C0AB-472E-8395-1D7E8B147D24}" destId="{F0244186-DFCA-4884-9086-E0B97CCFD43C}" srcOrd="4" destOrd="0" presId="urn:microsoft.com/office/officeart/2005/8/layout/lProcess1"/>
    <dgm:cxn modelId="{F31FB9FE-C3F6-454C-9967-1D13E0246AF1}" type="presParOf" srcId="{A9F94B3F-333C-473C-9A4F-CF27896BFD14}" destId="{1ACFD5E9-47C3-4B38-8102-716D99AC46AB}" srcOrd="3" destOrd="0" presId="urn:microsoft.com/office/officeart/2005/8/layout/lProcess1"/>
    <dgm:cxn modelId="{75FEE64F-D4AB-4412-B52A-94E7A6A08156}" type="presParOf" srcId="{A9F94B3F-333C-473C-9A4F-CF27896BFD14}" destId="{21A6863F-EFE5-4EF9-935D-EC404F6902D5}" srcOrd="4" destOrd="0" presId="urn:microsoft.com/office/officeart/2005/8/layout/lProcess1"/>
    <dgm:cxn modelId="{8D42115E-15C1-4D80-862D-A02FE21D3FC3}" type="presParOf" srcId="{21A6863F-EFE5-4EF9-935D-EC404F6902D5}" destId="{704EDED9-DD7C-46E2-A441-B8B057847770}" srcOrd="0" destOrd="0" presId="urn:microsoft.com/office/officeart/2005/8/layout/lProcess1"/>
    <dgm:cxn modelId="{26A61A88-2F7C-47D4-93DF-AA041FA30EEF}" type="presParOf" srcId="{21A6863F-EFE5-4EF9-935D-EC404F6902D5}" destId="{A8345F69-E5BF-493D-8F0D-E240DAE066F1}" srcOrd="1" destOrd="0" presId="urn:microsoft.com/office/officeart/2005/8/layout/lProcess1"/>
    <dgm:cxn modelId="{0E41E964-9341-4A07-A253-F89BF94FC372}" type="presParOf" srcId="{21A6863F-EFE5-4EF9-935D-EC404F6902D5}" destId="{D1370F23-909C-438D-8A10-AF8A68EF7FB8}" srcOrd="2" destOrd="0" presId="urn:microsoft.com/office/officeart/2005/8/layout/lProcess1"/>
    <dgm:cxn modelId="{8EED5DBD-8E9C-4726-975C-40DB8D278950}" type="presParOf" srcId="{21A6863F-EFE5-4EF9-935D-EC404F6902D5}" destId="{39123722-A761-4D82-B14F-C5F18E3F1D85}" srcOrd="3" destOrd="0" presId="urn:microsoft.com/office/officeart/2005/8/layout/lProcess1"/>
    <dgm:cxn modelId="{333C46E3-2B03-4575-9462-F3E1E2F4BC25}" type="presParOf" srcId="{21A6863F-EFE5-4EF9-935D-EC404F6902D5}" destId="{5F7ED667-341F-4C8F-91E0-4B0183B08BF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662FF3-0282-424F-A1AF-F9A4ADD365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9A6A7-D6CC-491F-99B3-4B728BFFEF9A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Low-cost measure in a time of declining opportunity</a:t>
          </a:r>
        </a:p>
      </dgm:t>
    </dgm:pt>
    <dgm:pt modelId="{12701DDF-DDAE-4A56-8A11-CB554DE7EFF9}" type="parTrans" cxnId="{79EDEA90-0848-488D-BBDD-D91DA1EFCEB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65468A-3B53-4AD6-A527-3482E650AF9E}" type="sibTrans" cxnId="{79EDEA90-0848-488D-BBDD-D91DA1EFCEB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710C9-FB91-4D16-8389-0D69586C0673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Significant regional potential</a:t>
          </a:r>
        </a:p>
      </dgm:t>
    </dgm:pt>
    <dgm:pt modelId="{DA0EE1C6-4AA4-413D-BFDD-EE158E6ABB7E}" type="parTrans" cxnId="{7C26BCBC-D231-4E4B-B0E1-4D2CC4AA541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1B2B55-8C45-4173-94ED-B30A31AB81F0}" type="sibTrans" cxnId="{7C26BCBC-D231-4E4B-B0E1-4D2CC4AA541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C464B-CA3E-46F6-A188-72C760EA825E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Targeted to address utility specific needs</a:t>
          </a:r>
        </a:p>
      </dgm:t>
    </dgm:pt>
    <dgm:pt modelId="{0ACBF3D7-4F20-4B0B-9A3C-9F420C400813}" type="parTrans" cxnId="{F5B69138-BA7F-43FF-8E7B-D3E249461F7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65097B-DF9F-41C9-9601-A258289DCDB4}" type="sibTrans" cxnId="{F5B69138-BA7F-43FF-8E7B-D3E249461F7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C4E1B-2CA7-4429-941C-C15D705E39A6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Value for the utility, value for all members/customers</a:t>
          </a:r>
        </a:p>
      </dgm:t>
    </dgm:pt>
    <dgm:pt modelId="{96B9DCF6-2740-401E-B78E-3299DD327722}" type="parTrans" cxnId="{540C66C0-D36E-4896-84D3-98B31FC0505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37441-C14F-4739-BD9E-25EC7141F88C}" type="sibTrans" cxnId="{540C66C0-D36E-4896-84D3-98B31FC0505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AB62F-3B26-4B03-895F-769DEE336538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Growing value in 2029 for Tier 2 customers</a:t>
          </a:r>
        </a:p>
      </dgm:t>
    </dgm:pt>
    <dgm:pt modelId="{50E82CCA-7FA5-4137-BAAE-15E11F08467C}" type="parTrans" cxnId="{7C9B7DBA-D771-40F3-944F-AA08DC8C8E8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2E0C5F-A799-4FA6-A475-8C1F7409FC99}" type="sibTrans" cxnId="{7C9B7DBA-D771-40F3-944F-AA08DC8C8E8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5CE31-5CC3-4A9F-BD83-89B4BD3090EF}" type="pres">
      <dgm:prSet presAssocID="{47662FF3-0282-424F-A1AF-F9A4ADD36575}" presName="Name0" presStyleCnt="0">
        <dgm:presLayoutVars>
          <dgm:chMax val="7"/>
          <dgm:chPref val="7"/>
          <dgm:dir/>
        </dgm:presLayoutVars>
      </dgm:prSet>
      <dgm:spPr/>
    </dgm:pt>
    <dgm:pt modelId="{16033300-C1AD-4523-9CA3-C70175FA8A18}" type="pres">
      <dgm:prSet presAssocID="{47662FF3-0282-424F-A1AF-F9A4ADD36575}" presName="Name1" presStyleCnt="0"/>
      <dgm:spPr/>
    </dgm:pt>
    <dgm:pt modelId="{9AD4F4E4-6D5D-40E3-8216-FDC3508D86DB}" type="pres">
      <dgm:prSet presAssocID="{47662FF3-0282-424F-A1AF-F9A4ADD36575}" presName="cycle" presStyleCnt="0"/>
      <dgm:spPr/>
    </dgm:pt>
    <dgm:pt modelId="{453C75B7-062E-40ED-A92A-A9AC66B69142}" type="pres">
      <dgm:prSet presAssocID="{47662FF3-0282-424F-A1AF-F9A4ADD36575}" presName="srcNode" presStyleLbl="node1" presStyleIdx="0" presStyleCnt="5"/>
      <dgm:spPr/>
    </dgm:pt>
    <dgm:pt modelId="{34E28A44-4436-4593-BDC7-0F0F42F3B868}" type="pres">
      <dgm:prSet presAssocID="{47662FF3-0282-424F-A1AF-F9A4ADD36575}" presName="conn" presStyleLbl="parChTrans1D2" presStyleIdx="0" presStyleCnt="1"/>
      <dgm:spPr/>
    </dgm:pt>
    <dgm:pt modelId="{84F6CF91-92F5-417D-9372-7E40ACE54E44}" type="pres">
      <dgm:prSet presAssocID="{47662FF3-0282-424F-A1AF-F9A4ADD36575}" presName="extraNode" presStyleLbl="node1" presStyleIdx="0" presStyleCnt="5"/>
      <dgm:spPr/>
    </dgm:pt>
    <dgm:pt modelId="{2A915A63-6E4D-4F7E-BCA7-1775E1BE6711}" type="pres">
      <dgm:prSet presAssocID="{47662FF3-0282-424F-A1AF-F9A4ADD36575}" presName="dstNode" presStyleLbl="node1" presStyleIdx="0" presStyleCnt="5"/>
      <dgm:spPr/>
    </dgm:pt>
    <dgm:pt modelId="{285FEDAB-76F1-4427-8C9E-615DDEF3B806}" type="pres">
      <dgm:prSet presAssocID="{5FB9A6A7-D6CC-491F-99B3-4B728BFFEF9A}" presName="text_1" presStyleLbl="node1" presStyleIdx="0" presStyleCnt="5">
        <dgm:presLayoutVars>
          <dgm:bulletEnabled val="1"/>
        </dgm:presLayoutVars>
      </dgm:prSet>
      <dgm:spPr/>
    </dgm:pt>
    <dgm:pt modelId="{EBEF7117-077C-49C6-82F5-533F0F7D5F94}" type="pres">
      <dgm:prSet presAssocID="{5FB9A6A7-D6CC-491F-99B3-4B728BFFEF9A}" presName="accent_1" presStyleCnt="0"/>
      <dgm:spPr/>
    </dgm:pt>
    <dgm:pt modelId="{88257A4B-1577-4DE7-A94B-08DB942D2899}" type="pres">
      <dgm:prSet presAssocID="{5FB9A6A7-D6CC-491F-99B3-4B728BFFEF9A}" presName="accentRepeatNode" presStyleLbl="solidFgAcc1" presStyleIdx="0" presStyleCnt="5"/>
      <dgm:spPr/>
    </dgm:pt>
    <dgm:pt modelId="{10D2C06F-52F9-480F-985B-4DCBF24C7659}" type="pres">
      <dgm:prSet presAssocID="{10B710C9-FB91-4D16-8389-0D69586C0673}" presName="text_2" presStyleLbl="node1" presStyleIdx="1" presStyleCnt="5">
        <dgm:presLayoutVars>
          <dgm:bulletEnabled val="1"/>
        </dgm:presLayoutVars>
      </dgm:prSet>
      <dgm:spPr/>
    </dgm:pt>
    <dgm:pt modelId="{21B8719A-FF08-479A-8C9D-55158FEB720D}" type="pres">
      <dgm:prSet presAssocID="{10B710C9-FB91-4D16-8389-0D69586C0673}" presName="accent_2" presStyleCnt="0"/>
      <dgm:spPr/>
    </dgm:pt>
    <dgm:pt modelId="{5CA311D5-BEFE-47B5-8585-098160CC8531}" type="pres">
      <dgm:prSet presAssocID="{10B710C9-FB91-4D16-8389-0D69586C0673}" presName="accentRepeatNode" presStyleLbl="solidFgAcc1" presStyleIdx="1" presStyleCnt="5"/>
      <dgm:spPr/>
    </dgm:pt>
    <dgm:pt modelId="{75C79A8B-4482-4F6F-888B-9C22D0A5D1F3}" type="pres">
      <dgm:prSet presAssocID="{EFEC464B-CA3E-46F6-A188-72C760EA825E}" presName="text_3" presStyleLbl="node1" presStyleIdx="2" presStyleCnt="5">
        <dgm:presLayoutVars>
          <dgm:bulletEnabled val="1"/>
        </dgm:presLayoutVars>
      </dgm:prSet>
      <dgm:spPr/>
    </dgm:pt>
    <dgm:pt modelId="{C9BF2EEA-01AD-4DF6-9E7D-8BDB89EF1DDB}" type="pres">
      <dgm:prSet presAssocID="{EFEC464B-CA3E-46F6-A188-72C760EA825E}" presName="accent_3" presStyleCnt="0"/>
      <dgm:spPr/>
    </dgm:pt>
    <dgm:pt modelId="{F878DC15-9EE5-47AB-A815-BC373EB9E6B7}" type="pres">
      <dgm:prSet presAssocID="{EFEC464B-CA3E-46F6-A188-72C760EA825E}" presName="accentRepeatNode" presStyleLbl="solidFgAcc1" presStyleIdx="2" presStyleCnt="5"/>
      <dgm:spPr/>
    </dgm:pt>
    <dgm:pt modelId="{D917C40B-DA59-412C-8BD7-FF8A7547F987}" type="pres">
      <dgm:prSet presAssocID="{97DC4E1B-2CA7-4429-941C-C15D705E39A6}" presName="text_4" presStyleLbl="node1" presStyleIdx="3" presStyleCnt="5">
        <dgm:presLayoutVars>
          <dgm:bulletEnabled val="1"/>
        </dgm:presLayoutVars>
      </dgm:prSet>
      <dgm:spPr/>
    </dgm:pt>
    <dgm:pt modelId="{1042B5AD-0B29-467E-A9FF-211E26759D80}" type="pres">
      <dgm:prSet presAssocID="{97DC4E1B-2CA7-4429-941C-C15D705E39A6}" presName="accent_4" presStyleCnt="0"/>
      <dgm:spPr/>
    </dgm:pt>
    <dgm:pt modelId="{80877CCF-3B88-476C-AF6B-531D45C25802}" type="pres">
      <dgm:prSet presAssocID="{97DC4E1B-2CA7-4429-941C-C15D705E39A6}" presName="accentRepeatNode" presStyleLbl="solidFgAcc1" presStyleIdx="3" presStyleCnt="5"/>
      <dgm:spPr/>
    </dgm:pt>
    <dgm:pt modelId="{07FD33FE-64DC-425A-8812-EFFEBC774195}" type="pres">
      <dgm:prSet presAssocID="{39EAB62F-3B26-4B03-895F-769DEE336538}" presName="text_5" presStyleLbl="node1" presStyleIdx="4" presStyleCnt="5">
        <dgm:presLayoutVars>
          <dgm:bulletEnabled val="1"/>
        </dgm:presLayoutVars>
      </dgm:prSet>
      <dgm:spPr/>
    </dgm:pt>
    <dgm:pt modelId="{A1394505-635C-4A7D-8B49-848F278AA91B}" type="pres">
      <dgm:prSet presAssocID="{39EAB62F-3B26-4B03-895F-769DEE336538}" presName="accent_5" presStyleCnt="0"/>
      <dgm:spPr/>
    </dgm:pt>
    <dgm:pt modelId="{324E5FC1-FB30-4C9D-91E1-0E06D721F119}" type="pres">
      <dgm:prSet presAssocID="{39EAB62F-3B26-4B03-895F-769DEE336538}" presName="accentRepeatNode" presStyleLbl="solidFgAcc1" presStyleIdx="4" presStyleCnt="5"/>
      <dgm:spPr/>
    </dgm:pt>
  </dgm:ptLst>
  <dgm:cxnLst>
    <dgm:cxn modelId="{83187711-5D8E-4601-94EE-9931D6AF1A42}" type="presOf" srcId="{E365468A-3B53-4AD6-A527-3482E650AF9E}" destId="{34E28A44-4436-4593-BDC7-0F0F42F3B868}" srcOrd="0" destOrd="0" presId="urn:microsoft.com/office/officeart/2008/layout/VerticalCurvedList"/>
    <dgm:cxn modelId="{F5B69138-BA7F-43FF-8E7B-D3E249461F79}" srcId="{47662FF3-0282-424F-A1AF-F9A4ADD36575}" destId="{EFEC464B-CA3E-46F6-A188-72C760EA825E}" srcOrd="2" destOrd="0" parTransId="{0ACBF3D7-4F20-4B0B-9A3C-9F420C400813}" sibTransId="{C965097B-DF9F-41C9-9601-A258289DCDB4}"/>
    <dgm:cxn modelId="{B8E56760-1984-4DAE-87F7-F816442F5EF8}" type="presOf" srcId="{10B710C9-FB91-4D16-8389-0D69586C0673}" destId="{10D2C06F-52F9-480F-985B-4DCBF24C7659}" srcOrd="0" destOrd="0" presId="urn:microsoft.com/office/officeart/2008/layout/VerticalCurvedList"/>
    <dgm:cxn modelId="{79EDEA90-0848-488D-BBDD-D91DA1EFCEB5}" srcId="{47662FF3-0282-424F-A1AF-F9A4ADD36575}" destId="{5FB9A6A7-D6CC-491F-99B3-4B728BFFEF9A}" srcOrd="0" destOrd="0" parTransId="{12701DDF-DDAE-4A56-8A11-CB554DE7EFF9}" sibTransId="{E365468A-3B53-4AD6-A527-3482E650AF9E}"/>
    <dgm:cxn modelId="{80CD4792-3554-4AE3-9F8E-16834FA6504E}" type="presOf" srcId="{97DC4E1B-2CA7-4429-941C-C15D705E39A6}" destId="{D917C40B-DA59-412C-8BD7-FF8A7547F987}" srcOrd="0" destOrd="0" presId="urn:microsoft.com/office/officeart/2008/layout/VerticalCurvedList"/>
    <dgm:cxn modelId="{B836D59B-7C82-4E1C-B672-F94D91160C95}" type="presOf" srcId="{39EAB62F-3B26-4B03-895F-769DEE336538}" destId="{07FD33FE-64DC-425A-8812-EFFEBC774195}" srcOrd="0" destOrd="0" presId="urn:microsoft.com/office/officeart/2008/layout/VerticalCurvedList"/>
    <dgm:cxn modelId="{BCCE10B3-662F-413D-80F3-797B9594E496}" type="presOf" srcId="{47662FF3-0282-424F-A1AF-F9A4ADD36575}" destId="{D465CE31-5CC3-4A9F-BD83-89B4BD3090EF}" srcOrd="0" destOrd="0" presId="urn:microsoft.com/office/officeart/2008/layout/VerticalCurvedList"/>
    <dgm:cxn modelId="{FBEB91B3-F170-445C-845D-9DE6F7271B2F}" type="presOf" srcId="{EFEC464B-CA3E-46F6-A188-72C760EA825E}" destId="{75C79A8B-4482-4F6F-888B-9C22D0A5D1F3}" srcOrd="0" destOrd="0" presId="urn:microsoft.com/office/officeart/2008/layout/VerticalCurvedList"/>
    <dgm:cxn modelId="{7C9B7DBA-D771-40F3-944F-AA08DC8C8E88}" srcId="{47662FF3-0282-424F-A1AF-F9A4ADD36575}" destId="{39EAB62F-3B26-4B03-895F-769DEE336538}" srcOrd="4" destOrd="0" parTransId="{50E82CCA-7FA5-4137-BAAE-15E11F08467C}" sibTransId="{E52E0C5F-A799-4FA6-A475-8C1F7409FC99}"/>
    <dgm:cxn modelId="{7C26BCBC-D231-4E4B-B0E1-4D2CC4AA5413}" srcId="{47662FF3-0282-424F-A1AF-F9A4ADD36575}" destId="{10B710C9-FB91-4D16-8389-0D69586C0673}" srcOrd="1" destOrd="0" parTransId="{DA0EE1C6-4AA4-413D-BFDD-EE158E6ABB7E}" sibTransId="{8E1B2B55-8C45-4173-94ED-B30A31AB81F0}"/>
    <dgm:cxn modelId="{540C66C0-D36E-4896-84D3-98B31FC05050}" srcId="{47662FF3-0282-424F-A1AF-F9A4ADD36575}" destId="{97DC4E1B-2CA7-4429-941C-C15D705E39A6}" srcOrd="3" destOrd="0" parTransId="{96B9DCF6-2740-401E-B78E-3299DD327722}" sibTransId="{61A37441-C14F-4739-BD9E-25EC7141F88C}"/>
    <dgm:cxn modelId="{BCEA71CA-C540-4E06-AE05-BAC8A8E3E9EC}" type="presOf" srcId="{5FB9A6A7-D6CC-491F-99B3-4B728BFFEF9A}" destId="{285FEDAB-76F1-4427-8C9E-615DDEF3B806}" srcOrd="0" destOrd="0" presId="urn:microsoft.com/office/officeart/2008/layout/VerticalCurvedList"/>
    <dgm:cxn modelId="{E3438C11-A3A3-4453-A8CA-7DBEF9F6496E}" type="presParOf" srcId="{D465CE31-5CC3-4A9F-BD83-89B4BD3090EF}" destId="{16033300-C1AD-4523-9CA3-C70175FA8A18}" srcOrd="0" destOrd="0" presId="urn:microsoft.com/office/officeart/2008/layout/VerticalCurvedList"/>
    <dgm:cxn modelId="{CB55D1C3-2A89-4F3B-84CC-0079E1910036}" type="presParOf" srcId="{16033300-C1AD-4523-9CA3-C70175FA8A18}" destId="{9AD4F4E4-6D5D-40E3-8216-FDC3508D86DB}" srcOrd="0" destOrd="0" presId="urn:microsoft.com/office/officeart/2008/layout/VerticalCurvedList"/>
    <dgm:cxn modelId="{4A543394-61FB-4561-B04B-43D6E1D6F662}" type="presParOf" srcId="{9AD4F4E4-6D5D-40E3-8216-FDC3508D86DB}" destId="{453C75B7-062E-40ED-A92A-A9AC66B69142}" srcOrd="0" destOrd="0" presId="urn:microsoft.com/office/officeart/2008/layout/VerticalCurvedList"/>
    <dgm:cxn modelId="{9E24724A-F1A5-4463-95D8-DBEE7F6A700F}" type="presParOf" srcId="{9AD4F4E4-6D5D-40E3-8216-FDC3508D86DB}" destId="{34E28A44-4436-4593-BDC7-0F0F42F3B868}" srcOrd="1" destOrd="0" presId="urn:microsoft.com/office/officeart/2008/layout/VerticalCurvedList"/>
    <dgm:cxn modelId="{23A4620F-1637-457A-8A16-F7D601366368}" type="presParOf" srcId="{9AD4F4E4-6D5D-40E3-8216-FDC3508D86DB}" destId="{84F6CF91-92F5-417D-9372-7E40ACE54E44}" srcOrd="2" destOrd="0" presId="urn:microsoft.com/office/officeart/2008/layout/VerticalCurvedList"/>
    <dgm:cxn modelId="{A7485437-A80D-439A-921E-B6E3E4009030}" type="presParOf" srcId="{9AD4F4E4-6D5D-40E3-8216-FDC3508D86DB}" destId="{2A915A63-6E4D-4F7E-BCA7-1775E1BE6711}" srcOrd="3" destOrd="0" presId="urn:microsoft.com/office/officeart/2008/layout/VerticalCurvedList"/>
    <dgm:cxn modelId="{C0A0386A-AD77-4518-8913-8EB25AD93B5E}" type="presParOf" srcId="{16033300-C1AD-4523-9CA3-C70175FA8A18}" destId="{285FEDAB-76F1-4427-8C9E-615DDEF3B806}" srcOrd="1" destOrd="0" presId="urn:microsoft.com/office/officeart/2008/layout/VerticalCurvedList"/>
    <dgm:cxn modelId="{562E6337-E8C6-4B09-9A16-60B9D397B00A}" type="presParOf" srcId="{16033300-C1AD-4523-9CA3-C70175FA8A18}" destId="{EBEF7117-077C-49C6-82F5-533F0F7D5F94}" srcOrd="2" destOrd="0" presId="urn:microsoft.com/office/officeart/2008/layout/VerticalCurvedList"/>
    <dgm:cxn modelId="{55CC01E9-27FF-4C5C-82E8-D33540BD68AC}" type="presParOf" srcId="{EBEF7117-077C-49C6-82F5-533F0F7D5F94}" destId="{88257A4B-1577-4DE7-A94B-08DB942D2899}" srcOrd="0" destOrd="0" presId="urn:microsoft.com/office/officeart/2008/layout/VerticalCurvedList"/>
    <dgm:cxn modelId="{4279841C-6527-4F60-94D9-19DABBA6CAE5}" type="presParOf" srcId="{16033300-C1AD-4523-9CA3-C70175FA8A18}" destId="{10D2C06F-52F9-480F-985B-4DCBF24C7659}" srcOrd="3" destOrd="0" presId="urn:microsoft.com/office/officeart/2008/layout/VerticalCurvedList"/>
    <dgm:cxn modelId="{74DE320F-F3AA-4149-A0B1-819FBADAFAF1}" type="presParOf" srcId="{16033300-C1AD-4523-9CA3-C70175FA8A18}" destId="{21B8719A-FF08-479A-8C9D-55158FEB720D}" srcOrd="4" destOrd="0" presId="urn:microsoft.com/office/officeart/2008/layout/VerticalCurvedList"/>
    <dgm:cxn modelId="{464A6619-37D9-4B91-BDA7-7952F43AF93A}" type="presParOf" srcId="{21B8719A-FF08-479A-8C9D-55158FEB720D}" destId="{5CA311D5-BEFE-47B5-8585-098160CC8531}" srcOrd="0" destOrd="0" presId="urn:microsoft.com/office/officeart/2008/layout/VerticalCurvedList"/>
    <dgm:cxn modelId="{F78F258C-9AB4-4AC5-9140-6E75EE7541E2}" type="presParOf" srcId="{16033300-C1AD-4523-9CA3-C70175FA8A18}" destId="{75C79A8B-4482-4F6F-888B-9C22D0A5D1F3}" srcOrd="5" destOrd="0" presId="urn:microsoft.com/office/officeart/2008/layout/VerticalCurvedList"/>
    <dgm:cxn modelId="{67F9794A-ACAA-43FB-A4A2-40B2305B5246}" type="presParOf" srcId="{16033300-C1AD-4523-9CA3-C70175FA8A18}" destId="{C9BF2EEA-01AD-4DF6-9E7D-8BDB89EF1DDB}" srcOrd="6" destOrd="0" presId="urn:microsoft.com/office/officeart/2008/layout/VerticalCurvedList"/>
    <dgm:cxn modelId="{BF890FEC-4828-443C-B3DD-9957AD894AE7}" type="presParOf" srcId="{C9BF2EEA-01AD-4DF6-9E7D-8BDB89EF1DDB}" destId="{F878DC15-9EE5-47AB-A815-BC373EB9E6B7}" srcOrd="0" destOrd="0" presId="urn:microsoft.com/office/officeart/2008/layout/VerticalCurvedList"/>
    <dgm:cxn modelId="{437580E9-C3EB-49A8-A9ED-3F9B180E4EA8}" type="presParOf" srcId="{16033300-C1AD-4523-9CA3-C70175FA8A18}" destId="{D917C40B-DA59-412C-8BD7-FF8A7547F987}" srcOrd="7" destOrd="0" presId="urn:microsoft.com/office/officeart/2008/layout/VerticalCurvedList"/>
    <dgm:cxn modelId="{F4125DA0-3B1D-4AED-B9D6-9D2281857621}" type="presParOf" srcId="{16033300-C1AD-4523-9CA3-C70175FA8A18}" destId="{1042B5AD-0B29-467E-A9FF-211E26759D80}" srcOrd="8" destOrd="0" presId="urn:microsoft.com/office/officeart/2008/layout/VerticalCurvedList"/>
    <dgm:cxn modelId="{2DA976E3-30C7-4FA4-8D76-54A34DD61A29}" type="presParOf" srcId="{1042B5AD-0B29-467E-A9FF-211E26759D80}" destId="{80877CCF-3B88-476C-AF6B-531D45C25802}" srcOrd="0" destOrd="0" presId="urn:microsoft.com/office/officeart/2008/layout/VerticalCurvedList"/>
    <dgm:cxn modelId="{88F3EDD3-E143-4EF1-8431-54E96C741538}" type="presParOf" srcId="{16033300-C1AD-4523-9CA3-C70175FA8A18}" destId="{07FD33FE-64DC-425A-8812-EFFEBC774195}" srcOrd="9" destOrd="0" presId="urn:microsoft.com/office/officeart/2008/layout/VerticalCurvedList"/>
    <dgm:cxn modelId="{2880E25B-71E6-4E16-9690-36A06F083822}" type="presParOf" srcId="{16033300-C1AD-4523-9CA3-C70175FA8A18}" destId="{A1394505-635C-4A7D-8B49-848F278AA91B}" srcOrd="10" destOrd="0" presId="urn:microsoft.com/office/officeart/2008/layout/VerticalCurvedList"/>
    <dgm:cxn modelId="{0096B7D7-B02F-4C22-A17B-2BED37FE202F}" type="presParOf" srcId="{A1394505-635C-4A7D-8B49-848F278AA91B}" destId="{324E5FC1-FB30-4C9D-91E1-0E06D721F1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213B9-6D4A-4294-826E-40BA36E9545E}">
      <dsp:nvSpPr>
        <dsp:cNvPr id="0" name=""/>
        <dsp:cNvSpPr/>
      </dsp:nvSpPr>
      <dsp:spPr>
        <a:xfrm>
          <a:off x="-4457834" y="-683656"/>
          <a:ext cx="5310662" cy="5310662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A2F45-F047-4CEB-A4AE-FD41C96C1F48}">
      <dsp:nvSpPr>
        <dsp:cNvPr id="0" name=""/>
        <dsp:cNvSpPr/>
      </dsp:nvSpPr>
      <dsp:spPr>
        <a:xfrm>
          <a:off x="446735" y="303164"/>
          <a:ext cx="7272383" cy="606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Background and Daily DVR Overview</a:t>
          </a:r>
        </a:p>
      </dsp:txBody>
      <dsp:txXfrm>
        <a:off x="446735" y="303164"/>
        <a:ext cx="7272383" cy="606644"/>
      </dsp:txXfrm>
    </dsp:sp>
    <dsp:sp modelId="{0E6D260E-B9CC-4F8C-A2C7-1DC206E227CD}">
      <dsp:nvSpPr>
        <dsp:cNvPr id="0" name=""/>
        <dsp:cNvSpPr/>
      </dsp:nvSpPr>
      <dsp:spPr>
        <a:xfrm>
          <a:off x="67582" y="227334"/>
          <a:ext cx="758306" cy="758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40C42-0BE6-4042-B104-7475CCE534A3}">
      <dsp:nvSpPr>
        <dsp:cNvPr id="0" name=""/>
        <dsp:cNvSpPr/>
      </dsp:nvSpPr>
      <dsp:spPr>
        <a:xfrm>
          <a:off x="761993" y="1219198"/>
          <a:ext cx="6924579" cy="606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Previous Barriers</a:t>
          </a:r>
        </a:p>
      </dsp:txBody>
      <dsp:txXfrm>
        <a:off x="761993" y="1219198"/>
        <a:ext cx="6924579" cy="606644"/>
      </dsp:txXfrm>
    </dsp:sp>
    <dsp:sp modelId="{0859181C-9F91-4187-9CF3-EF8C191D293D}">
      <dsp:nvSpPr>
        <dsp:cNvPr id="0" name=""/>
        <dsp:cNvSpPr/>
      </dsp:nvSpPr>
      <dsp:spPr>
        <a:xfrm>
          <a:off x="415386" y="1137459"/>
          <a:ext cx="758306" cy="758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34CCD-ADD1-4A05-9E22-5D539B388B1A}">
      <dsp:nvSpPr>
        <dsp:cNvPr id="0" name=""/>
        <dsp:cNvSpPr/>
      </dsp:nvSpPr>
      <dsp:spPr>
        <a:xfrm>
          <a:off x="794539" y="2123415"/>
          <a:ext cx="6924579" cy="606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New Solutions</a:t>
          </a:r>
        </a:p>
      </dsp:txBody>
      <dsp:txXfrm>
        <a:off x="794539" y="2123415"/>
        <a:ext cx="6924579" cy="606644"/>
      </dsp:txXfrm>
    </dsp:sp>
    <dsp:sp modelId="{8441A2D1-A599-40FC-8316-6159AEFC4A67}">
      <dsp:nvSpPr>
        <dsp:cNvPr id="0" name=""/>
        <dsp:cNvSpPr/>
      </dsp:nvSpPr>
      <dsp:spPr>
        <a:xfrm>
          <a:off x="415386" y="2047584"/>
          <a:ext cx="758306" cy="758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73996-B200-4317-B237-A948613D7958}">
      <dsp:nvSpPr>
        <dsp:cNvPr id="0" name=""/>
        <dsp:cNvSpPr/>
      </dsp:nvSpPr>
      <dsp:spPr>
        <a:xfrm>
          <a:off x="446735" y="3033540"/>
          <a:ext cx="7272383" cy="606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Next Steps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735" y="3033540"/>
        <a:ext cx="7272383" cy="606644"/>
      </dsp:txXfrm>
    </dsp:sp>
    <dsp:sp modelId="{E51E47AA-26BA-47D3-822F-701F6315E8CE}">
      <dsp:nvSpPr>
        <dsp:cNvPr id="0" name=""/>
        <dsp:cNvSpPr/>
      </dsp:nvSpPr>
      <dsp:spPr>
        <a:xfrm>
          <a:off x="67582" y="2957709"/>
          <a:ext cx="758306" cy="758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DDE71-5F3E-4966-AB81-39FB86C2C9C2}">
      <dsp:nvSpPr>
        <dsp:cNvPr id="0" name=""/>
        <dsp:cNvSpPr/>
      </dsp:nvSpPr>
      <dsp:spPr>
        <a:xfrm>
          <a:off x="1388" y="55664"/>
          <a:ext cx="1595604" cy="797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Executive Sponsorship</a:t>
          </a:r>
        </a:p>
      </dsp:txBody>
      <dsp:txXfrm>
        <a:off x="24755" y="79031"/>
        <a:ext cx="1548870" cy="751068"/>
      </dsp:txXfrm>
    </dsp:sp>
    <dsp:sp modelId="{7752EB59-4633-4EA4-884F-1C46EF34DA98}">
      <dsp:nvSpPr>
        <dsp:cNvPr id="0" name=""/>
        <dsp:cNvSpPr/>
      </dsp:nvSpPr>
      <dsp:spPr>
        <a:xfrm>
          <a:off x="160948" y="853466"/>
          <a:ext cx="159560" cy="598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351"/>
              </a:lnTo>
              <a:lnTo>
                <a:pt x="159560" y="598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28536-ADCC-4537-862B-D715401832F8}">
      <dsp:nvSpPr>
        <dsp:cNvPr id="0" name=""/>
        <dsp:cNvSpPr/>
      </dsp:nvSpPr>
      <dsp:spPr>
        <a:xfrm>
          <a:off x="320509" y="1052917"/>
          <a:ext cx="1276483" cy="7978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Dave Moody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876" y="1076284"/>
        <a:ext cx="1229749" cy="751068"/>
      </dsp:txXfrm>
    </dsp:sp>
    <dsp:sp modelId="{3BF131D4-607B-406C-88FE-B18E1B026AF1}">
      <dsp:nvSpPr>
        <dsp:cNvPr id="0" name=""/>
        <dsp:cNvSpPr/>
      </dsp:nvSpPr>
      <dsp:spPr>
        <a:xfrm>
          <a:off x="1995894" y="55664"/>
          <a:ext cx="1595604" cy="797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Engineering</a:t>
          </a:r>
        </a:p>
      </dsp:txBody>
      <dsp:txXfrm>
        <a:off x="2019261" y="79031"/>
        <a:ext cx="1548870" cy="751068"/>
      </dsp:txXfrm>
    </dsp:sp>
    <dsp:sp modelId="{B132E2B0-CB54-4994-9DE9-B52E0630A3DC}">
      <dsp:nvSpPr>
        <dsp:cNvPr id="0" name=""/>
        <dsp:cNvSpPr/>
      </dsp:nvSpPr>
      <dsp:spPr>
        <a:xfrm>
          <a:off x="2155454" y="853466"/>
          <a:ext cx="159560" cy="598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351"/>
              </a:lnTo>
              <a:lnTo>
                <a:pt x="159560" y="598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EE63E-EB5E-4814-8D37-FB66595B8437}">
      <dsp:nvSpPr>
        <dsp:cNvPr id="0" name=""/>
        <dsp:cNvSpPr/>
      </dsp:nvSpPr>
      <dsp:spPr>
        <a:xfrm>
          <a:off x="2315015" y="1052917"/>
          <a:ext cx="1276483" cy="797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Tony Koch</a:t>
          </a:r>
        </a:p>
      </dsp:txBody>
      <dsp:txXfrm>
        <a:off x="2338382" y="1076284"/>
        <a:ext cx="1229749" cy="751068"/>
      </dsp:txXfrm>
    </dsp:sp>
    <dsp:sp modelId="{8308F4AE-ABC3-4643-A0B2-698CA417E35A}">
      <dsp:nvSpPr>
        <dsp:cNvPr id="0" name=""/>
        <dsp:cNvSpPr/>
      </dsp:nvSpPr>
      <dsp:spPr>
        <a:xfrm>
          <a:off x="3990400" y="55664"/>
          <a:ext cx="1595604" cy="797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Planning &amp; Evaluation</a:t>
          </a:r>
        </a:p>
      </dsp:txBody>
      <dsp:txXfrm>
        <a:off x="4013767" y="79031"/>
        <a:ext cx="1548870" cy="751068"/>
      </dsp:txXfrm>
    </dsp:sp>
    <dsp:sp modelId="{86DD00D1-231C-48FC-B5C3-8C170406D53B}">
      <dsp:nvSpPr>
        <dsp:cNvPr id="0" name=""/>
        <dsp:cNvSpPr/>
      </dsp:nvSpPr>
      <dsp:spPr>
        <a:xfrm>
          <a:off x="4149961" y="853466"/>
          <a:ext cx="159560" cy="598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351"/>
              </a:lnTo>
              <a:lnTo>
                <a:pt x="159560" y="598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C5033-9B8B-48E7-AD56-CB5D53A54D58}">
      <dsp:nvSpPr>
        <dsp:cNvPr id="0" name=""/>
        <dsp:cNvSpPr/>
      </dsp:nvSpPr>
      <dsp:spPr>
        <a:xfrm>
          <a:off x="4309521" y="1052917"/>
          <a:ext cx="1276483" cy="7978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David Tripamer</a:t>
          </a:r>
        </a:p>
      </dsp:txBody>
      <dsp:txXfrm>
        <a:off x="4332888" y="1076284"/>
        <a:ext cx="1229749" cy="751068"/>
      </dsp:txXfrm>
    </dsp:sp>
    <dsp:sp modelId="{DD5FEA8B-3488-40E4-80B8-0FF8614E8315}">
      <dsp:nvSpPr>
        <dsp:cNvPr id="0" name=""/>
        <dsp:cNvSpPr/>
      </dsp:nvSpPr>
      <dsp:spPr>
        <a:xfrm>
          <a:off x="4149961" y="853466"/>
          <a:ext cx="159560" cy="159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04"/>
              </a:lnTo>
              <a:lnTo>
                <a:pt x="159560" y="1595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3A0C7-FFB8-4C19-A102-40C1EC927FCF}">
      <dsp:nvSpPr>
        <dsp:cNvPr id="0" name=""/>
        <dsp:cNvSpPr/>
      </dsp:nvSpPr>
      <dsp:spPr>
        <a:xfrm>
          <a:off x="4309521" y="2050170"/>
          <a:ext cx="1276483" cy="797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Frank Brown</a:t>
          </a:r>
        </a:p>
      </dsp:txBody>
      <dsp:txXfrm>
        <a:off x="4332888" y="2073537"/>
        <a:ext cx="1229749" cy="751068"/>
      </dsp:txXfrm>
    </dsp:sp>
    <dsp:sp modelId="{53357B49-0582-409D-B506-8271E7EF8499}">
      <dsp:nvSpPr>
        <dsp:cNvPr id="0" name=""/>
        <dsp:cNvSpPr/>
      </dsp:nvSpPr>
      <dsp:spPr>
        <a:xfrm>
          <a:off x="5984906" y="55664"/>
          <a:ext cx="1595604" cy="797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EERs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8273" y="79031"/>
        <a:ext cx="1548870" cy="751068"/>
      </dsp:txXfrm>
    </dsp:sp>
    <dsp:sp modelId="{4A730159-BBB8-470A-8140-5DCA1558E5CD}">
      <dsp:nvSpPr>
        <dsp:cNvPr id="0" name=""/>
        <dsp:cNvSpPr/>
      </dsp:nvSpPr>
      <dsp:spPr>
        <a:xfrm>
          <a:off x="6144467" y="853466"/>
          <a:ext cx="159560" cy="598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351"/>
              </a:lnTo>
              <a:lnTo>
                <a:pt x="159560" y="598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F5B39-23B9-44C0-9815-AE90B993C64F}">
      <dsp:nvSpPr>
        <dsp:cNvPr id="0" name=""/>
        <dsp:cNvSpPr/>
      </dsp:nvSpPr>
      <dsp:spPr>
        <a:xfrm>
          <a:off x="6304027" y="1052917"/>
          <a:ext cx="1276483" cy="7978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Brice Lang</a:t>
          </a:r>
        </a:p>
      </dsp:txBody>
      <dsp:txXfrm>
        <a:off x="6327394" y="1076284"/>
        <a:ext cx="1229749" cy="751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30055-698B-428A-A28A-49844ED242D6}">
      <dsp:nvSpPr>
        <dsp:cNvPr id="0" name=""/>
        <dsp:cNvSpPr/>
      </dsp:nvSpPr>
      <dsp:spPr>
        <a:xfrm>
          <a:off x="0" y="0"/>
          <a:ext cx="8001000" cy="1071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Launched in 2024</a:t>
          </a:r>
        </a:p>
      </dsp:txBody>
      <dsp:txXfrm>
        <a:off x="1707356" y="0"/>
        <a:ext cx="6293643" cy="1071561"/>
      </dsp:txXfrm>
    </dsp:sp>
    <dsp:sp modelId="{621DB643-48BA-4825-BE83-C6A596F73385}">
      <dsp:nvSpPr>
        <dsp:cNvPr id="0" name=""/>
        <dsp:cNvSpPr/>
      </dsp:nvSpPr>
      <dsp:spPr>
        <a:xfrm>
          <a:off x="107156" y="107156"/>
          <a:ext cx="1600200" cy="857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9000" b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FA8D9-D852-4E0F-AC5C-193D2BCFB9C5}">
      <dsp:nvSpPr>
        <dsp:cNvPr id="0" name=""/>
        <dsp:cNvSpPr/>
      </dsp:nvSpPr>
      <dsp:spPr>
        <a:xfrm>
          <a:off x="0" y="1178718"/>
          <a:ext cx="8001000" cy="1071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Significant interest from some customers</a:t>
          </a:r>
        </a:p>
      </dsp:txBody>
      <dsp:txXfrm>
        <a:off x="1707356" y="1178718"/>
        <a:ext cx="6293643" cy="1071561"/>
      </dsp:txXfrm>
    </dsp:sp>
    <dsp:sp modelId="{5482A51E-19E8-479D-8180-05940A75D440}">
      <dsp:nvSpPr>
        <dsp:cNvPr id="0" name=""/>
        <dsp:cNvSpPr/>
      </dsp:nvSpPr>
      <dsp:spPr>
        <a:xfrm>
          <a:off x="107156" y="1285874"/>
          <a:ext cx="1600200" cy="857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9000" b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26A9C-1FC4-4448-94F5-C5BF0C2E1095}">
      <dsp:nvSpPr>
        <dsp:cNvPr id="0" name=""/>
        <dsp:cNvSpPr/>
      </dsp:nvSpPr>
      <dsp:spPr>
        <a:xfrm>
          <a:off x="0" y="2357436"/>
          <a:ext cx="8001000" cy="1071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Barriers to implementation ultimately prevented adoption</a:t>
          </a:r>
        </a:p>
      </dsp:txBody>
      <dsp:txXfrm>
        <a:off x="1707356" y="2357436"/>
        <a:ext cx="6293643" cy="1071561"/>
      </dsp:txXfrm>
    </dsp:sp>
    <dsp:sp modelId="{9A2F1A8D-6DBD-424A-B38E-937370DA2E7D}">
      <dsp:nvSpPr>
        <dsp:cNvPr id="0" name=""/>
        <dsp:cNvSpPr/>
      </dsp:nvSpPr>
      <dsp:spPr>
        <a:xfrm>
          <a:off x="107156" y="2464592"/>
          <a:ext cx="1600200" cy="857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9000" b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31335-83D4-454A-84E8-4E4BEDF4338A}">
      <dsp:nvSpPr>
        <dsp:cNvPr id="0" name=""/>
        <dsp:cNvSpPr/>
      </dsp:nvSpPr>
      <dsp:spPr>
        <a:xfrm>
          <a:off x="4634" y="1017694"/>
          <a:ext cx="2301988" cy="575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Concerns Over Value</a:t>
          </a:r>
        </a:p>
      </dsp:txBody>
      <dsp:txXfrm>
        <a:off x="21490" y="1034550"/>
        <a:ext cx="2268276" cy="541785"/>
      </dsp:txXfrm>
    </dsp:sp>
    <dsp:sp modelId="{5C078A83-C938-47DD-AC0E-E5DAE7BF98AF}">
      <dsp:nvSpPr>
        <dsp:cNvPr id="0" name=""/>
        <dsp:cNvSpPr/>
      </dsp:nvSpPr>
      <dsp:spPr>
        <a:xfrm rot="5400000">
          <a:off x="1105272" y="1643547"/>
          <a:ext cx="100712" cy="1007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88CF9-9611-4F43-8872-89F9A7E5996F}">
      <dsp:nvSpPr>
        <dsp:cNvPr id="0" name=""/>
        <dsp:cNvSpPr/>
      </dsp:nvSpPr>
      <dsp:spPr>
        <a:xfrm>
          <a:off x="4634" y="1794615"/>
          <a:ext cx="2301988" cy="5754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Lost revenue</a:t>
          </a:r>
        </a:p>
      </dsp:txBody>
      <dsp:txXfrm>
        <a:off x="21490" y="1811471"/>
        <a:ext cx="2268276" cy="541785"/>
      </dsp:txXfrm>
    </dsp:sp>
    <dsp:sp modelId="{0A60028C-5850-4834-BF64-9FB8F05387D0}">
      <dsp:nvSpPr>
        <dsp:cNvPr id="0" name=""/>
        <dsp:cNvSpPr/>
      </dsp:nvSpPr>
      <dsp:spPr>
        <a:xfrm rot="5400000">
          <a:off x="1105272" y="2420469"/>
          <a:ext cx="100712" cy="1007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19B0D-4BE2-4FD2-9755-EAAC24DB15A3}">
      <dsp:nvSpPr>
        <dsp:cNvPr id="0" name=""/>
        <dsp:cNvSpPr/>
      </dsp:nvSpPr>
      <dsp:spPr>
        <a:xfrm>
          <a:off x="4634" y="2571537"/>
          <a:ext cx="2301988" cy="5754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Benefits are not immediate</a:t>
          </a:r>
        </a:p>
      </dsp:txBody>
      <dsp:txXfrm>
        <a:off x="21490" y="2588393"/>
        <a:ext cx="2268276" cy="541785"/>
      </dsp:txXfrm>
    </dsp:sp>
    <dsp:sp modelId="{9040DC4D-3AB9-4DA6-96ED-3BFC81519A59}">
      <dsp:nvSpPr>
        <dsp:cNvPr id="0" name=""/>
        <dsp:cNvSpPr/>
      </dsp:nvSpPr>
      <dsp:spPr>
        <a:xfrm>
          <a:off x="2628901" y="1017694"/>
          <a:ext cx="2590796" cy="575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Infrastructure Needs</a:t>
          </a:r>
        </a:p>
      </dsp:txBody>
      <dsp:txXfrm>
        <a:off x="2645757" y="1034550"/>
        <a:ext cx="2557084" cy="541785"/>
      </dsp:txXfrm>
    </dsp:sp>
    <dsp:sp modelId="{1A4BBABE-2168-4486-AC57-7792434213F1}">
      <dsp:nvSpPr>
        <dsp:cNvPr id="0" name=""/>
        <dsp:cNvSpPr/>
      </dsp:nvSpPr>
      <dsp:spPr>
        <a:xfrm rot="5400000">
          <a:off x="3873943" y="1643547"/>
          <a:ext cx="100712" cy="1007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D16A-4769-41C3-AE3A-622230DC7D63}">
      <dsp:nvSpPr>
        <dsp:cNvPr id="0" name=""/>
        <dsp:cNvSpPr/>
      </dsp:nvSpPr>
      <dsp:spPr>
        <a:xfrm>
          <a:off x="2773305" y="1794615"/>
          <a:ext cx="2301988" cy="5754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Requires updated distribution</a:t>
          </a:r>
        </a:p>
      </dsp:txBody>
      <dsp:txXfrm>
        <a:off x="2790161" y="1811471"/>
        <a:ext cx="2268276" cy="541785"/>
      </dsp:txXfrm>
    </dsp:sp>
    <dsp:sp modelId="{37EC5D85-5BA6-4DA0-A8D8-D3326F3979BC}">
      <dsp:nvSpPr>
        <dsp:cNvPr id="0" name=""/>
        <dsp:cNvSpPr/>
      </dsp:nvSpPr>
      <dsp:spPr>
        <a:xfrm rot="5400000">
          <a:off x="3873943" y="2420469"/>
          <a:ext cx="100712" cy="1007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44186-DFCA-4884-9086-E0B97CCFD43C}">
      <dsp:nvSpPr>
        <dsp:cNvPr id="0" name=""/>
        <dsp:cNvSpPr/>
      </dsp:nvSpPr>
      <dsp:spPr>
        <a:xfrm>
          <a:off x="2773305" y="2571537"/>
          <a:ext cx="2301988" cy="5754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Requires active management</a:t>
          </a:r>
        </a:p>
      </dsp:txBody>
      <dsp:txXfrm>
        <a:off x="2790161" y="2588393"/>
        <a:ext cx="2268276" cy="541785"/>
      </dsp:txXfrm>
    </dsp:sp>
    <dsp:sp modelId="{704EDED9-DD7C-46E2-A441-B8B057847770}">
      <dsp:nvSpPr>
        <dsp:cNvPr id="0" name=""/>
        <dsp:cNvSpPr/>
      </dsp:nvSpPr>
      <dsp:spPr>
        <a:xfrm>
          <a:off x="5541976" y="1017694"/>
          <a:ext cx="2301988" cy="575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Data Storage</a:t>
          </a:r>
        </a:p>
      </dsp:txBody>
      <dsp:txXfrm>
        <a:off x="5558832" y="1034550"/>
        <a:ext cx="2268276" cy="541785"/>
      </dsp:txXfrm>
    </dsp:sp>
    <dsp:sp modelId="{A8345F69-E5BF-493D-8F0D-E240DAE066F1}">
      <dsp:nvSpPr>
        <dsp:cNvPr id="0" name=""/>
        <dsp:cNvSpPr/>
      </dsp:nvSpPr>
      <dsp:spPr>
        <a:xfrm rot="5400000">
          <a:off x="6642615" y="1643547"/>
          <a:ext cx="100712" cy="1007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70F23-909C-438D-8A10-AF8A68EF7FB8}">
      <dsp:nvSpPr>
        <dsp:cNvPr id="0" name=""/>
        <dsp:cNvSpPr/>
      </dsp:nvSpPr>
      <dsp:spPr>
        <a:xfrm>
          <a:off x="5541976" y="1794615"/>
          <a:ext cx="2301988" cy="5754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Granular data required</a:t>
          </a:r>
        </a:p>
      </dsp:txBody>
      <dsp:txXfrm>
        <a:off x="5558832" y="1811471"/>
        <a:ext cx="2268276" cy="541785"/>
      </dsp:txXfrm>
    </dsp:sp>
    <dsp:sp modelId="{39123722-A761-4D82-B14F-C5F18E3F1D85}">
      <dsp:nvSpPr>
        <dsp:cNvPr id="0" name=""/>
        <dsp:cNvSpPr/>
      </dsp:nvSpPr>
      <dsp:spPr>
        <a:xfrm rot="5400000">
          <a:off x="6642615" y="2420469"/>
          <a:ext cx="100712" cy="1007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ED667-341F-4C8F-91E0-4B0183B08BF5}">
      <dsp:nvSpPr>
        <dsp:cNvPr id="0" name=""/>
        <dsp:cNvSpPr/>
      </dsp:nvSpPr>
      <dsp:spPr>
        <a:xfrm>
          <a:off x="5541976" y="2571537"/>
          <a:ext cx="2301988" cy="5754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Challenge to store and transfer data</a:t>
          </a:r>
        </a:p>
      </dsp:txBody>
      <dsp:txXfrm>
        <a:off x="5558832" y="2588393"/>
        <a:ext cx="2268276" cy="541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28A44-4436-4593-BDC7-0F0F42F3B868}">
      <dsp:nvSpPr>
        <dsp:cNvPr id="0" name=""/>
        <dsp:cNvSpPr/>
      </dsp:nvSpPr>
      <dsp:spPr>
        <a:xfrm>
          <a:off x="-4134541" y="-634507"/>
          <a:ext cx="4926613" cy="4926613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FEDAB-76F1-4427-8C9E-615DDEF3B806}">
      <dsp:nvSpPr>
        <dsp:cNvPr id="0" name=""/>
        <dsp:cNvSpPr/>
      </dsp:nvSpPr>
      <dsp:spPr>
        <a:xfrm>
          <a:off x="346984" y="228526"/>
          <a:ext cx="7833847" cy="457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Low-cost measure in a time of declining opportunity</a:t>
          </a:r>
        </a:p>
      </dsp:txBody>
      <dsp:txXfrm>
        <a:off x="346984" y="228526"/>
        <a:ext cx="7833847" cy="457346"/>
      </dsp:txXfrm>
    </dsp:sp>
    <dsp:sp modelId="{88257A4B-1577-4DE7-A94B-08DB942D2899}">
      <dsp:nvSpPr>
        <dsp:cNvPr id="0" name=""/>
        <dsp:cNvSpPr/>
      </dsp:nvSpPr>
      <dsp:spPr>
        <a:xfrm>
          <a:off x="61142" y="171358"/>
          <a:ext cx="571682" cy="571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2C06F-52F9-480F-985B-4DCBF24C7659}">
      <dsp:nvSpPr>
        <dsp:cNvPr id="0" name=""/>
        <dsp:cNvSpPr/>
      </dsp:nvSpPr>
      <dsp:spPr>
        <a:xfrm>
          <a:off x="674705" y="914326"/>
          <a:ext cx="7506126" cy="457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Significant regional potential</a:t>
          </a:r>
        </a:p>
      </dsp:txBody>
      <dsp:txXfrm>
        <a:off x="674705" y="914326"/>
        <a:ext cx="7506126" cy="457346"/>
      </dsp:txXfrm>
    </dsp:sp>
    <dsp:sp modelId="{5CA311D5-BEFE-47B5-8585-098160CC8531}">
      <dsp:nvSpPr>
        <dsp:cNvPr id="0" name=""/>
        <dsp:cNvSpPr/>
      </dsp:nvSpPr>
      <dsp:spPr>
        <a:xfrm>
          <a:off x="388863" y="857158"/>
          <a:ext cx="571682" cy="571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79A8B-4482-4F6F-888B-9C22D0A5D1F3}">
      <dsp:nvSpPr>
        <dsp:cNvPr id="0" name=""/>
        <dsp:cNvSpPr/>
      </dsp:nvSpPr>
      <dsp:spPr>
        <a:xfrm>
          <a:off x="775289" y="1600126"/>
          <a:ext cx="7405542" cy="457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Targeted to address utility specific needs</a:t>
          </a:r>
        </a:p>
      </dsp:txBody>
      <dsp:txXfrm>
        <a:off x="775289" y="1600126"/>
        <a:ext cx="7405542" cy="457346"/>
      </dsp:txXfrm>
    </dsp:sp>
    <dsp:sp modelId="{F878DC15-9EE5-47AB-A815-BC373EB9E6B7}">
      <dsp:nvSpPr>
        <dsp:cNvPr id="0" name=""/>
        <dsp:cNvSpPr/>
      </dsp:nvSpPr>
      <dsp:spPr>
        <a:xfrm>
          <a:off x="489447" y="1542958"/>
          <a:ext cx="571682" cy="571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7C40B-DA59-412C-8BD7-FF8A7547F987}">
      <dsp:nvSpPr>
        <dsp:cNvPr id="0" name=""/>
        <dsp:cNvSpPr/>
      </dsp:nvSpPr>
      <dsp:spPr>
        <a:xfrm>
          <a:off x="674705" y="2285926"/>
          <a:ext cx="7506126" cy="457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Value for the utility, value for all members/customers</a:t>
          </a:r>
        </a:p>
      </dsp:txBody>
      <dsp:txXfrm>
        <a:off x="674705" y="2285926"/>
        <a:ext cx="7506126" cy="457346"/>
      </dsp:txXfrm>
    </dsp:sp>
    <dsp:sp modelId="{80877CCF-3B88-476C-AF6B-531D45C25802}">
      <dsp:nvSpPr>
        <dsp:cNvPr id="0" name=""/>
        <dsp:cNvSpPr/>
      </dsp:nvSpPr>
      <dsp:spPr>
        <a:xfrm>
          <a:off x="388863" y="2228757"/>
          <a:ext cx="571682" cy="571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D33FE-64DC-425A-8812-EFFEBC774195}">
      <dsp:nvSpPr>
        <dsp:cNvPr id="0" name=""/>
        <dsp:cNvSpPr/>
      </dsp:nvSpPr>
      <dsp:spPr>
        <a:xfrm>
          <a:off x="346984" y="2971726"/>
          <a:ext cx="7833847" cy="457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Growing value in 2029 for Tier 2 customers</a:t>
          </a:r>
        </a:p>
      </dsp:txBody>
      <dsp:txXfrm>
        <a:off x="346984" y="2971726"/>
        <a:ext cx="7833847" cy="457346"/>
      </dsp:txXfrm>
    </dsp:sp>
    <dsp:sp modelId="{324E5FC1-FB30-4C9D-91E1-0E06D721F119}">
      <dsp:nvSpPr>
        <dsp:cNvPr id="0" name=""/>
        <dsp:cNvSpPr/>
      </dsp:nvSpPr>
      <dsp:spPr>
        <a:xfrm>
          <a:off x="61142" y="2914557"/>
          <a:ext cx="571682" cy="571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290DC-0A7E-DDAD-19EB-797008563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3301F8-6D25-9DEE-AF0F-3237B7C1D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299CC-DBC2-8D5B-D335-12D3828E0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98D43-24D7-6E21-6010-7A986F748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8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1889F-AE6F-8602-33C7-B74B2FCE3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B0C1F-4A19-DC81-BC8D-80B6CCDBF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FEB527-5B5A-B906-F7EC-DE53EB048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35692-FD92-167D-ADE6-A3007A9C2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DD345-9E9B-50D1-1DCC-CCA8B9475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5A4B14-52D4-499D-5ACD-32818CA77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40AA19-BFE0-0FBC-6D79-4C9086273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5A2FB-2A61-D19E-EF48-D8902E215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2CEBA-0789-3A31-A061-70A59E915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F0054-1C73-124D-13FF-FCA50977B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D4D8CB-A909-8DD9-F22B-1A9A65A89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3040E-4B79-5F3B-C673-85123400C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82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F3827-B97C-5A48-2D18-9B5A6899F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6DEE0-375B-0436-EC8B-B734C9179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6B5B6-617A-967A-C54F-1ADFBB10D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F199A-2874-A343-4CC7-EB5B72CC9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8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F962E-B879-3571-5266-82EC90E61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72503-F568-A3CF-2193-10DFBEFE9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68949F-6221-4CB3-F033-5823DCD3F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B0751-52A2-A7A5-1CDB-B0272904E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6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BF66-E5F1-ADDB-1C27-D0C7C7C09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613AC7-012D-3C20-8807-E4CC88F22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CF7374-F189-EB86-B999-CAB66CCF4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4A47-AC2C-29FF-5CE6-CDBB2141A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97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391C6-B185-870A-174D-B694E5252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4372EF-8BE5-A97F-55A4-426F87F92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3F1CBB-EF04-D041-FDD7-4133FF80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0A864-BA00-2DA6-7DC4-30B14F32D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26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D3BA-C980-0300-7B09-5AC7FC5B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C4B0B1-684F-009B-C5E6-C3D7F22AD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54C18-CC03-D680-4888-1032D9664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37840-4797-86AA-0AF9-806D83014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92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CVR benefits are high in the early years due to a large incentive check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Lost revenue drives down CVR net benefits in later years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DDVR costs are high in early years, if distribution costs are needed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Some utilities have already made sufficient upgrades, meaning that DDVR pays off immediately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Using a combination is likely the best approach for most if not all utilities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66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3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5A868-3BC0-4F31-732F-77AE7B207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55669-C6FA-EE6F-3A28-0E8CE52A2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EB5E0-1827-47E1-39F5-A81AFF1A6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B1061-6F9F-B4A1-8E0A-74F2B0275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9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D6762-C959-20FB-6FB0-0EED0FA0F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D0836-DCF0-A46B-59C8-5789282D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FE416-7477-3BD4-6BEC-D066E01E7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AD9D1-4DF7-0520-E56B-0633B1F72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B4FE3-F4BB-C87F-D3BE-BC495B50B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F36B9B-A996-E3AC-7BDD-3BCDFF9AD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FCE2C-7221-501C-FD5E-87B0F46C6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97197-6216-5836-2B4A-64FE8353C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941CF-24B5-5A8F-DF5F-C3F621FCF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DBD33-F1F2-F767-883D-D6FEBE551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4ECE11-6852-0C0A-760C-E5014CD2E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42E15-4082-9E7F-792D-7831F200C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6C49-A719-5BA1-F10A-6B9153D90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BBEF2-6EEF-9F09-8BA9-24BA89DD6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4ADEB-7437-88FF-48C7-0F392365C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ADC9-0FEC-18D7-B3BD-7FAAC9A11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8337-3D5B-9D2A-E94A-26EA9AF77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D73B9-07C3-8938-2FC9-3EE1EBDA6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45464-25A8-0D34-EB37-CD36102E1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7E59B-CDBC-9554-3B80-45B688144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59627-E12E-2216-8DC5-874786CD0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F3F5C-F00B-1725-5EC7-CEE5F00B4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8252A-38FB-D1E2-FE1E-1BC3DEDE0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E9AE4-6D6B-01AD-304A-4148A5BC4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3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3E7D-7875-BD49-CB12-71212B953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16F9FE-10E7-585F-D15D-CA1252235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8094C-791B-3626-FEC0-19B21D1E1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B86C6-9AEF-5870-7812-E8FF137EB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BE1C6A-7281-A10C-C6BC-0DF7097132B0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DDD7A6-E2AA-88FA-A939-A3CD54FB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62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8036A-759C-49EB-0CEE-51FB85F15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1" t="-9246" r="-2254" b="1"/>
          <a:stretch/>
        </p:blipFill>
        <p:spPr>
          <a:xfrm>
            <a:off x="7772400" y="3867151"/>
            <a:ext cx="1143000" cy="10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B02CBA-050A-2902-3A5D-EB7CB4DD0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562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F5A21-8E18-6223-0628-245CE5047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175" y="3943117"/>
            <a:ext cx="1080036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0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0495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7622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41AE2E-1E5E-33B2-09D2-D1D5D792B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1" t="-9246" r="-2254" b="1"/>
          <a:stretch/>
        </p:blipFill>
        <p:spPr>
          <a:xfrm>
            <a:off x="7772400" y="3867151"/>
            <a:ext cx="1143000" cy="10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3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50FBA7-CC70-E2A5-512F-4B894CD63392}"/>
              </a:ext>
            </a:extLst>
          </p:cNvPr>
          <p:cNvSpPr/>
          <p:nvPr userDrawn="1"/>
        </p:nvSpPr>
        <p:spPr>
          <a:xfrm>
            <a:off x="0" y="1158240"/>
            <a:ext cx="9144000" cy="270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23FFB5-F6C0-830F-7CD2-621B18681141}"/>
              </a:ext>
            </a:extLst>
          </p:cNvPr>
          <p:cNvSpPr/>
          <p:nvPr userDrawn="1"/>
        </p:nvSpPr>
        <p:spPr>
          <a:xfrm>
            <a:off x="0" y="11239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EA421-EE14-C9D0-E833-CF16DC08F557}"/>
              </a:ext>
            </a:extLst>
          </p:cNvPr>
          <p:cNvSpPr/>
          <p:nvPr userDrawn="1"/>
        </p:nvSpPr>
        <p:spPr>
          <a:xfrm>
            <a:off x="0" y="38671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D7095E2-8A03-1D98-00C2-A5CAE5D34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92" y="1351914"/>
            <a:ext cx="3409260" cy="2355851"/>
          </a:xfrm>
        </p:spPr>
        <p:txBody>
          <a:bodyPr anchor="ctr">
            <a:normAutofit/>
          </a:bodyPr>
          <a:lstStyle>
            <a:lvl1pPr marL="0" indent="0">
              <a:buNone/>
              <a:defRPr sz="4000" b="1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54228D-79C2-621B-755C-58CF3C7AB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0" y="1351914"/>
            <a:ext cx="4535508" cy="2355851"/>
          </a:xfrm>
        </p:spPr>
        <p:txBody>
          <a:bodyPr anchor="ctr"/>
          <a:lstStyle>
            <a:lvl1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5840070-B9D0-D017-EBE8-FEC28DDCE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195B28-4647-2376-3F4F-35C117F7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74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5E0B4-4910-D552-0936-9384C362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2730" y="-12673"/>
            <a:ext cx="3859981" cy="5156173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EDD19515-C556-90D9-4D64-50BD645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43" y="2635623"/>
            <a:ext cx="3173286" cy="3572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MASTER - 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8E6F2208-CEC5-DBE7-A577-976E65007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105150"/>
            <a:ext cx="3715678" cy="578153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3A8126B3-ED9B-6093-7DEE-0F395FC485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117" y="3871959"/>
            <a:ext cx="3715681" cy="45239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835798-9EBA-8001-EC37-107495F2D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48242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1CCAC5-FCE2-D5FE-3C28-34FA4FCC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03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7BE81-FB4F-66B7-7178-5DE362FC5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6"/>
          <a:stretch/>
        </p:blipFill>
        <p:spPr>
          <a:xfrm>
            <a:off x="0" y="0"/>
            <a:ext cx="9144000" cy="1085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62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957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663B650-5CA1-796B-B493-799380E7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B02CBA-050A-2902-3A5D-EB7CB4DD0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69E29E-6A86-7FD9-0181-DED4C68B5FAC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50FBA7-CC70-E2A5-512F-4B894CD63392}"/>
              </a:ext>
            </a:extLst>
          </p:cNvPr>
          <p:cNvSpPr/>
          <p:nvPr userDrawn="1"/>
        </p:nvSpPr>
        <p:spPr>
          <a:xfrm>
            <a:off x="0" y="1158240"/>
            <a:ext cx="9144000" cy="270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23FFB5-F6C0-830F-7CD2-621B18681141}"/>
              </a:ext>
            </a:extLst>
          </p:cNvPr>
          <p:cNvSpPr/>
          <p:nvPr userDrawn="1"/>
        </p:nvSpPr>
        <p:spPr>
          <a:xfrm>
            <a:off x="0" y="11239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EA421-EE14-C9D0-E833-CF16DC08F557}"/>
              </a:ext>
            </a:extLst>
          </p:cNvPr>
          <p:cNvSpPr/>
          <p:nvPr userDrawn="1"/>
        </p:nvSpPr>
        <p:spPr>
          <a:xfrm>
            <a:off x="0" y="38671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8CE00-97EF-A41B-4143-6A4454762F42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D7095E2-8A03-1D98-00C2-A5CAE5D34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92" y="1351914"/>
            <a:ext cx="3409260" cy="2355851"/>
          </a:xfrm>
        </p:spPr>
        <p:txBody>
          <a:bodyPr anchor="ctr">
            <a:normAutofit/>
          </a:bodyPr>
          <a:lstStyle>
            <a:lvl1pPr marL="0" indent="0">
              <a:buNone/>
              <a:defRPr sz="4000" b="1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54228D-79C2-621B-755C-58CF3C7AB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0" y="1351914"/>
            <a:ext cx="4535508" cy="2355851"/>
          </a:xfrm>
        </p:spPr>
        <p:txBody>
          <a:bodyPr anchor="ctr"/>
          <a:lstStyle>
            <a:lvl1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48C5-8D3B-87EC-7A8D-3816B0DC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3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5E0B4-4910-D552-0936-9384C362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2730" y="-12673"/>
            <a:ext cx="3859981" cy="5156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673FA-32BE-632E-A5EF-82E61883D5EB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E3B7562-0F76-CC49-7CDB-E0AB37EDB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45" y="2635623"/>
            <a:ext cx="3173286" cy="3572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MASTER - HEADER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54D3FA7F-296D-F13E-49E1-A9DB39796E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2" y="3105150"/>
            <a:ext cx="3715678" cy="578153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A711FBC-A494-F363-ECA6-85FE07291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119" y="3871959"/>
            <a:ext cx="3715681" cy="45239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FE4FCEF-A18B-6D84-024E-9F08E03C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9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939E6A-464B-2BE6-9078-A8FF25032E75}"/>
              </a:ext>
            </a:extLst>
          </p:cNvPr>
          <p:cNvSpPr/>
          <p:nvPr userDrawn="1"/>
        </p:nvSpPr>
        <p:spPr>
          <a:xfrm>
            <a:off x="-22860" y="865584"/>
            <a:ext cx="4571999" cy="42779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2861" y="-201333"/>
            <a:ext cx="9144000" cy="109728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57516"/>
            <a:ext cx="3810000" cy="349417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79946"/>
            <a:ext cx="3505200" cy="2797970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1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5AED7-2788-C0BC-AD08-175E4F38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6"/>
          <a:stretch/>
        </p:blipFill>
        <p:spPr>
          <a:xfrm>
            <a:off x="0" y="0"/>
            <a:ext cx="9144000" cy="1085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87EE8-292B-EEB1-71C5-281604355EA9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576"/>
            <a:ext cx="9144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/>
              <a:t>a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8236"/>
            <a:ext cx="8229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7" r:id="rId2"/>
    <p:sldLayoutId id="2147483654" r:id="rId3"/>
    <p:sldLayoutId id="2147483710" r:id="rId4"/>
    <p:sldLayoutId id="2147483709" r:id="rId5"/>
    <p:sldLayoutId id="2147483696" r:id="rId6"/>
    <p:sldLayoutId id="2147483713" r:id="rId7"/>
    <p:sldLayoutId id="2147483698" r:id="rId8"/>
    <p:sldLayoutId id="2147483650" r:id="rId9"/>
    <p:sldLayoutId id="2147483699" r:id="rId10"/>
    <p:sldLayoutId id="2147483701" r:id="rId11"/>
    <p:sldLayoutId id="2147483702" r:id="rId12"/>
    <p:sldLayoutId id="2147483703" r:id="rId13"/>
    <p:sldLayoutId id="2147483704" r:id="rId14"/>
    <p:sldLayoutId id="2147483712" r:id="rId15"/>
    <p:sldLayoutId id="2147483711" r:id="rId16"/>
    <p:sldLayoutId id="2147483705" r:id="rId17"/>
    <p:sldLayoutId id="2147483706" r:id="rId18"/>
    <p:sldLayoutId id="214748370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Daily Demand Voltage Reduction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Refreshing a pilot voltage control program</a:t>
            </a:r>
          </a:p>
        </p:txBody>
      </p:sp>
    </p:spTree>
    <p:extLst>
      <p:ext uri="{BB962C8B-B14F-4D97-AF65-F5344CB8AC3E}">
        <p14:creationId xmlns:p14="http://schemas.microsoft.com/office/powerpoint/2010/main" val="114067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19069-AC53-1F86-26D0-749DB5C5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982A6A-68B5-3AF4-5AE5-AA477D006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661"/>
            <a:ext cx="8229600" cy="293598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Daily DVR is simply </a:t>
            </a:r>
            <a:r>
              <a:rPr lang="en-US" sz="2000" b="1" dirty="0">
                <a:solidFill>
                  <a:schemeClr val="accent1"/>
                </a:solidFill>
              </a:rPr>
              <a:t>doing DVR everyday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Daily DVR produces </a:t>
            </a:r>
            <a:r>
              <a:rPr lang="en-US" sz="2000" b="1" dirty="0">
                <a:solidFill>
                  <a:schemeClr val="accent1"/>
                </a:solidFill>
              </a:rPr>
              <a:t>significant energy and demand savings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dirty="0">
                <a:solidFill>
                  <a:schemeClr val="accent1"/>
                </a:solidFill>
              </a:rPr>
              <a:t>reduces utilities’ BPA bills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Daily DVR is </a:t>
            </a:r>
            <a:r>
              <a:rPr lang="en-US" sz="2000" b="1" dirty="0">
                <a:solidFill>
                  <a:schemeClr val="accent1"/>
                </a:solidFill>
              </a:rPr>
              <a:t>extremely flexible </a:t>
            </a:r>
            <a:r>
              <a:rPr lang="en-US" sz="2000" dirty="0">
                <a:solidFill>
                  <a:schemeClr val="tx1"/>
                </a:solidFill>
              </a:rPr>
              <a:t>and can be adjusted to maximize your utility’s benefits.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Daily DVR </a:t>
            </a:r>
            <a:r>
              <a:rPr lang="en-US" sz="2000" b="1" dirty="0">
                <a:solidFill>
                  <a:schemeClr val="accent1"/>
                </a:solidFill>
              </a:rPr>
              <a:t>minimizes lost revenue</a:t>
            </a:r>
            <a:r>
              <a:rPr lang="en-US" sz="2000" dirty="0">
                <a:solidFill>
                  <a:schemeClr val="tx1"/>
                </a:solidFill>
              </a:rPr>
              <a:t>, keeping net benefits high.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b="1" dirty="0">
                <a:solidFill>
                  <a:schemeClr val="accent1"/>
                </a:solidFill>
              </a:rPr>
              <a:t>Benefits will increase post-2028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b="1" dirty="0">
                <a:solidFill>
                  <a:schemeClr val="accent1"/>
                </a:solidFill>
              </a:rPr>
              <a:t>Daily DVR and CVR can be combined </a:t>
            </a:r>
            <a:r>
              <a:rPr lang="en-US" sz="2000" dirty="0">
                <a:solidFill>
                  <a:schemeClr val="tx1"/>
                </a:solidFill>
              </a:rPr>
              <a:t>to maximize your benefits.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01A405-5FB9-545F-C3F7-3F6F2EC1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89B441-CDFC-4CA1-F278-B40C1CFF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Evolution of Voltage Control (3 of 3)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8C48E3D-2694-1ECA-097F-C7327F6273FB}"/>
              </a:ext>
            </a:extLst>
          </p:cNvPr>
          <p:cNvSpPr txBox="1">
            <a:spLocks/>
          </p:cNvSpPr>
          <p:nvPr/>
        </p:nvSpPr>
        <p:spPr>
          <a:xfrm>
            <a:off x="468284" y="1279482"/>
            <a:ext cx="8447116" cy="44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>
                <a:solidFill>
                  <a:srgbClr val="00467F"/>
                </a:solidFill>
              </a:rPr>
              <a:t>Daily DVR is the evolution of DVR and CVR</a:t>
            </a:r>
          </a:p>
        </p:txBody>
      </p:sp>
    </p:spTree>
    <p:extLst>
      <p:ext uri="{BB962C8B-B14F-4D97-AF65-F5344CB8AC3E}">
        <p14:creationId xmlns:p14="http://schemas.microsoft.com/office/powerpoint/2010/main" val="87105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92D9E-C390-CDAC-A1C4-DC9B04DC7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7C2A7E-BF24-9830-0CE7-11E09FC62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661"/>
            <a:ext cx="8229600" cy="29359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Daily DVR provides an EEI incentive, but </a:t>
            </a:r>
            <a:r>
              <a:rPr lang="en-US" sz="2000" b="1" dirty="0">
                <a:solidFill>
                  <a:schemeClr val="accent1"/>
                </a:solidFill>
              </a:rPr>
              <a:t>~75% of the financial benefit </a:t>
            </a:r>
            <a:r>
              <a:rPr lang="en-US" sz="2000" dirty="0">
                <a:solidFill>
                  <a:schemeClr val="tx1"/>
                </a:solidFill>
              </a:rPr>
              <a:t>comes from avoided energy, demand, and transmission costs.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Utilities buying Tier 2 Power will save more.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The impact of </a:t>
            </a:r>
            <a:r>
              <a:rPr lang="en-US" sz="2000" b="1" dirty="0">
                <a:solidFill>
                  <a:schemeClr val="accent1"/>
                </a:solidFill>
              </a:rPr>
              <a:t>these benefits will only grow </a:t>
            </a:r>
            <a:r>
              <a:rPr lang="en-US" sz="2000" dirty="0">
                <a:solidFill>
                  <a:schemeClr val="tx1"/>
                </a:solidFill>
              </a:rPr>
              <a:t>with more </a:t>
            </a:r>
            <a:r>
              <a:rPr lang="en-US" sz="2000" b="1" dirty="0">
                <a:solidFill>
                  <a:schemeClr val="accent1"/>
                </a:solidFill>
              </a:rPr>
              <a:t>costly demand charges,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greater Tier 2 load, and increased market prices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64E057-7141-F5E9-A480-196145C2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D2B228-FB08-669C-A550-93AC631E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Costs Drive Benefits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69578D5-AE70-7D80-99F3-DDC9272353E7}"/>
              </a:ext>
            </a:extLst>
          </p:cNvPr>
          <p:cNvSpPr txBox="1">
            <a:spLocks/>
          </p:cNvSpPr>
          <p:nvPr/>
        </p:nvSpPr>
        <p:spPr>
          <a:xfrm>
            <a:off x="468284" y="1279482"/>
            <a:ext cx="8447116" cy="44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00467F"/>
                </a:solidFill>
              </a:rPr>
              <a:t>Most of Daily DVR’s benefits come from power bill savings</a:t>
            </a:r>
          </a:p>
        </p:txBody>
      </p:sp>
    </p:spTree>
    <p:extLst>
      <p:ext uri="{BB962C8B-B14F-4D97-AF65-F5344CB8AC3E}">
        <p14:creationId xmlns:p14="http://schemas.microsoft.com/office/powerpoint/2010/main" val="398092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FB97F-DB8C-5BD5-3291-F17021311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3692F-70DE-CA38-0E4F-B37CE257D2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85" y="3943350"/>
            <a:ext cx="3173286" cy="357200"/>
          </a:xfrm>
        </p:spPr>
        <p:txBody>
          <a:bodyPr/>
          <a:lstStyle/>
          <a:p>
            <a:r>
              <a:rPr lang="en-US" dirty="0"/>
              <a:t>What we learned in the original launch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9EDE3-7A77-37FC-361A-0726D1A344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85" y="1504950"/>
            <a:ext cx="3715678" cy="578153"/>
          </a:xfrm>
        </p:spPr>
        <p:txBody>
          <a:bodyPr/>
          <a:lstStyle/>
          <a:p>
            <a:r>
              <a:rPr lang="en-US" dirty="0"/>
              <a:t>Pilot So Far and Barriers to Adoption</a:t>
            </a:r>
          </a:p>
        </p:txBody>
      </p:sp>
    </p:spTree>
    <p:extLst>
      <p:ext uri="{BB962C8B-B14F-4D97-AF65-F5344CB8AC3E}">
        <p14:creationId xmlns:p14="http://schemas.microsoft.com/office/powerpoint/2010/main" val="221482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AB844-F750-A357-29B8-42F89C7E1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5F593-EF5B-5FCC-390A-DAF65BE3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79C3C0-DAE0-93B8-F2E6-A27E53B9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Pilot Thus Far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DE76023-CC40-EE4A-8931-3CE7FE5CF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684306"/>
              </p:ext>
            </p:extLst>
          </p:nvPr>
        </p:nvGraphicFramePr>
        <p:xfrm>
          <a:off x="457200" y="1257300"/>
          <a:ext cx="8001000" cy="342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831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53EBF-D78D-62CC-8B94-304B48AD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7D0482-4917-F441-BD52-1031EFA7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661"/>
            <a:ext cx="8229600" cy="293598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46D27D-C683-1BEF-7DC4-43CD56FD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631CC5-4FFB-51EF-2D85-1D1EE37B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Barriers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8E67715-C646-226F-DE48-E02CFB65F74A}"/>
              </a:ext>
            </a:extLst>
          </p:cNvPr>
          <p:cNvSpPr txBox="1">
            <a:spLocks/>
          </p:cNvSpPr>
          <p:nvPr/>
        </p:nvSpPr>
        <p:spPr>
          <a:xfrm>
            <a:off x="457200" y="1312760"/>
            <a:ext cx="8447116" cy="44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00467F"/>
                </a:solidFill>
              </a:rPr>
              <a:t>This is what BPA heard from utilities in the initial rollout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00A6F2-5E39-0027-06C6-EFC2654B4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065320"/>
              </p:ext>
            </p:extLst>
          </p:nvPr>
        </p:nvGraphicFramePr>
        <p:xfrm>
          <a:off x="647700" y="819150"/>
          <a:ext cx="7848600" cy="416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FE9347-E133-3A2B-A405-78191AEA8A7C}"/>
              </a:ext>
            </a:extLst>
          </p:cNvPr>
          <p:cNvSpPr txBox="1">
            <a:spLocks/>
          </p:cNvSpPr>
          <p:nvPr/>
        </p:nvSpPr>
        <p:spPr>
          <a:xfrm>
            <a:off x="1181100" y="4301072"/>
            <a:ext cx="7315200" cy="44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</a:rPr>
              <a:t>BPA created new solutions to overcome these barriers</a:t>
            </a:r>
          </a:p>
        </p:txBody>
      </p:sp>
    </p:spTree>
    <p:extLst>
      <p:ext uri="{BB962C8B-B14F-4D97-AF65-F5344CB8AC3E}">
        <p14:creationId xmlns:p14="http://schemas.microsoft.com/office/powerpoint/2010/main" val="243999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34612-B88F-CA98-AA00-045DC7D1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0CDF3-D799-AD59-503F-8546A2B49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85" y="3943350"/>
            <a:ext cx="3173286" cy="357200"/>
          </a:xfrm>
        </p:spPr>
        <p:txBody>
          <a:bodyPr/>
          <a:lstStyle/>
          <a:p>
            <a:r>
              <a:rPr lang="en-US" dirty="0"/>
              <a:t>Helping customers overcome these barriers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619F8-E8CD-818C-75DD-4122A8DA35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85" y="1504950"/>
            <a:ext cx="3715678" cy="578153"/>
          </a:xfrm>
        </p:spPr>
        <p:txBody>
          <a:bodyPr/>
          <a:lstStyle/>
          <a:p>
            <a:r>
              <a:rPr lang="en-US" dirty="0"/>
              <a:t>New Solutions</a:t>
            </a:r>
          </a:p>
        </p:txBody>
      </p:sp>
    </p:spTree>
    <p:extLst>
      <p:ext uri="{BB962C8B-B14F-4D97-AF65-F5344CB8AC3E}">
        <p14:creationId xmlns:p14="http://schemas.microsoft.com/office/powerpoint/2010/main" val="368236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81AA-B805-B776-C329-E0F7F0F8F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0800C-7556-A2FB-89E3-7B9006D7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52098F-B956-2DB7-D23B-9CAFDBA7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Partnering to Implement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2B5F7942-9A99-77E7-04AE-EB9B15E58FAC}"/>
              </a:ext>
            </a:extLst>
          </p:cNvPr>
          <p:cNvSpPr txBox="1">
            <a:spLocks/>
          </p:cNvSpPr>
          <p:nvPr/>
        </p:nvSpPr>
        <p:spPr>
          <a:xfrm>
            <a:off x="457200" y="1053083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700" dirty="0">
                <a:solidFill>
                  <a:srgbClr val="00467F"/>
                </a:solidFill>
              </a:rPr>
              <a:t>BPA can support your exploration and adoption</a:t>
            </a:r>
            <a:endParaRPr lang="en-US" sz="2800" dirty="0">
              <a:solidFill>
                <a:srgbClr val="00467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F5023-E7B4-C32D-6476-C420B208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1554"/>
            <a:ext cx="8382000" cy="30858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Help you understand if the measure is a </a:t>
            </a:r>
            <a:r>
              <a:rPr lang="en-US" sz="2000" b="1" dirty="0">
                <a:solidFill>
                  <a:schemeClr val="accent1"/>
                </a:solidFill>
              </a:rPr>
              <a:t>good fit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Demonstrate the </a:t>
            </a:r>
            <a:r>
              <a:rPr lang="en-US" sz="2000" b="1" dirty="0">
                <a:solidFill>
                  <a:schemeClr val="accent1"/>
                </a:solidFill>
              </a:rPr>
              <a:t>potential financial value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available to you.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Help </a:t>
            </a:r>
            <a:r>
              <a:rPr lang="en-US" sz="2000" b="1" dirty="0">
                <a:solidFill>
                  <a:schemeClr val="accent1"/>
                </a:solidFill>
              </a:rPr>
              <a:t>plan implementation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target the times of greatest impact.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Provide </a:t>
            </a:r>
            <a:r>
              <a:rPr lang="en-US" sz="2000" b="1" dirty="0">
                <a:solidFill>
                  <a:schemeClr val="accent1"/>
                </a:solidFill>
              </a:rPr>
              <a:t>increased support for </a:t>
            </a:r>
            <a:r>
              <a:rPr lang="en-US" sz="2000" dirty="0">
                <a:solidFill>
                  <a:schemeClr val="tx1"/>
                </a:solidFill>
              </a:rPr>
              <a:t>set up costs.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Provide guidance on </a:t>
            </a:r>
            <a:r>
              <a:rPr lang="en-US" sz="2000" b="1" dirty="0">
                <a:solidFill>
                  <a:schemeClr val="accent1"/>
                </a:solidFill>
              </a:rPr>
              <a:t>easing data and M&amp;V burden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7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C54B4-3BD3-2246-382E-A76944A32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E9AD9-CD91-F81F-670D-B72C21EC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6233FF-5A52-5D24-5BC0-EED0EC78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is Daily DVR Good For?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B6740AF-511B-5E92-8CD6-F47B22A30DAF}"/>
              </a:ext>
            </a:extLst>
          </p:cNvPr>
          <p:cNvSpPr txBox="1">
            <a:spLocks/>
          </p:cNvSpPr>
          <p:nvPr/>
        </p:nvSpPr>
        <p:spPr>
          <a:xfrm>
            <a:off x="457200" y="1053083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700" dirty="0">
                <a:solidFill>
                  <a:srgbClr val="00467F"/>
                </a:solidFill>
              </a:rPr>
              <a:t>Daily DVR is good for most but </a:t>
            </a:r>
            <a:r>
              <a:rPr lang="en-US" sz="2700" i="1" dirty="0">
                <a:solidFill>
                  <a:srgbClr val="00467F"/>
                </a:solidFill>
              </a:rPr>
              <a:t>great </a:t>
            </a:r>
            <a:r>
              <a:rPr lang="en-US" sz="2700" dirty="0">
                <a:solidFill>
                  <a:srgbClr val="00467F"/>
                </a:solidFill>
              </a:rPr>
              <a:t>for some</a:t>
            </a:r>
            <a:endParaRPr lang="en-US" dirty="0">
              <a:solidFill>
                <a:srgbClr val="00467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ADFBC-5353-CDDA-152D-38DE2F80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1554"/>
            <a:ext cx="8382000" cy="30858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Utilities with </a:t>
            </a:r>
            <a:r>
              <a:rPr lang="en-US" sz="2000" b="1" dirty="0">
                <a:solidFill>
                  <a:schemeClr val="accent1"/>
                </a:solidFill>
              </a:rPr>
              <a:t>updated distribution and SCADA systems</a:t>
            </a:r>
            <a:r>
              <a:rPr lang="en-US" sz="2000" dirty="0">
                <a:solidFill>
                  <a:schemeClr val="tx1"/>
                </a:solidFill>
              </a:rPr>
              <a:t>, as there are minimal extra technology costs.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Utilities with </a:t>
            </a:r>
            <a:r>
              <a:rPr lang="en-US" sz="2000" b="1" dirty="0">
                <a:solidFill>
                  <a:schemeClr val="accent1"/>
                </a:solidFill>
              </a:rPr>
              <a:t>current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or growing Tier 2 </a:t>
            </a:r>
            <a:r>
              <a:rPr lang="en-US" sz="2000" dirty="0">
                <a:solidFill>
                  <a:schemeClr val="tx1"/>
                </a:solidFill>
              </a:rPr>
              <a:t>exposure.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Utilities that want the to use conservation to </a:t>
            </a:r>
            <a:r>
              <a:rPr lang="en-US" sz="2000" b="1" dirty="0">
                <a:solidFill>
                  <a:schemeClr val="accent1"/>
                </a:solidFill>
              </a:rPr>
              <a:t>address constraints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Utilities looking </a:t>
            </a:r>
            <a:r>
              <a:rPr lang="en-US" sz="2000" b="1" dirty="0">
                <a:solidFill>
                  <a:schemeClr val="accent1"/>
                </a:solidFill>
              </a:rPr>
              <a:t>to spend EEI dollars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8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A8AC9-4952-486A-2AF6-AF13021A7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F5ED8E-805E-944E-9ED2-92E69BFD6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9" y="1562999"/>
            <a:ext cx="5084581" cy="33117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7C32F-C08C-AE9F-DA3F-CE2A9927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F2D200-7FA8-B2C6-F487-45FE5EAE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New Tools to Find Value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A660E8BA-7D18-1262-D3EE-2E38BD212C92}"/>
              </a:ext>
            </a:extLst>
          </p:cNvPr>
          <p:cNvSpPr txBox="1">
            <a:spLocks/>
          </p:cNvSpPr>
          <p:nvPr/>
        </p:nvSpPr>
        <p:spPr>
          <a:xfrm>
            <a:off x="457200" y="1053083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rgbClr val="00467F"/>
                </a:solidFill>
              </a:rPr>
              <a:t>Most utilities see significant financial benefit from Daily DVR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BBFD393-BC4F-42A9-1FBF-0E0D662F6562}"/>
              </a:ext>
            </a:extLst>
          </p:cNvPr>
          <p:cNvSpPr txBox="1">
            <a:spLocks/>
          </p:cNvSpPr>
          <p:nvPr/>
        </p:nvSpPr>
        <p:spPr>
          <a:xfrm>
            <a:off x="5541781" y="1761554"/>
            <a:ext cx="3248492" cy="2914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Tools to define each utility’s specific value (generally large).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Tools are </a:t>
            </a:r>
            <a:r>
              <a:rPr lang="en-US" sz="1700" b="1" dirty="0">
                <a:solidFill>
                  <a:schemeClr val="accent1"/>
                </a:solidFill>
              </a:rPr>
              <a:t>easy to use and  customizable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700" b="1" dirty="0">
                <a:solidFill>
                  <a:schemeClr val="accent1"/>
                </a:solidFill>
              </a:rPr>
              <a:t>92% of utilities would benefit financially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  <a:endParaRPr lang="en-US" sz="17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Average </a:t>
            </a:r>
            <a:r>
              <a:rPr lang="en-US" sz="1700" b="1" dirty="0">
                <a:solidFill>
                  <a:schemeClr val="accent1"/>
                </a:solidFill>
              </a:rPr>
              <a:t>yearly rate of return is 20% </a:t>
            </a:r>
            <a:r>
              <a:rPr lang="en-US" sz="1700" dirty="0">
                <a:solidFill>
                  <a:schemeClr val="tx1"/>
                </a:solidFill>
              </a:rPr>
              <a:t>(in a conservative scenario).</a:t>
            </a:r>
            <a:endParaRPr lang="en-US" sz="1700" b="1" dirty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2269C28-C690-8375-F7E2-03FC4B84822D}"/>
              </a:ext>
            </a:extLst>
          </p:cNvPr>
          <p:cNvSpPr txBox="1">
            <a:spLocks/>
          </p:cNvSpPr>
          <p:nvPr/>
        </p:nvSpPr>
        <p:spPr>
          <a:xfrm>
            <a:off x="650558" y="4832580"/>
            <a:ext cx="3248492" cy="27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900" dirty="0">
                <a:solidFill>
                  <a:schemeClr val="tx1"/>
                </a:solidFill>
              </a:rPr>
              <a:t>Scenario Note: BPA FY26 rate structure held flat post-2028</a:t>
            </a:r>
          </a:p>
        </p:txBody>
      </p:sp>
    </p:spTree>
    <p:extLst>
      <p:ext uri="{BB962C8B-B14F-4D97-AF65-F5344CB8AC3E}">
        <p14:creationId xmlns:p14="http://schemas.microsoft.com/office/powerpoint/2010/main" val="418591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50EEE-60E7-4599-B299-6B0F54E7D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32DB9-5BDC-C17D-9760-DA98D4D4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CF358E-71A3-9155-59F7-43828EFE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Easy to Use Tools (1 of 4)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C29B1805-9F94-3416-9159-72800E39BEE1}"/>
              </a:ext>
            </a:extLst>
          </p:cNvPr>
          <p:cNvSpPr txBox="1">
            <a:spLocks/>
          </p:cNvSpPr>
          <p:nvPr/>
        </p:nvSpPr>
        <p:spPr>
          <a:xfrm>
            <a:off x="457200" y="1053083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rgbClr val="00467F"/>
                </a:solidFill>
              </a:rPr>
              <a:t>The tools are easy to use, have great defaults, and customizable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E97D7EE9-B4F6-55F2-4E0A-8BCF12C467BD}"/>
              </a:ext>
            </a:extLst>
          </p:cNvPr>
          <p:cNvSpPr txBox="1">
            <a:spLocks/>
          </p:cNvSpPr>
          <p:nvPr/>
        </p:nvSpPr>
        <p:spPr>
          <a:xfrm>
            <a:off x="6553200" y="1761554"/>
            <a:ext cx="24384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Extensive documentation listing assumptions and sources.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Pre-loaded with great defaults.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Extremely customizable.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No macros!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17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10251E-3D79-CFA2-2C00-973CA7D42C13}"/>
              </a:ext>
            </a:extLst>
          </p:cNvPr>
          <p:cNvSpPr txBox="1">
            <a:spLocks/>
          </p:cNvSpPr>
          <p:nvPr/>
        </p:nvSpPr>
        <p:spPr>
          <a:xfrm>
            <a:off x="594125" y="1557175"/>
            <a:ext cx="3248492" cy="27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900" dirty="0">
                <a:solidFill>
                  <a:schemeClr val="tx1"/>
                </a:solidFill>
              </a:rPr>
              <a:t>Excel screenshot of required inputs and pre-filled defaults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46142-81B1-3697-3B80-0059F960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59" y="1761554"/>
            <a:ext cx="5959541" cy="31841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367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094E1-9E1E-501A-1BFF-CD9823EFA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50DEB2-0CB4-DA7A-C7CF-F2F753E7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5C311A-1999-87CE-8C9E-6902DF39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EA2AE4-62AE-8F61-55A6-6BFD69891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448082"/>
              </p:ext>
            </p:extLst>
          </p:nvPr>
        </p:nvGraphicFramePr>
        <p:xfrm>
          <a:off x="152400" y="1200150"/>
          <a:ext cx="7772400" cy="394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22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81E4-3A64-5484-FDB8-1B209497A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E7815-D3A6-FA7D-E322-0F125C55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229B4B-750B-5A94-5812-F4D82086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Easy to Use Tools (2 of 4)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6798C8BF-DB34-AFCF-DF16-0B1810FD3A5B}"/>
              </a:ext>
            </a:extLst>
          </p:cNvPr>
          <p:cNvSpPr txBox="1">
            <a:spLocks/>
          </p:cNvSpPr>
          <p:nvPr/>
        </p:nvSpPr>
        <p:spPr>
          <a:xfrm>
            <a:off x="457200" y="1053083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rgbClr val="00467F"/>
                </a:solidFill>
              </a:rPr>
              <a:t>Calculates benefits and costs at the substation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7AF47F4-65C6-7D88-813E-0DA6C7601D6A}"/>
              </a:ext>
            </a:extLst>
          </p:cNvPr>
          <p:cNvSpPr txBox="1">
            <a:spLocks/>
          </p:cNvSpPr>
          <p:nvPr/>
        </p:nvSpPr>
        <p:spPr>
          <a:xfrm>
            <a:off x="6096000" y="1807083"/>
            <a:ext cx="2940884" cy="2914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Input </a:t>
            </a:r>
            <a:r>
              <a:rPr lang="en-US" sz="1700" b="1" dirty="0">
                <a:solidFill>
                  <a:schemeClr val="tx1"/>
                </a:solidFill>
              </a:rPr>
              <a:t>substation loads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Adjust other inputs </a:t>
            </a:r>
            <a:r>
              <a:rPr lang="en-US" sz="1700" i="1" dirty="0">
                <a:solidFill>
                  <a:schemeClr val="tx1"/>
                </a:solidFill>
              </a:rPr>
              <a:t>as desired</a:t>
            </a:r>
            <a:r>
              <a:rPr lang="en-US" sz="1700" dirty="0">
                <a:solidFill>
                  <a:schemeClr val="tx1"/>
                </a:solidFill>
              </a:rPr>
              <a:t>, such as:</a:t>
            </a:r>
          </a:p>
          <a:p>
            <a:pPr marL="400050" lvl="1" indent="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1700" dirty="0">
                <a:solidFill>
                  <a:schemeClr val="tx1"/>
                </a:solidFill>
              </a:rPr>
              <a:t>1. Voltage reduction</a:t>
            </a:r>
          </a:p>
          <a:p>
            <a:pPr marL="400050" lvl="1" indent="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1700" dirty="0">
                <a:solidFill>
                  <a:schemeClr val="tx1"/>
                </a:solidFill>
              </a:rPr>
              <a:t>2. Residential and commercial load shares</a:t>
            </a:r>
          </a:p>
          <a:p>
            <a:pPr marL="400050" lvl="1" indent="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1700" dirty="0">
                <a:solidFill>
                  <a:schemeClr val="tx1"/>
                </a:solidFill>
              </a:rPr>
              <a:t>3. Heating and cooling saturations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17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59131C-64BF-2E9E-7969-1BC0B0D010A4}"/>
              </a:ext>
            </a:extLst>
          </p:cNvPr>
          <p:cNvSpPr txBox="1">
            <a:spLocks/>
          </p:cNvSpPr>
          <p:nvPr/>
        </p:nvSpPr>
        <p:spPr>
          <a:xfrm>
            <a:off x="594125" y="1608353"/>
            <a:ext cx="3248492" cy="27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900" dirty="0">
                <a:solidFill>
                  <a:schemeClr val="tx1"/>
                </a:solidFill>
              </a:rPr>
              <a:t>Excel screenshot of required and optional substation inputs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816AD-E8C4-9EC6-785D-E01B2BD90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82197"/>
            <a:ext cx="5154328" cy="23087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119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540F7-1B3E-B539-89CE-10B3A4826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D649A-30FD-FB21-01C4-373AC2C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366CE5-EF01-FD68-4768-D0864DE2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Easy to Use Tools (3 of 4)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4BD6C50D-D373-DE77-28DF-1DB741345C8D}"/>
              </a:ext>
            </a:extLst>
          </p:cNvPr>
          <p:cNvSpPr txBox="1">
            <a:spLocks/>
          </p:cNvSpPr>
          <p:nvPr/>
        </p:nvSpPr>
        <p:spPr>
          <a:xfrm>
            <a:off x="457200" y="1053083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rgbClr val="00467F"/>
                </a:solidFill>
              </a:rPr>
              <a:t>Outputs a range of lifetime net benefits—BP26 rate structure held flat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715039-FF20-3A10-C54A-6960A3DBAEBC}"/>
              </a:ext>
            </a:extLst>
          </p:cNvPr>
          <p:cNvSpPr txBox="1">
            <a:spLocks/>
          </p:cNvSpPr>
          <p:nvPr/>
        </p:nvSpPr>
        <p:spPr>
          <a:xfrm>
            <a:off x="990600" y="1640018"/>
            <a:ext cx="3248492" cy="27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900" dirty="0">
                <a:solidFill>
                  <a:schemeClr val="tx1"/>
                </a:solidFill>
              </a:rPr>
              <a:t>Real screenshot from a real utility’s real substation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E4845-2BFA-81CE-523C-DD0B4D105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8" y="1913862"/>
            <a:ext cx="7417663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3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639AC-C365-9E47-0481-02FA3078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C5F52-39A2-3824-5DC1-31F7A0AC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43349A-31D8-3532-99D9-97C34A52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Easy to Use Tools (4 of 4)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F08B314-6ADF-2067-68EE-D7FCE501E6C3}"/>
              </a:ext>
            </a:extLst>
          </p:cNvPr>
          <p:cNvSpPr txBox="1">
            <a:spLocks/>
          </p:cNvSpPr>
          <p:nvPr/>
        </p:nvSpPr>
        <p:spPr>
          <a:xfrm>
            <a:off x="457200" y="1053083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rgbClr val="00467F"/>
                </a:solidFill>
              </a:rPr>
              <a:t>Outputs a range of lifetime net benefits—post-2028 rate increase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178AEF-E4C0-5118-2318-535D1AC84CEE}"/>
              </a:ext>
            </a:extLst>
          </p:cNvPr>
          <p:cNvSpPr txBox="1">
            <a:spLocks/>
          </p:cNvSpPr>
          <p:nvPr/>
        </p:nvSpPr>
        <p:spPr>
          <a:xfrm>
            <a:off x="990600" y="1654999"/>
            <a:ext cx="3248492" cy="27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900" dirty="0">
                <a:solidFill>
                  <a:schemeClr val="tx1"/>
                </a:solidFill>
              </a:rPr>
              <a:t>Real screenshot from a real utility’s real substation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C4A0E-B731-C133-504C-15C10341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8" y="1886427"/>
            <a:ext cx="7417663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66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5371B-CEFE-FF75-7C84-46F32EE8C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DF077E-4999-272D-0002-27332F22D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35603"/>
            <a:ext cx="4744641" cy="32418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61EFF-7A55-9674-8164-3FF56F5A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B9A7E8-F75D-773E-F3A1-4A7A603E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CVR and Daily DVR Work Well Together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ED89C76-8458-A147-B4A1-5339DB26DE13}"/>
              </a:ext>
            </a:extLst>
          </p:cNvPr>
          <p:cNvSpPr txBox="1">
            <a:spLocks/>
          </p:cNvSpPr>
          <p:nvPr/>
        </p:nvSpPr>
        <p:spPr>
          <a:xfrm>
            <a:off x="457200" y="1053083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700" dirty="0">
                <a:solidFill>
                  <a:srgbClr val="00467F"/>
                </a:solidFill>
              </a:rPr>
              <a:t>BPA has three tools for utilities</a:t>
            </a:r>
            <a:endParaRPr lang="en-US" dirty="0">
              <a:solidFill>
                <a:srgbClr val="00467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9275C-939D-03AD-CE29-12ADF1925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1554"/>
            <a:ext cx="3200400" cy="308588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Utilities have </a:t>
            </a:r>
            <a:r>
              <a:rPr lang="en-US" sz="2000" b="1" dirty="0">
                <a:solidFill>
                  <a:schemeClr val="accent1"/>
                </a:solidFill>
              </a:rPr>
              <a:t>product choice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Daily DVR, CVR, or </a:t>
            </a:r>
            <a:r>
              <a:rPr lang="en-US" sz="2000" b="1" dirty="0">
                <a:solidFill>
                  <a:schemeClr val="accent1"/>
                </a:solidFill>
              </a:rPr>
              <a:t>Hybrid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Easier to </a:t>
            </a:r>
            <a:r>
              <a:rPr lang="en-US" sz="2000" b="1" dirty="0">
                <a:solidFill>
                  <a:schemeClr val="accent1"/>
                </a:solidFill>
              </a:rPr>
              <a:t>start with modest CVR </a:t>
            </a:r>
            <a:r>
              <a:rPr lang="en-US" sz="2000" dirty="0">
                <a:solidFill>
                  <a:schemeClr val="tx1"/>
                </a:solidFill>
              </a:rPr>
              <a:t>and get a large incentive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Target Daily DVR upgrades </a:t>
            </a:r>
            <a:r>
              <a:rPr lang="en-US" sz="2000" dirty="0">
                <a:solidFill>
                  <a:schemeClr val="tx1"/>
                </a:solidFill>
              </a:rPr>
              <a:t>over time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A44EC2-8288-76F2-146D-C70E88555605}"/>
              </a:ext>
            </a:extLst>
          </p:cNvPr>
          <p:cNvSpPr txBox="1">
            <a:spLocks/>
          </p:cNvSpPr>
          <p:nvPr/>
        </p:nvSpPr>
        <p:spPr>
          <a:xfrm>
            <a:off x="4371508" y="4787698"/>
            <a:ext cx="3248492" cy="27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900" dirty="0">
                <a:solidFill>
                  <a:schemeClr val="tx1"/>
                </a:solidFill>
              </a:rPr>
              <a:t>Scenario Note: BPA FY26 rate structure held flat post-2028</a:t>
            </a:r>
          </a:p>
        </p:txBody>
      </p:sp>
    </p:spTree>
    <p:extLst>
      <p:ext uri="{BB962C8B-B14F-4D97-AF65-F5344CB8AC3E}">
        <p14:creationId xmlns:p14="http://schemas.microsoft.com/office/powerpoint/2010/main" val="2654622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5F085-DEEA-81F3-E3B3-3F1FB5AB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21872-A0EF-CCC6-0228-26796C95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E0EB8D-EA10-0744-D3AC-F40BC4D5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Bill Savings Drive Value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B788D9EB-AEBA-80E9-B2AF-68599E138441}"/>
              </a:ext>
            </a:extLst>
          </p:cNvPr>
          <p:cNvSpPr txBox="1">
            <a:spLocks/>
          </p:cNvSpPr>
          <p:nvPr/>
        </p:nvSpPr>
        <p:spPr>
          <a:xfrm>
            <a:off x="457200" y="1053083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200" dirty="0">
                <a:solidFill>
                  <a:srgbClr val="00467F"/>
                </a:solidFill>
              </a:rPr>
              <a:t>Most of Daily DVR’s benefits come from bill savings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9A9EF98-23C0-88E5-3CDF-C2AAC43FD9A2}"/>
              </a:ext>
            </a:extLst>
          </p:cNvPr>
          <p:cNvSpPr txBox="1">
            <a:spLocks/>
          </p:cNvSpPr>
          <p:nvPr/>
        </p:nvSpPr>
        <p:spPr>
          <a:xfrm>
            <a:off x="495300" y="1742504"/>
            <a:ext cx="4114800" cy="2914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About </a:t>
            </a:r>
            <a:r>
              <a:rPr lang="en-US" sz="1700" b="1" dirty="0">
                <a:solidFill>
                  <a:schemeClr val="accent1"/>
                </a:solidFill>
              </a:rPr>
              <a:t>77% </a:t>
            </a:r>
            <a:r>
              <a:rPr lang="en-US" sz="1700" dirty="0">
                <a:solidFill>
                  <a:schemeClr val="tx1"/>
                </a:solidFill>
              </a:rPr>
              <a:t>of the benefits come from </a:t>
            </a:r>
            <a:r>
              <a:rPr lang="en-US" sz="1700" b="1" dirty="0">
                <a:solidFill>
                  <a:schemeClr val="accent1"/>
                </a:solidFill>
              </a:rPr>
              <a:t>bill savings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  <a:endParaRPr lang="en-US" sz="17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About </a:t>
            </a:r>
            <a:r>
              <a:rPr lang="en-US" sz="1700" b="1" dirty="0">
                <a:solidFill>
                  <a:schemeClr val="accent1"/>
                </a:solidFill>
              </a:rPr>
              <a:t>23%</a:t>
            </a:r>
            <a:r>
              <a:rPr lang="en-US" sz="1700" dirty="0">
                <a:solidFill>
                  <a:schemeClr val="tx1"/>
                </a:solidFill>
              </a:rPr>
              <a:t> of the benefits come from a </a:t>
            </a:r>
            <a:r>
              <a:rPr lang="en-US" sz="1700" b="1" dirty="0">
                <a:solidFill>
                  <a:schemeClr val="accent1"/>
                </a:solidFill>
              </a:rPr>
              <a:t>yearly incentive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  <a:endParaRPr lang="en-US" sz="17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BPA can provide support to help utilities understand Daily DVR’s value.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b="1" dirty="0">
                <a:solidFill>
                  <a:schemeClr val="accent1"/>
                </a:solidFill>
              </a:rPr>
              <a:t>Net benefits are positive</a:t>
            </a:r>
            <a:r>
              <a:rPr lang="en-US" sz="1700" dirty="0">
                <a:solidFill>
                  <a:schemeClr val="tx1"/>
                </a:solidFill>
              </a:rPr>
              <a:t> because </a:t>
            </a:r>
            <a:r>
              <a:rPr lang="en-US" sz="1700" b="1" dirty="0">
                <a:solidFill>
                  <a:schemeClr val="accent1"/>
                </a:solidFill>
              </a:rPr>
              <a:t>Daily DVR minimizes lost revenue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  <a:endParaRPr lang="en-US" sz="17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8FD96C-D071-3BC8-6ABD-8D14AAA6C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91308"/>
              </p:ext>
            </p:extLst>
          </p:nvPr>
        </p:nvGraphicFramePr>
        <p:xfrm>
          <a:off x="4876800" y="1913862"/>
          <a:ext cx="4114800" cy="2289144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2883342">
                  <a:extLst>
                    <a:ext uri="{9D8B030D-6E8A-4147-A177-3AD203B41FA5}">
                      <a16:colId xmlns:a16="http://schemas.microsoft.com/office/drawing/2014/main" val="4142552574"/>
                    </a:ext>
                  </a:extLst>
                </a:gridCol>
                <a:gridCol w="1231458">
                  <a:extLst>
                    <a:ext uri="{9D8B030D-6E8A-4147-A177-3AD203B41FA5}">
                      <a16:colId xmlns:a16="http://schemas.microsoft.com/office/drawing/2014/main" val="3314852761"/>
                    </a:ext>
                  </a:extLst>
                </a:gridCol>
              </a:tblGrid>
              <a:tr h="56929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 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078603"/>
                  </a:ext>
                </a:extLst>
              </a:tr>
              <a:tr h="312754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Charge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4485940"/>
                  </a:ext>
                </a:extLst>
              </a:tr>
              <a:tr h="312754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 Charge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3953969"/>
                  </a:ext>
                </a:extLst>
              </a:tr>
              <a:tr h="312754">
                <a:tc>
                  <a:txBody>
                    <a:bodyPr/>
                    <a:lstStyle/>
                    <a:p>
                      <a:pPr marL="53975" indent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Charge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2903553"/>
                  </a:ext>
                </a:extLst>
              </a:tr>
              <a:tr h="312754">
                <a:tc>
                  <a:txBody>
                    <a:bodyPr/>
                    <a:lstStyle/>
                    <a:p>
                      <a:pPr marL="53975" indent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Efficiency Incentive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20082"/>
                  </a:ext>
                </a:extLst>
              </a:tr>
              <a:tr h="468832">
                <a:tc>
                  <a:txBody>
                    <a:bodyPr/>
                    <a:lstStyle/>
                    <a:p>
                      <a:pPr marL="5397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Yearly Benefits (FY24 Load Following Utilities)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~$24M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634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78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7D643-FB74-963A-21B4-B7309F99C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B43A6-97DE-323A-105C-19773387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DBD183-C1AC-CE0A-6631-61A39AB5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Increased Support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A2D8C7E0-BB77-4ABD-0CC7-DA6F0C7F4F22}"/>
              </a:ext>
            </a:extLst>
          </p:cNvPr>
          <p:cNvSpPr txBox="1">
            <a:spLocks/>
          </p:cNvSpPr>
          <p:nvPr/>
        </p:nvSpPr>
        <p:spPr>
          <a:xfrm>
            <a:off x="457200" y="1053083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700" dirty="0">
                <a:solidFill>
                  <a:srgbClr val="00467F"/>
                </a:solidFill>
              </a:rPr>
              <a:t>BPA is doubling the incentive in the first year </a:t>
            </a:r>
            <a:endParaRPr lang="en-US" dirty="0">
              <a:solidFill>
                <a:srgbClr val="00467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61FB5-6026-E559-7AAC-F6DB3154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1554"/>
            <a:ext cx="8229600" cy="30858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Increased </a:t>
            </a:r>
            <a:r>
              <a:rPr lang="en-US" sz="2000" b="1" dirty="0">
                <a:solidFill>
                  <a:schemeClr val="accent1"/>
                </a:solidFill>
              </a:rPr>
              <a:t>first-year incentive to $0.05/kWh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Better defined </a:t>
            </a:r>
            <a:r>
              <a:rPr lang="en-US" sz="2000" b="1" dirty="0">
                <a:solidFill>
                  <a:schemeClr val="accent1"/>
                </a:solidFill>
              </a:rPr>
              <a:t>system requirements </a:t>
            </a:r>
            <a:r>
              <a:rPr lang="en-US" sz="2000" dirty="0">
                <a:solidFill>
                  <a:schemeClr val="tx1"/>
                </a:solidFill>
              </a:rPr>
              <a:t>for clearer implementation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b="1" dirty="0">
                <a:solidFill>
                  <a:schemeClr val="accent1"/>
                </a:solidFill>
              </a:rPr>
              <a:t>Technical guidance </a:t>
            </a:r>
            <a:r>
              <a:rPr lang="en-US" sz="2000" dirty="0">
                <a:solidFill>
                  <a:schemeClr val="tx1"/>
                </a:solidFill>
              </a:rPr>
              <a:t>for customers: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Talking with distribution engineers or SCADA vendors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Support for setting up databases and transferring data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Using the tools and understanding scenarios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b="1" dirty="0">
                <a:solidFill>
                  <a:schemeClr val="accent1"/>
                </a:solidFill>
              </a:rPr>
              <a:t>Cost share potential </a:t>
            </a:r>
            <a:r>
              <a:rPr lang="en-US" sz="2000" dirty="0">
                <a:solidFill>
                  <a:schemeClr val="tx1"/>
                </a:solidFill>
              </a:rPr>
              <a:t>(based on need and resources)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26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35CDD-F8A5-4CE9-CBFA-6351748C7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D6081-3649-E2E6-0819-64CF7F43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DFB2DB-A340-DDFA-495D-B1AFFFE5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Recommendation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D3C82D7D-762D-5512-6713-927768E4CB77}"/>
              </a:ext>
            </a:extLst>
          </p:cNvPr>
          <p:cNvSpPr txBox="1">
            <a:spLocks/>
          </p:cNvSpPr>
          <p:nvPr/>
        </p:nvSpPr>
        <p:spPr>
          <a:xfrm>
            <a:off x="457200" y="1064990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rgbClr val="00467F"/>
                </a:solidFill>
              </a:rPr>
              <a:t>BPA’s tools can help you make decisions to optimize </a:t>
            </a:r>
            <a:r>
              <a:rPr lang="en-US" sz="2000" i="1" dirty="0">
                <a:solidFill>
                  <a:srgbClr val="00467F"/>
                </a:solidFill>
              </a:rPr>
              <a:t>your</a:t>
            </a:r>
            <a:r>
              <a:rPr lang="en-US" sz="2000" dirty="0">
                <a:solidFill>
                  <a:srgbClr val="00467F"/>
                </a:solidFill>
              </a:rPr>
              <a:t> benefits</a:t>
            </a:r>
            <a:endParaRPr lang="en-US" sz="3200" dirty="0">
              <a:solidFill>
                <a:srgbClr val="00467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C6786-BABA-54D3-1845-6E88EE0AC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30446"/>
              </p:ext>
            </p:extLst>
          </p:nvPr>
        </p:nvGraphicFramePr>
        <p:xfrm>
          <a:off x="590549" y="1705107"/>
          <a:ext cx="7962901" cy="29811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86051">
                  <a:extLst>
                    <a:ext uri="{9D8B030D-6E8A-4147-A177-3AD203B41FA5}">
                      <a16:colId xmlns:a16="http://schemas.microsoft.com/office/drawing/2014/main" val="4142552574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3314852761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3359812484"/>
                    </a:ext>
                  </a:extLst>
                </a:gridCol>
              </a:tblGrid>
              <a:tr h="58771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 </a:t>
                      </a: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DVR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078603"/>
                  </a:ext>
                </a:extLst>
              </a:tr>
              <a:tr h="520946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 reduction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(3-5%)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(1-2%)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7171041"/>
                  </a:ext>
                </a:extLst>
              </a:tr>
              <a:tr h="335716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event run-time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5 hours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n/a, all year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4485940"/>
                  </a:ext>
                </a:extLst>
              </a:tr>
              <a:tr h="494920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 available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(Target high prices)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run all year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3953969"/>
                  </a:ext>
                </a:extLst>
              </a:tr>
              <a:tr h="1041891">
                <a:tc>
                  <a:txBody>
                    <a:bodyPr/>
                    <a:lstStyle/>
                    <a:p>
                      <a:pPr marL="53975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Daily Run Schedule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 hours morning peak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 hours evening peak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All evening hours, Sundays, and holidays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hours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290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614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C8B35-4708-722E-1584-42E74B7A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2DA37-A4C4-E462-4815-63B707999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85" y="3943350"/>
            <a:ext cx="3173286" cy="357200"/>
          </a:xfrm>
        </p:spPr>
        <p:txBody>
          <a:bodyPr/>
          <a:lstStyle/>
          <a:p>
            <a:r>
              <a:rPr lang="en-US" dirty="0"/>
              <a:t>A new opportunity and a changing environment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12154-5CE8-23D8-AF67-5FC4869B4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85" y="1504950"/>
            <a:ext cx="3715678" cy="578153"/>
          </a:xfrm>
        </p:spPr>
        <p:txBody>
          <a:bodyPr/>
          <a:lstStyle/>
          <a:p>
            <a:r>
              <a:rPr lang="en-US" dirty="0"/>
              <a:t>Why You Should Care </a:t>
            </a:r>
          </a:p>
        </p:txBody>
      </p:sp>
    </p:spTree>
    <p:extLst>
      <p:ext uri="{BB962C8B-B14F-4D97-AF65-F5344CB8AC3E}">
        <p14:creationId xmlns:p14="http://schemas.microsoft.com/office/powerpoint/2010/main" val="1549639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760EB-BC3E-71B1-580C-99A240A4B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C8FB298-B3C7-F826-B3E3-BC8D6F1D1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8593"/>
              </p:ext>
            </p:extLst>
          </p:nvPr>
        </p:nvGraphicFramePr>
        <p:xfrm>
          <a:off x="457200" y="1276350"/>
          <a:ext cx="82296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50248-1228-CED3-669E-7EF04A7A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077DC9-736A-35B0-619B-BF01EBB9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700" dirty="0"/>
              <a:t>Unique Value, Targeted Opportunity</a:t>
            </a:r>
          </a:p>
        </p:txBody>
      </p:sp>
    </p:spTree>
    <p:extLst>
      <p:ext uri="{BB962C8B-B14F-4D97-AF65-F5344CB8AC3E}">
        <p14:creationId xmlns:p14="http://schemas.microsoft.com/office/powerpoint/2010/main" val="1377062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666C7-5710-ABA2-0468-0D790CAF9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7C67A-2CDA-4155-A937-43B0C439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D82D9C-4778-3B18-19FE-78F4DDF6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7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E7627-A56F-D034-84C5-D7ECCDC4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solidFill>
                  <a:schemeClr val="accent1"/>
                </a:solidFill>
              </a:rPr>
              <a:t>Contact your EER </a:t>
            </a:r>
            <a:r>
              <a:rPr lang="en-US" sz="2400" dirty="0">
                <a:solidFill>
                  <a:schemeClr val="tx1"/>
                </a:solidFill>
              </a:rPr>
              <a:t>to understand the potential value for your utility and get your tools.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Work with BPA technical staff on </a:t>
            </a:r>
            <a:r>
              <a:rPr lang="en-US" sz="2400" b="1" dirty="0">
                <a:solidFill>
                  <a:schemeClr val="accent1"/>
                </a:solidFill>
              </a:rPr>
              <a:t>data and infrastructure needs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solidFill>
                  <a:schemeClr val="accent1"/>
                </a:solidFill>
              </a:rPr>
              <a:t>Pilot implementation</a:t>
            </a:r>
            <a:r>
              <a:rPr lang="en-US" sz="2400" dirty="0">
                <a:solidFill>
                  <a:schemeClr val="tx1"/>
                </a:solidFill>
              </a:rPr>
              <a:t> for a short time on a small scale.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solidFill>
                  <a:schemeClr val="accent1"/>
                </a:solidFill>
              </a:rPr>
              <a:t>Scale up </a:t>
            </a:r>
            <a:r>
              <a:rPr lang="en-US" sz="2400" dirty="0">
                <a:solidFill>
                  <a:schemeClr val="tx1"/>
                </a:solidFill>
              </a:rPr>
              <a:t>to target your specific needs.</a:t>
            </a:r>
          </a:p>
        </p:txBody>
      </p:sp>
    </p:spTree>
    <p:extLst>
      <p:ext uri="{BB962C8B-B14F-4D97-AF65-F5344CB8AC3E}">
        <p14:creationId xmlns:p14="http://schemas.microsoft.com/office/powerpoint/2010/main" val="21856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F6016-165B-EB7C-BE74-C4B0F386F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A3E8C-8F8E-EEA2-F6B1-842C132B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E820-8973-002F-D7AE-B6F7FAEB5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BPA’s Daily DVR and CVR Team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7E3297D-404D-6DA2-2042-3235F7B2E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245695"/>
              </p:ext>
            </p:extLst>
          </p:nvPr>
        </p:nvGraphicFramePr>
        <p:xfrm>
          <a:off x="876300" y="1420712"/>
          <a:ext cx="7581900" cy="290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FB1B199-AE93-140A-EDFB-73E6A6297445}"/>
              </a:ext>
            </a:extLst>
          </p:cNvPr>
          <p:cNvGrpSpPr/>
          <p:nvPr/>
        </p:nvGrpSpPr>
        <p:grpSpPr>
          <a:xfrm>
            <a:off x="457200" y="3854908"/>
            <a:ext cx="1295400" cy="831390"/>
            <a:chOff x="685800" y="4071579"/>
            <a:chExt cx="1295400" cy="83139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A74B3A2-7F82-5B63-6293-8AEE6891D912}"/>
                </a:ext>
              </a:extLst>
            </p:cNvPr>
            <p:cNvSpPr/>
            <p:nvPr/>
          </p:nvSpPr>
          <p:spPr>
            <a:xfrm>
              <a:off x="685800" y="4071579"/>
              <a:ext cx="1181100" cy="83139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E45C94-E105-BC74-A158-9442967782DE}"/>
                </a:ext>
              </a:extLst>
            </p:cNvPr>
            <p:cNvSpPr txBox="1"/>
            <p:nvPr/>
          </p:nvSpPr>
          <p:spPr>
            <a:xfrm>
              <a:off x="800100" y="4117942"/>
              <a:ext cx="11811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Indicates Speaking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288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609E-854C-A1B1-7290-AC6B0961C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19E12-F3CF-A35E-973B-B5A80C7B5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85" y="3943350"/>
            <a:ext cx="3173286" cy="357200"/>
          </a:xfrm>
        </p:spPr>
        <p:txBody>
          <a:bodyPr/>
          <a:lstStyle/>
          <a:p>
            <a:r>
              <a:rPr lang="en-US" dirty="0"/>
              <a:t>What do you want to know?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AC25F-FD58-277D-BB0D-1A1D540550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85" y="1504950"/>
            <a:ext cx="3715678" cy="57815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2895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A8E36-4C6C-5F3B-E1F0-9A8EF4538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85" y="3943350"/>
            <a:ext cx="3173286" cy="357200"/>
          </a:xfrm>
        </p:spPr>
        <p:txBody>
          <a:bodyPr/>
          <a:lstStyle/>
          <a:p>
            <a:r>
              <a:rPr lang="en-US" dirty="0"/>
              <a:t>Why this is so beneficial and what led to this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B51CB-5822-788A-D9D4-71EAC978F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85" y="1504950"/>
            <a:ext cx="3715678" cy="578153"/>
          </a:xfrm>
        </p:spPr>
        <p:txBody>
          <a:bodyPr/>
          <a:lstStyle/>
          <a:p>
            <a:r>
              <a:rPr lang="en-US" dirty="0"/>
              <a:t>Product Overview and Background</a:t>
            </a:r>
          </a:p>
        </p:txBody>
      </p:sp>
    </p:spTree>
    <p:extLst>
      <p:ext uri="{BB962C8B-B14F-4D97-AF65-F5344CB8AC3E}">
        <p14:creationId xmlns:p14="http://schemas.microsoft.com/office/powerpoint/2010/main" val="135935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F36E2-C964-FD16-88B0-3F41D897E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463BFE-AD03-A647-988B-1ABE50C3E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5"/>
            <a:ext cx="8229600" cy="34287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200" dirty="0">
                <a:solidFill>
                  <a:schemeClr val="tx1"/>
                </a:solidFill>
              </a:rPr>
              <a:t>Conservation is getting </a:t>
            </a:r>
            <a:r>
              <a:rPr lang="en-US" sz="2200" b="1" dirty="0">
                <a:solidFill>
                  <a:schemeClr val="accent1"/>
                </a:solidFill>
              </a:rPr>
              <a:t>harder and more expensive</a:t>
            </a:r>
            <a:r>
              <a:rPr lang="en-US" sz="2200" dirty="0">
                <a:solidFill>
                  <a:schemeClr val="tx1"/>
                </a:solidFill>
              </a:rPr>
              <a:t> to achieve.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200" dirty="0">
                <a:solidFill>
                  <a:schemeClr val="tx1"/>
                </a:solidFill>
              </a:rPr>
              <a:t>Most conservation measures are not targeted to utilities’ actual resource constraints.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200" dirty="0">
                <a:solidFill>
                  <a:schemeClr val="tx1"/>
                </a:solidFill>
              </a:rPr>
              <a:t>Utilities are </a:t>
            </a:r>
            <a:r>
              <a:rPr lang="en-US" sz="2200" b="1" dirty="0">
                <a:solidFill>
                  <a:schemeClr val="accent1"/>
                </a:solidFill>
              </a:rPr>
              <a:t>facing pressures to keep rates low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200" dirty="0">
                <a:solidFill>
                  <a:schemeClr val="tx1"/>
                </a:solidFill>
              </a:rPr>
              <a:t>Utilities will face </a:t>
            </a:r>
            <a:r>
              <a:rPr lang="en-US" sz="2200" b="1" dirty="0">
                <a:solidFill>
                  <a:schemeClr val="accent1"/>
                </a:solidFill>
              </a:rPr>
              <a:t>increasing Tier 2 exposure </a:t>
            </a:r>
            <a:r>
              <a:rPr lang="en-US" sz="2200" dirty="0">
                <a:solidFill>
                  <a:schemeClr val="tx1"/>
                </a:solidFill>
              </a:rPr>
              <a:t>and higher power prices.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E1B15-316E-2447-211C-27AC4442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1DC2F0-F086-9A58-2394-27B5346C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2"/>
            <a:ext cx="8534400" cy="443573"/>
          </a:xfrm>
        </p:spPr>
        <p:txBody>
          <a:bodyPr/>
          <a:lstStyle/>
          <a:p>
            <a:r>
              <a:rPr lang="en-US" dirty="0"/>
              <a:t>Resources are More Expensive</a:t>
            </a:r>
          </a:p>
        </p:txBody>
      </p:sp>
    </p:spTree>
    <p:extLst>
      <p:ext uri="{BB962C8B-B14F-4D97-AF65-F5344CB8AC3E}">
        <p14:creationId xmlns:p14="http://schemas.microsoft.com/office/powerpoint/2010/main" val="148096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5F74-EAEC-78DD-C348-42FF2B1FE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81327D-9C3D-1571-92A5-AC2E594F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5"/>
            <a:ext cx="8229600" cy="34287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Daily Demand Voltage Reduction </a:t>
            </a:r>
            <a:r>
              <a:rPr lang="en-US" sz="2000" b="1" dirty="0">
                <a:solidFill>
                  <a:schemeClr val="accent1"/>
                </a:solidFill>
              </a:rPr>
              <a:t>(Daily DVR) </a:t>
            </a:r>
            <a:r>
              <a:rPr lang="en-US" sz="2000" dirty="0">
                <a:solidFill>
                  <a:schemeClr val="tx1"/>
                </a:solidFill>
              </a:rPr>
              <a:t>and Conservation Voltage Reduction </a:t>
            </a:r>
            <a:r>
              <a:rPr lang="en-US" sz="2000" b="1" dirty="0">
                <a:solidFill>
                  <a:schemeClr val="accent1"/>
                </a:solidFill>
              </a:rPr>
              <a:t>(CVR) </a:t>
            </a:r>
            <a:r>
              <a:rPr lang="en-US" sz="2000" dirty="0">
                <a:solidFill>
                  <a:schemeClr val="tx1"/>
                </a:solidFill>
              </a:rPr>
              <a:t>are some of the </a:t>
            </a:r>
            <a:r>
              <a:rPr lang="en-US" sz="2000" b="1" dirty="0">
                <a:solidFill>
                  <a:schemeClr val="accent1"/>
                </a:solidFill>
              </a:rPr>
              <a:t>lowest-cost</a:t>
            </a:r>
            <a:r>
              <a:rPr lang="en-US" sz="2000" dirty="0">
                <a:solidFill>
                  <a:schemeClr val="tx1"/>
                </a:solidFill>
              </a:rPr>
              <a:t> resources available.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They produce </a:t>
            </a:r>
            <a:r>
              <a:rPr lang="en-US" sz="2000" b="1" dirty="0">
                <a:solidFill>
                  <a:schemeClr val="accent1"/>
                </a:solidFill>
              </a:rPr>
              <a:t>high </a:t>
            </a:r>
            <a:r>
              <a:rPr lang="en-US" sz="2000" b="1" dirty="0" err="1">
                <a:solidFill>
                  <a:schemeClr val="accent1"/>
                </a:solidFill>
              </a:rPr>
              <a:t>aMW</a:t>
            </a:r>
            <a:r>
              <a:rPr lang="en-US" sz="2000" b="1" dirty="0">
                <a:solidFill>
                  <a:schemeClr val="accent1"/>
                </a:solidFill>
              </a:rPr>
              <a:t>/yr </a:t>
            </a:r>
            <a:r>
              <a:rPr lang="en-US" sz="2000" dirty="0">
                <a:solidFill>
                  <a:schemeClr val="tx1"/>
                </a:solidFill>
              </a:rPr>
              <a:t>savings and </a:t>
            </a:r>
            <a:r>
              <a:rPr lang="en-US" sz="2000" b="1" dirty="0">
                <a:solidFill>
                  <a:schemeClr val="accent1"/>
                </a:solidFill>
              </a:rPr>
              <a:t>significant BPA bill savings</a:t>
            </a:r>
            <a:r>
              <a:rPr lang="en-US" sz="2000" i="1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Easy way to spend EEI dollars.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Targeted to </a:t>
            </a:r>
            <a:r>
              <a:rPr lang="en-US" sz="2000" b="1" dirty="0">
                <a:solidFill>
                  <a:schemeClr val="accent1"/>
                </a:solidFill>
              </a:rPr>
              <a:t>utilities’ specific needs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b="1" dirty="0">
                <a:solidFill>
                  <a:schemeClr val="accent1"/>
                </a:solidFill>
              </a:rPr>
              <a:t>Benefits increase post-2028 </a:t>
            </a:r>
            <a:r>
              <a:rPr lang="en-US" sz="2000" dirty="0">
                <a:solidFill>
                  <a:schemeClr val="tx1"/>
                </a:solidFill>
              </a:rPr>
              <a:t>as </a:t>
            </a:r>
            <a:r>
              <a:rPr lang="en-US" sz="2000" b="1" dirty="0">
                <a:solidFill>
                  <a:schemeClr val="accent1"/>
                </a:solidFill>
              </a:rPr>
              <a:t>demand charges increase </a:t>
            </a:r>
            <a:r>
              <a:rPr lang="en-US" sz="2000" dirty="0">
                <a:solidFill>
                  <a:schemeClr val="tx1"/>
                </a:solidFill>
              </a:rPr>
              <a:t>and for utilities making </a:t>
            </a:r>
            <a:r>
              <a:rPr lang="en-US" sz="2000" b="1" dirty="0">
                <a:solidFill>
                  <a:schemeClr val="accent1"/>
                </a:solidFill>
              </a:rPr>
              <a:t>Tier 2 purchases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E58D44-C741-6D33-4E0F-8632970F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AAD42-866B-4C14-11F6-BA58A515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2"/>
            <a:ext cx="8534400" cy="443573"/>
          </a:xfrm>
        </p:spPr>
        <p:txBody>
          <a:bodyPr/>
          <a:lstStyle/>
          <a:p>
            <a:r>
              <a:rPr lang="en-US" sz="3200" dirty="0"/>
              <a:t>Low-Cost Resources and High Benefits</a:t>
            </a:r>
          </a:p>
        </p:txBody>
      </p:sp>
    </p:spTree>
    <p:extLst>
      <p:ext uri="{BB962C8B-B14F-4D97-AF65-F5344CB8AC3E}">
        <p14:creationId xmlns:p14="http://schemas.microsoft.com/office/powerpoint/2010/main" val="35026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F3EC4-7221-FBFE-75AC-0AB1606D1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F571B2-5F14-FEA9-9798-0452C69D3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23" y="1723055"/>
            <a:ext cx="3810000" cy="32324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Many devices use electricity based on the amount of voltage provided.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Utilities </a:t>
            </a:r>
            <a:r>
              <a:rPr lang="en-US" sz="1700" b="1" dirty="0">
                <a:solidFill>
                  <a:schemeClr val="accent1"/>
                </a:solidFill>
              </a:rPr>
              <a:t>must deliver voltage to end-users at certain levels</a:t>
            </a:r>
            <a:r>
              <a:rPr lang="en-US" sz="1700" dirty="0">
                <a:solidFill>
                  <a:schemeClr val="tx1"/>
                </a:solidFill>
              </a:rPr>
              <a:t> (i.e., ANSI standards).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</a:rPr>
              <a:t>Utilities </a:t>
            </a:r>
            <a:r>
              <a:rPr lang="en-US" sz="1700" b="1" dirty="0">
                <a:solidFill>
                  <a:schemeClr val="accent1"/>
                </a:solidFill>
              </a:rPr>
              <a:t>deliver voltage </a:t>
            </a:r>
            <a:r>
              <a:rPr lang="en-US" sz="1700" dirty="0">
                <a:solidFill>
                  <a:schemeClr val="tx1"/>
                </a:solidFill>
              </a:rPr>
              <a:t>higher than is required </a:t>
            </a:r>
            <a:r>
              <a:rPr lang="en-US" sz="1700" b="1" dirty="0">
                <a:solidFill>
                  <a:schemeClr val="accent1"/>
                </a:solidFill>
              </a:rPr>
              <a:t>to ensure reliability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  <a:endParaRPr lang="en-US" sz="17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b="1" dirty="0">
                <a:solidFill>
                  <a:schemeClr val="accent1"/>
                </a:solidFill>
              </a:rPr>
              <a:t>Reducing voltage produces energy and demand savings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for some end-uses.</a:t>
            </a:r>
            <a:endParaRPr lang="en-US" sz="1700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4DFEE-F936-74CE-91A0-A39C8864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146D9C-3BA3-DDF2-E5D1-1BA08F4F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Voltage? Why Do We Control It?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43E418F-25D3-275C-FD7C-580736A13A23}"/>
              </a:ext>
            </a:extLst>
          </p:cNvPr>
          <p:cNvSpPr txBox="1">
            <a:spLocks/>
          </p:cNvSpPr>
          <p:nvPr/>
        </p:nvSpPr>
        <p:spPr>
          <a:xfrm>
            <a:off x="468284" y="1279482"/>
            <a:ext cx="8447116" cy="44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>
                <a:solidFill>
                  <a:srgbClr val="00467F"/>
                </a:solidFill>
              </a:rPr>
              <a:t>Voltage is potential energy, which means, more voltage </a:t>
            </a:r>
            <a:r>
              <a:rPr lang="en-US" sz="1800" b="1" dirty="0">
                <a:solidFill>
                  <a:srgbClr val="00467F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rgbClr val="00467F"/>
                </a:solidFill>
              </a:rPr>
              <a:t> more energy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3B98C-6DE9-057A-38A3-DAE7F37B3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851" y="1709523"/>
            <a:ext cx="4533020" cy="31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2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FBDA9-0251-9FC4-C71A-A79B519A2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3793B1-229C-91FA-4F9D-219A05F1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661"/>
            <a:ext cx="8229600" cy="2935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DVR is a demand response (DR) product.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Several BPA utilities in the ‘80s and ’90s </a:t>
            </a:r>
            <a:r>
              <a:rPr lang="en-US" sz="2000" b="1" dirty="0">
                <a:solidFill>
                  <a:schemeClr val="accent1"/>
                </a:solidFill>
              </a:rPr>
              <a:t>lowered their voltage during high-need times to meaningfully reduce demand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DVR generally lowers voltage a moderate amount (3-5%).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DVR is one of the </a:t>
            </a:r>
            <a:r>
              <a:rPr lang="en-US" sz="2000" b="1" dirty="0">
                <a:solidFill>
                  <a:schemeClr val="accent1"/>
                </a:solidFill>
              </a:rPr>
              <a:t>cheapest DR products</a:t>
            </a:r>
            <a:r>
              <a:rPr lang="en-US" sz="2000" dirty="0">
                <a:solidFill>
                  <a:schemeClr val="tx1"/>
                </a:solidFill>
              </a:rPr>
              <a:t> available.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End-users don’t notice DVR.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B7D1A-9FEF-47DC-D675-2B7EAAB3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D563F-6DE4-1018-F7CC-A9C298B5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Evolution of Voltage Control (1 of 3)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30B62A4-CC20-DF85-D3A3-FA6147F51E35}"/>
              </a:ext>
            </a:extLst>
          </p:cNvPr>
          <p:cNvSpPr txBox="1">
            <a:spLocks/>
          </p:cNvSpPr>
          <p:nvPr/>
        </p:nvSpPr>
        <p:spPr>
          <a:xfrm>
            <a:off x="468284" y="1279482"/>
            <a:ext cx="8447116" cy="44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467F"/>
                </a:solidFill>
              </a:rPr>
              <a:t>To understand Daily DVR, we first need to understand DVR</a:t>
            </a:r>
          </a:p>
        </p:txBody>
      </p:sp>
    </p:spTree>
    <p:extLst>
      <p:ext uri="{BB962C8B-B14F-4D97-AF65-F5344CB8AC3E}">
        <p14:creationId xmlns:p14="http://schemas.microsoft.com/office/powerpoint/2010/main" val="263074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42194-2F91-FF12-B2F7-675450FEF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1F2591-B00C-99D4-33D7-A66BD2E14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661"/>
            <a:ext cx="8077200" cy="2935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CVR is a longstanding energy conservation measure.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b="1" dirty="0">
                <a:solidFill>
                  <a:schemeClr val="accent1"/>
                </a:solidFill>
              </a:rPr>
              <a:t>CVR reduces end-of-line voltage a little bit </a:t>
            </a:r>
            <a:r>
              <a:rPr lang="en-US" sz="2000" dirty="0">
                <a:solidFill>
                  <a:schemeClr val="tx1"/>
                </a:solidFill>
              </a:rPr>
              <a:t>(1-2%) for all hours of the year, for 10 years.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CVR produces </a:t>
            </a:r>
            <a:r>
              <a:rPr lang="en-US" sz="2000" b="1" dirty="0">
                <a:solidFill>
                  <a:schemeClr val="accent1"/>
                </a:solidFill>
              </a:rPr>
              <a:t>substantial energy and demand savings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BPA gives utilities a </a:t>
            </a:r>
            <a:r>
              <a:rPr lang="en-US" sz="2000" b="1" dirty="0">
                <a:solidFill>
                  <a:schemeClr val="accent1"/>
                </a:solidFill>
              </a:rPr>
              <a:t>$0.33/kWh incentive for CVR in year one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which can be very large.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CVR has had minimal uptake as </a:t>
            </a:r>
            <a:r>
              <a:rPr lang="en-US" sz="2000" b="1" dirty="0">
                <a:solidFill>
                  <a:schemeClr val="accent1"/>
                </a:solidFill>
              </a:rPr>
              <a:t>lost revenue </a:t>
            </a:r>
            <a:r>
              <a:rPr lang="en-US" sz="2000" dirty="0">
                <a:solidFill>
                  <a:schemeClr val="tx1"/>
                </a:solidFill>
              </a:rPr>
              <a:t>drives down net benefits in later years.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94482-7FCF-B6E4-75A9-464196FD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C47FF4-0A05-E32F-C338-EB38183E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Evolution of Voltage Control (2 of 3)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1E61D4F-D8B9-24DA-3FBF-4C14C010CC81}"/>
              </a:ext>
            </a:extLst>
          </p:cNvPr>
          <p:cNvSpPr txBox="1">
            <a:spLocks/>
          </p:cNvSpPr>
          <p:nvPr/>
        </p:nvSpPr>
        <p:spPr>
          <a:xfrm>
            <a:off x="468284" y="1279482"/>
            <a:ext cx="8447116" cy="44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00467F"/>
                </a:solidFill>
              </a:rPr>
              <a:t>After DVR came CVR, an energy focused product</a:t>
            </a:r>
          </a:p>
        </p:txBody>
      </p:sp>
    </p:spTree>
    <p:extLst>
      <p:ext uri="{BB962C8B-B14F-4D97-AF65-F5344CB8AC3E}">
        <p14:creationId xmlns:p14="http://schemas.microsoft.com/office/powerpoint/2010/main" val="12818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DCC64972091488EC258AD0809D446" ma:contentTypeVersion="10" ma:contentTypeDescription="Create a new document." ma:contentTypeScope="" ma:versionID="c6cb39c752418e69c2df9be0934256b3">
  <xsd:schema xmlns:xsd="http://www.w3.org/2001/XMLSchema" xmlns:xs="http://www.w3.org/2001/XMLSchema" xmlns:p="http://schemas.microsoft.com/office/2006/metadata/properties" xmlns:ns2="2085b2cd-c7ff-4d8b-8e5e-78d494ce31da" targetNamespace="http://schemas.microsoft.com/office/2006/metadata/properties" ma:root="true" ma:fieldsID="c5b2117107fc01597f6a07912830a417" ns2:_="">
    <xsd:import namespace="2085b2cd-c7ff-4d8b-8e5e-78d494ce31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5b2cd-c7ff-4d8b-8e5e-78d494ce31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91804B-5E84-41EF-AAA1-7B9DEE2D67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248282-0B5F-44A7-94E1-26F4DF2306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85b2cd-c7ff-4d8b-8e5e-78d494ce3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D809A9-EB2C-4BEF-AB44-C8DF920AE8B7}">
  <ds:schemaRefs>
    <ds:schemaRef ds:uri="http://schemas.openxmlformats.org/package/2006/metadata/core-properties"/>
    <ds:schemaRef ds:uri="http://schemas.microsoft.com/office/2006/documentManagement/types"/>
    <ds:schemaRef ds:uri="2085b2cd-c7ff-4d8b-8e5e-78d494ce31da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12750</TotalTime>
  <Words>1515</Words>
  <Application>Microsoft Office PowerPoint</Application>
  <PresentationFormat>On-screen Show (16:9)</PresentationFormat>
  <Paragraphs>249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Daily Demand Voltage Reduction</vt:lpstr>
      <vt:lpstr>Outline</vt:lpstr>
      <vt:lpstr>BPA’s Daily DVR and CVR Team</vt:lpstr>
      <vt:lpstr>PowerPoint Presentation</vt:lpstr>
      <vt:lpstr>Resources are More Expensive</vt:lpstr>
      <vt:lpstr>Low-Cost Resources and High Benefits</vt:lpstr>
      <vt:lpstr>What is Voltage? Why Do We Control It?</vt:lpstr>
      <vt:lpstr>The Evolution of Voltage Control (1 of 3)</vt:lpstr>
      <vt:lpstr>The Evolution of Voltage Control (2 of 3)</vt:lpstr>
      <vt:lpstr>The Evolution of Voltage Control (3 of 3)</vt:lpstr>
      <vt:lpstr>Power Costs Drive Benefits</vt:lpstr>
      <vt:lpstr>PowerPoint Presentation</vt:lpstr>
      <vt:lpstr>The Pilot Thus Far</vt:lpstr>
      <vt:lpstr>Barriers</vt:lpstr>
      <vt:lpstr>PowerPoint Presentation</vt:lpstr>
      <vt:lpstr>Partnering to Implement</vt:lpstr>
      <vt:lpstr>Who is Daily DVR Good For?</vt:lpstr>
      <vt:lpstr>New Tools to Find Value</vt:lpstr>
      <vt:lpstr>Easy to Use Tools (1 of 4)</vt:lpstr>
      <vt:lpstr>Easy to Use Tools (2 of 4)</vt:lpstr>
      <vt:lpstr>Easy to Use Tools (3 of 4)</vt:lpstr>
      <vt:lpstr>Easy to Use Tools (4 of 4)</vt:lpstr>
      <vt:lpstr>CVR and Daily DVR Work Well Together</vt:lpstr>
      <vt:lpstr>Bill Savings Drive Value</vt:lpstr>
      <vt:lpstr>Increased Support</vt:lpstr>
      <vt:lpstr>Implementation Recommendation</vt:lpstr>
      <vt:lpstr>PowerPoint Presentation</vt:lpstr>
      <vt:lpstr>Unique Value, Targeted Opportunity</vt:lpstr>
      <vt:lpstr>Next Steps</vt:lpstr>
      <vt:lpstr>PowerPoint Presentation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lastModifiedBy>Bagan,Maggie (CONTR) - PEM-6</cp:lastModifiedBy>
  <cp:revision>185</cp:revision>
  <dcterms:created xsi:type="dcterms:W3CDTF">2013-09-16T17:48:00Z</dcterms:created>
  <dcterms:modified xsi:type="dcterms:W3CDTF">2025-11-13T20:10:25Z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0x010100AB4DCC64972091488EC258AD0809D446</vt:lpwstr>
  </property>
  <property fmtid="{D5CDD505-2E9C-101B-9397-08002B2CF9AE}" pid="3" name="BPAConnectionTags">
    <vt:lpwstr/>
  </property>
  <property fmtid="{D5CDD505-2E9C-101B-9397-08002B2CF9AE}" pid="4" name="BPALocation">
    <vt:lpwstr>1;#All|9b3ac6bf-9169-4ed2-8b6a-32bb27b4b3f6</vt:lpwstr>
  </property>
  <property fmtid="{D5CDD505-2E9C-101B-9397-08002B2CF9AE}" pid="5" name="BPAConnectionNavigation">
    <vt:lpwstr/>
  </property>
</Properties>
</file>