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12"/>
  </p:notesMasterIdLst>
  <p:sldIdLst>
    <p:sldId id="261" r:id="rId5"/>
    <p:sldId id="798" r:id="rId6"/>
    <p:sldId id="796" r:id="rId7"/>
    <p:sldId id="797" r:id="rId8"/>
    <p:sldId id="799" r:id="rId9"/>
    <p:sldId id="801" r:id="rId10"/>
    <p:sldId id="80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A6F815-02F6-7A65-D6E8-CC893D94859F}" name="Bodine-Watts,Mary C (BPA) - LP-7" initials="MB" userId="S::mcbodine@bpa.gov::c42d80ae-1e1b-4ef1-973c-e6a900a44087" providerId="AD"/>
  <p188:author id="{FD2B4230-5FFF-5A81-91F8-B3A777FF7CB3}" name="Lichtenfels,Michelle E (BPA) - PS-6" initials="MEL" userId="Lichtenfels,Michelle E (BPA) - PS-6" providerId="None"/>
  <p188:author id="{50FB1762-A7F0-75D6-81F5-8BE0DDBF2665}" name="Burczak,Sarah E (BPA) - PS-6" initials="SB" userId="S::seburczak@bpa.gov::0e7cf998-91bb-4cb3-afdd-47eba276a662" providerId="AD"/>
  <p188:author id="{003FA284-716F-7388-B7C2-7FFABF75A708}" name="Burr,Robert A (BPA) - PS-6" initials="BA(P6" userId="S-1-5-21-2009805145-1601463483-1839490880-213917" providerId="AD"/>
  <p188:author id="{97A4768E-F010-296E-6284-28A8AE9A525E}" name="Patton,Kathryn B (BPA) - PSW-SEATTLE" initials="PB(PS" userId="S::kbpatton@bpa.gov::57a69205-6f88-43dd-841e-d45516e42c0b" providerId="AD"/>
  <p188:author id="{624B5D9F-A878-C51A-BB30-905243A66C48}" name="Burr,Robert A (BPA) - PS-6" initials="RB" userId="S::raburr@bpa.gov::f1016b03-8c35-4b87-9508-28812b4d538a" providerId="AD"/>
  <p188:author id="{C7D57CA8-0044-28E9-0C7B-1A18D7698045}" name="Bodine-Watts,Mary C (BPA) - LP-7" initials="BWC(L7" userId="Bodine-Watts,Mary C (BPA) - LP-7"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odine-Watts,Mary C (BPA) - LP-7" initials="BWC(L7" lastIdx="7" clrIdx="6">
    <p:extLst>
      <p:ext uri="{19B8F6BF-5375-455C-9EA6-DF929625EA0E}">
        <p15:presenceInfo xmlns:p15="http://schemas.microsoft.com/office/powerpoint/2012/main" userId="S::mcbodine@bpa.gov::c42d80ae-1e1b-4ef1-973c-e6a900a44087" providerId="AD"/>
      </p:ext>
    </p:extLst>
  </p:cmAuthor>
  <p:cmAuthor id="1" name="Burr,Robert A (BPA) - PS-6" initials="BA(-P" lastIdx="2" clrIdx="0">
    <p:extLst>
      <p:ext uri="{19B8F6BF-5375-455C-9EA6-DF929625EA0E}">
        <p15:presenceInfo xmlns:p15="http://schemas.microsoft.com/office/powerpoint/2012/main" userId="S-1-5-21-2009805145-1601463483-1839490880-213917" providerId="AD"/>
      </p:ext>
    </p:extLst>
  </p:cmAuthor>
  <p:cmAuthor id="8" name="Thompson,Kim T (BPA) - PS-6" initials="TT(-P" lastIdx="11" clrIdx="7">
    <p:extLst>
      <p:ext uri="{19B8F6BF-5375-455C-9EA6-DF929625EA0E}">
        <p15:presenceInfo xmlns:p15="http://schemas.microsoft.com/office/powerpoint/2012/main" userId="Thompson,Kim T (BPA) - PS-6" providerId="None"/>
      </p:ext>
    </p:extLst>
  </p:cmAuthor>
  <p:cmAuthor id="2" name="Burr,Robert A (BPA) - PS-6" initials="BA(-P [2]" lastIdx="12" clrIdx="1">
    <p:extLst>
      <p:ext uri="{19B8F6BF-5375-455C-9EA6-DF929625EA0E}">
        <p15:presenceInfo xmlns:p15="http://schemas.microsoft.com/office/powerpoint/2012/main" userId="Burr,Robert A (BPA) - PS-6" providerId="None"/>
      </p:ext>
    </p:extLst>
  </p:cmAuthor>
  <p:cmAuthor id="3" name="Robert Burr" initials="RB" lastIdx="9" clrIdx="2">
    <p:extLst>
      <p:ext uri="{19B8F6BF-5375-455C-9EA6-DF929625EA0E}">
        <p15:presenceInfo xmlns:p15="http://schemas.microsoft.com/office/powerpoint/2012/main" userId="Robert Burr" providerId="None"/>
      </p:ext>
    </p:extLst>
  </p:cmAuthor>
  <p:cmAuthor id="4" name="Robert" initials="R" lastIdx="49" clrIdx="3">
    <p:extLst>
      <p:ext uri="{19B8F6BF-5375-455C-9EA6-DF929625EA0E}">
        <p15:presenceInfo xmlns:p15="http://schemas.microsoft.com/office/powerpoint/2012/main" userId="S::raburr@bpa.gov::f1016b03-8c35-4b87-9508-28812b4d538a" providerId="AD"/>
      </p:ext>
    </p:extLst>
  </p:cmAuthor>
  <p:cmAuthor id="5" name="Burczak,Sarah E (BPA) - PS-6" initials="SB" lastIdx="33" clrIdx="4">
    <p:extLst>
      <p:ext uri="{19B8F6BF-5375-455C-9EA6-DF929625EA0E}">
        <p15:presenceInfo xmlns:p15="http://schemas.microsoft.com/office/powerpoint/2012/main" userId="S::seburczak@bpa.gov::0e7cf998-91bb-4cb3-afdd-47eba276a662" providerId="AD"/>
      </p:ext>
    </p:extLst>
  </p:cmAuthor>
  <p:cmAuthor id="6" name="Lichtenfels,Michelle E (BPA) - PS-6" initials="MEL" lastIdx="29" clrIdx="5">
    <p:extLst>
      <p:ext uri="{19B8F6BF-5375-455C-9EA6-DF929625EA0E}">
        <p15:presenceInfo xmlns:p15="http://schemas.microsoft.com/office/powerpoint/2012/main" userId="Lichtenfels,Michelle E (BPA) - PS-6"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9" autoAdjust="0"/>
    <p:restoredTop sz="92857" autoAdjust="0"/>
  </p:normalViewPr>
  <p:slideViewPr>
    <p:cSldViewPr snapToGrid="0">
      <p:cViewPr varScale="1">
        <p:scale>
          <a:sx n="85" d="100"/>
          <a:sy n="85" d="100"/>
        </p:scale>
        <p:origin x="802" y="62"/>
      </p:cViewPr>
      <p:guideLst/>
    </p:cSldViewPr>
  </p:slideViewPr>
  <p:notesTextViewPr>
    <p:cViewPr>
      <p:scale>
        <a:sx n="3" d="2"/>
        <a:sy n="3" d="2"/>
      </p:scale>
      <p:origin x="0" y="0"/>
    </p:cViewPr>
  </p:notesTextViewPr>
  <p:sorterViewPr>
    <p:cViewPr>
      <p:scale>
        <a:sx n="110" d="100"/>
        <a:sy n="110" d="100"/>
      </p:scale>
      <p:origin x="0" y="-9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D1B0C-E13F-4D1F-A048-F0D1BC6326EF}" type="datetimeFigureOut">
              <a:rPr lang="en-US" smtClean="0"/>
              <a:t>2/20/2025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0FD99-2EAD-4849-954C-C5DE9750DD32}" type="slidenum">
              <a:rPr lang="en-US" smtClean="0"/>
              <a:t>‹#›</a:t>
            </a:fld>
            <a:endParaRPr lang="en-US" dirty="0"/>
          </a:p>
        </p:txBody>
      </p:sp>
    </p:spTree>
    <p:extLst>
      <p:ext uri="{BB962C8B-B14F-4D97-AF65-F5344CB8AC3E}">
        <p14:creationId xmlns:p14="http://schemas.microsoft.com/office/powerpoint/2010/main" val="2246523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AF6E4-792C-457C-A2ED-C81C48D2AA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1091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1_Title Slide">
    <p:bg>
      <p:bgPr>
        <a:solidFill>
          <a:srgbClr val="6BA4B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29001"/>
            <a:ext cx="10363200" cy="1470025"/>
          </a:xfrm>
        </p:spPr>
        <p:txBody>
          <a:bodyPr>
            <a:normAutofit/>
          </a:bodyPr>
          <a:lstStyle>
            <a:lvl1pPr algn="ctr">
              <a:defRPr sz="5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28800" y="5105400"/>
            <a:ext cx="8534400" cy="1752600"/>
          </a:xfrm>
        </p:spPr>
        <p:txBody>
          <a:bodyPr/>
          <a:lstStyle>
            <a:lvl1pPr marL="0" indent="0" algn="ctr">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3108960"/>
            <a:ext cx="12192000" cy="9144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xtBox 7"/>
          <p:cNvSpPr txBox="1"/>
          <p:nvPr userDrawn="1"/>
        </p:nvSpPr>
        <p:spPr>
          <a:xfrm>
            <a:off x="0" y="134781"/>
            <a:ext cx="12395200" cy="297454"/>
          </a:xfrm>
          <a:prstGeom prst="rect">
            <a:avLst/>
          </a:prstGeom>
          <a:noFill/>
        </p:spPr>
        <p:txBody>
          <a:bodyPr wrap="square" rtlCol="0">
            <a:spAutoFit/>
          </a:bodyPr>
          <a:lstStyle/>
          <a:p>
            <a:pPr algn="ctr"/>
            <a:r>
              <a:rPr lang="en-US" sz="1333" spc="2093" dirty="0">
                <a:solidFill>
                  <a:schemeClr val="bg1"/>
                </a:solidFill>
                <a:latin typeface="Arial" panose="020B0604020202020204" pitchFamily="34" charset="0"/>
                <a:cs typeface="Arial" panose="020B0604020202020204" pitchFamily="34" charset="0"/>
              </a:rPr>
              <a:t>BONNEVILLE</a:t>
            </a:r>
            <a:r>
              <a:rPr lang="en-US" sz="1333" spc="2093" baseline="0" dirty="0">
                <a:solidFill>
                  <a:schemeClr val="bg1"/>
                </a:solidFill>
                <a:latin typeface="Arial" panose="020B0604020202020204" pitchFamily="34" charset="0"/>
                <a:cs typeface="Arial" panose="020B0604020202020204" pitchFamily="34" charset="0"/>
              </a:rPr>
              <a:t> POWER ADMINISTRATION</a:t>
            </a:r>
            <a:endParaRPr lang="en-US" sz="1333" spc="2093" dirty="0">
              <a:solidFill>
                <a:schemeClr val="bg1"/>
              </a:solidFill>
              <a:latin typeface="Arial" panose="020B0604020202020204" pitchFamily="34" charset="0"/>
              <a:cs typeface="Arial" panose="020B0604020202020204" pitchFamily="34" charset="0"/>
            </a:endParaRPr>
          </a:p>
        </p:txBody>
      </p:sp>
      <p:pic>
        <p:nvPicPr>
          <p:cNvPr id="5" name="Picture 4" descr="BPA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66400" y="5733856"/>
            <a:ext cx="1156216" cy="814333"/>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0755"/>
            <a:ext cx="12192000" cy="3149715"/>
          </a:xfrm>
          <a:prstGeom prst="rect">
            <a:avLst/>
          </a:prstGeom>
        </p:spPr>
      </p:pic>
    </p:spTree>
    <p:extLst>
      <p:ext uri="{BB962C8B-B14F-4D97-AF65-F5344CB8AC3E}">
        <p14:creationId xmlns:p14="http://schemas.microsoft.com/office/powerpoint/2010/main" val="2934490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609600" y="6356351"/>
            <a:ext cx="7416800" cy="365125"/>
          </a:xfrm>
          <a:prstGeom prst="rect">
            <a:avLst/>
          </a:prstGeom>
        </p:spPr>
        <p:txBody>
          <a:bodyPr vert="horz" lIns="91440" tIns="45720" rIns="91440" bIns="45720" rtlCol="0" anchor="ctr"/>
          <a:lstStyle>
            <a:lvl1pPr algn="ctr">
              <a:defRPr sz="1333" b="0">
                <a:solidFill>
                  <a:srgbClr val="515151"/>
                </a:solidFill>
                <a:latin typeface="Arial" pitchFamily="34" charset="0"/>
                <a:cs typeface="Arial" pitchFamily="34" charset="0"/>
              </a:defRPr>
            </a:lvl1pPr>
          </a:lstStyle>
          <a:p>
            <a:pPr algn="l"/>
            <a:endParaRPr lang="en-US" dirty="0"/>
          </a:p>
        </p:txBody>
      </p:sp>
      <p:sp>
        <p:nvSpPr>
          <p:cNvPr id="9" name="Title 3"/>
          <p:cNvSpPr>
            <a:spLocks noGrp="1"/>
          </p:cNvSpPr>
          <p:nvPr>
            <p:ph type="title"/>
          </p:nvPr>
        </p:nvSpPr>
        <p:spPr>
          <a:xfrm>
            <a:off x="609600" y="502247"/>
            <a:ext cx="10972800" cy="704772"/>
          </a:xfrm>
        </p:spPr>
        <p:txBody>
          <a:bodyPr>
            <a:noAutofit/>
          </a:bodyPr>
          <a:lstStyle>
            <a:lvl1pPr>
              <a:defRPr sz="4800">
                <a:solidFill>
                  <a:schemeClr val="bg2"/>
                </a:solidFill>
              </a:defRPr>
            </a:lvl1pPr>
          </a:lstStyle>
          <a:p>
            <a:r>
              <a:rPr lang="en-US" dirty="0"/>
              <a:t>Click to edit Master title style</a:t>
            </a:r>
          </a:p>
        </p:txBody>
      </p:sp>
      <p:sp>
        <p:nvSpPr>
          <p:cNvPr id="12" name="Content Placeholder 2"/>
          <p:cNvSpPr>
            <a:spLocks noGrp="1"/>
          </p:cNvSpPr>
          <p:nvPr>
            <p:ph idx="1"/>
          </p:nvPr>
        </p:nvSpPr>
        <p:spPr>
          <a:xfrm>
            <a:off x="609600" y="1676687"/>
            <a:ext cx="10972800" cy="4558055"/>
          </a:xfrm>
        </p:spPr>
        <p:txBody>
          <a:bodyPr anchor="t"/>
          <a:lstStyle>
            <a:lvl1pPr>
              <a:spcAft>
                <a:spcPts val="800"/>
              </a:spcAft>
              <a:defRPr>
                <a:solidFill>
                  <a:srgbClr val="00467F"/>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042400" y="6356351"/>
            <a:ext cx="2844800" cy="365125"/>
          </a:xfrm>
          <a:prstGeom prst="rect">
            <a:avLst/>
          </a:prstGeom>
        </p:spPr>
        <p:txBody>
          <a:bodyPr/>
          <a:lstStyle>
            <a:lvl1pPr>
              <a:defRPr>
                <a:solidFill>
                  <a:schemeClr val="bg1">
                    <a:lumMod val="50000"/>
                  </a:schemeClr>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369571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a:xfrm>
            <a:off x="0" y="-25403"/>
            <a:ext cx="12192000" cy="1524003"/>
          </a:xfrm>
          <a:prstGeom prst="rect">
            <a:avLst/>
          </a:prstGeom>
        </p:spPr>
      </p:pic>
      <p:sp>
        <p:nvSpPr>
          <p:cNvPr id="6" name="Slide Number Placeholder 5"/>
          <p:cNvSpPr>
            <a:spLocks noGrp="1"/>
          </p:cNvSpPr>
          <p:nvPr>
            <p:ph type="sldNum" sz="quarter" idx="12"/>
          </p:nvPr>
        </p:nvSpPr>
        <p:spPr>
          <a:xfrm>
            <a:off x="9042400" y="6356351"/>
            <a:ext cx="2844800" cy="365125"/>
          </a:xfrm>
        </p:spPr>
        <p:txBody>
          <a:bodyPr/>
          <a:lstStyle>
            <a:lvl1pPr>
              <a:defRPr>
                <a:solidFill>
                  <a:schemeClr val="bg1">
                    <a:lumMod val="50000"/>
                  </a:schemeClr>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609600" y="6356351"/>
            <a:ext cx="7416800" cy="365125"/>
          </a:xfrm>
          <a:prstGeom prst="rect">
            <a:avLst/>
          </a:prstGeom>
        </p:spPr>
        <p:txBody>
          <a:bodyPr vert="horz" lIns="91440" tIns="45720" rIns="91440" bIns="45720" rtlCol="0" anchor="ctr"/>
          <a:lstStyle>
            <a:lvl1pPr algn="ctr">
              <a:defRPr sz="1333" b="0">
                <a:solidFill>
                  <a:srgbClr val="515151"/>
                </a:solidFill>
                <a:latin typeface="Arial" pitchFamily="34" charset="0"/>
                <a:cs typeface="Arial" pitchFamily="34" charset="0"/>
              </a:defRPr>
            </a:lvl1pPr>
          </a:lstStyle>
          <a:p>
            <a:pPr algn="l"/>
            <a:endParaRPr lang="en-US" dirty="0"/>
          </a:p>
        </p:txBody>
      </p:sp>
      <p:sp>
        <p:nvSpPr>
          <p:cNvPr id="9" name="Title 3"/>
          <p:cNvSpPr>
            <a:spLocks noGrp="1"/>
          </p:cNvSpPr>
          <p:nvPr>
            <p:ph type="title"/>
          </p:nvPr>
        </p:nvSpPr>
        <p:spPr>
          <a:xfrm>
            <a:off x="609600" y="623258"/>
            <a:ext cx="10972800" cy="704772"/>
          </a:xfrm>
        </p:spPr>
        <p:txBody>
          <a:bodyPr>
            <a:noAutofit/>
          </a:bodyPr>
          <a:lstStyle>
            <a:lvl1pPr>
              <a:defRPr sz="4800">
                <a:solidFill>
                  <a:schemeClr val="bg1"/>
                </a:solidFill>
              </a:defRPr>
            </a:lvl1pPr>
          </a:lstStyle>
          <a:p>
            <a:r>
              <a:rPr lang="en-US" dirty="0"/>
              <a:t>Click to edit Master title style</a:t>
            </a:r>
          </a:p>
        </p:txBody>
      </p:sp>
      <p:sp>
        <p:nvSpPr>
          <p:cNvPr id="11" name="TextBox 10"/>
          <p:cNvSpPr txBox="1"/>
          <p:nvPr userDrawn="1"/>
        </p:nvSpPr>
        <p:spPr>
          <a:xfrm>
            <a:off x="0" y="134781"/>
            <a:ext cx="12395200" cy="297454"/>
          </a:xfrm>
          <a:prstGeom prst="rect">
            <a:avLst/>
          </a:prstGeom>
          <a:noFill/>
        </p:spPr>
        <p:txBody>
          <a:bodyPr wrap="square" rtlCol="0">
            <a:spAutoFit/>
          </a:bodyPr>
          <a:lstStyle/>
          <a:p>
            <a:pPr algn="ctr"/>
            <a:r>
              <a:rPr lang="en-US" sz="1333" spc="2093" dirty="0">
                <a:solidFill>
                  <a:schemeClr val="bg1"/>
                </a:solidFill>
                <a:latin typeface="Arial" panose="020B0604020202020204" pitchFamily="34" charset="0"/>
                <a:cs typeface="Arial" panose="020B0604020202020204" pitchFamily="34" charset="0"/>
              </a:rPr>
              <a:t>BONNEVILLE</a:t>
            </a:r>
            <a:r>
              <a:rPr lang="en-US" sz="1333" spc="2093" baseline="0" dirty="0">
                <a:solidFill>
                  <a:schemeClr val="bg1"/>
                </a:solidFill>
                <a:latin typeface="Arial" panose="020B0604020202020204" pitchFamily="34" charset="0"/>
                <a:cs typeface="Arial" panose="020B0604020202020204" pitchFamily="34" charset="0"/>
              </a:rPr>
              <a:t> POWER ADMINISTRATION</a:t>
            </a:r>
            <a:endParaRPr lang="en-US" sz="1333" spc="2093" dirty="0">
              <a:solidFill>
                <a:schemeClr val="bg1"/>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609600" y="1676687"/>
            <a:ext cx="10972800" cy="4558055"/>
          </a:xfrm>
        </p:spPr>
        <p:txBody>
          <a:bodyPr anchor="t"/>
          <a:lstStyle>
            <a:lvl1pPr>
              <a:spcAft>
                <a:spcPts val="800"/>
              </a:spcAft>
              <a:defRPr>
                <a:solidFill>
                  <a:srgbClr val="00467F"/>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Graphical user interface&#10;&#10;Description automatically generated with medium confidence">
            <a:extLst>
              <a:ext uri="{FF2B5EF4-FFF2-40B4-BE49-F238E27FC236}">
                <a16:creationId xmlns:a16="http://schemas.microsoft.com/office/drawing/2014/main" id="{36D5CF5C-CFE1-454B-9C95-8B2C50A25A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45600" y="6189099"/>
            <a:ext cx="2105933" cy="699628"/>
          </a:xfrm>
          <a:prstGeom prst="rect">
            <a:avLst/>
          </a:prstGeom>
        </p:spPr>
      </p:pic>
    </p:spTree>
    <p:extLst>
      <p:ext uri="{BB962C8B-B14F-4D97-AF65-F5344CB8AC3E}">
        <p14:creationId xmlns:p14="http://schemas.microsoft.com/office/powerpoint/2010/main" val="625201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0" y="-15240"/>
            <a:ext cx="12192000" cy="1463040"/>
          </a:xfrm>
          <a:prstGeom prst="rect">
            <a:avLst/>
          </a:prstGeom>
          <a:solidFill>
            <a:srgbClr val="6B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solidFill>
                <a:srgbClr val="D4891C"/>
              </a:solidFill>
            </a:endParaRPr>
          </a:p>
        </p:txBody>
      </p:sp>
      <p:sp>
        <p:nvSpPr>
          <p:cNvPr id="3" name="Content Placeholder 2"/>
          <p:cNvSpPr>
            <a:spLocks noGrp="1"/>
          </p:cNvSpPr>
          <p:nvPr>
            <p:ph idx="1"/>
          </p:nvPr>
        </p:nvSpPr>
        <p:spPr>
          <a:xfrm>
            <a:off x="609600" y="1676688"/>
            <a:ext cx="10972800" cy="4114512"/>
          </a:xfrm>
        </p:spPr>
        <p:txBody>
          <a:bodyPr/>
          <a:lstStyle>
            <a:lvl1pPr>
              <a:defRPr>
                <a:solidFill>
                  <a:srgbClr val="003C71"/>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609600" y="6356351"/>
            <a:ext cx="7416800" cy="365125"/>
          </a:xfrm>
          <a:prstGeom prst="rect">
            <a:avLst/>
          </a:prstGeom>
        </p:spPr>
        <p:txBody>
          <a:bodyPr vert="horz" lIns="91440" tIns="45720" rIns="91440" bIns="45720" rtlCol="0" anchor="ctr"/>
          <a:lstStyle>
            <a:lvl1pPr algn="ctr">
              <a:defRPr sz="1333" b="0">
                <a:solidFill>
                  <a:schemeClr val="bg1">
                    <a:lumMod val="50000"/>
                  </a:schemeClr>
                </a:solidFill>
                <a:latin typeface="Arial" pitchFamily="34" charset="0"/>
                <a:cs typeface="Arial" pitchFamily="34" charset="0"/>
              </a:defRPr>
            </a:lvl1pPr>
          </a:lstStyle>
          <a:p>
            <a:pPr algn="l"/>
            <a:endParaRPr lang="en-US" dirty="0"/>
          </a:p>
        </p:txBody>
      </p:sp>
      <p:sp>
        <p:nvSpPr>
          <p:cNvPr id="4" name="Title 3"/>
          <p:cNvSpPr>
            <a:spLocks noGrp="1"/>
          </p:cNvSpPr>
          <p:nvPr>
            <p:ph type="title"/>
          </p:nvPr>
        </p:nvSpPr>
        <p:spPr>
          <a:xfrm>
            <a:off x="609600" y="703970"/>
            <a:ext cx="10972800" cy="591431"/>
          </a:xfrm>
        </p:spPr>
        <p:txBody>
          <a:bodyPr>
            <a:noAutofit/>
          </a:bodyPr>
          <a:lstStyle>
            <a:lvl1pPr>
              <a:defRPr sz="4800">
                <a:solidFill>
                  <a:schemeClr val="bg1"/>
                </a:solidFill>
              </a:defRPr>
            </a:lvl1pPr>
          </a:lstStyle>
          <a:p>
            <a:r>
              <a:rPr lang="en-US" dirty="0"/>
              <a:t>Click to edit Master title style</a:t>
            </a:r>
          </a:p>
        </p:txBody>
      </p:sp>
      <p:sp>
        <p:nvSpPr>
          <p:cNvPr id="8" name="TextBox 7"/>
          <p:cNvSpPr txBox="1"/>
          <p:nvPr userDrawn="1"/>
        </p:nvSpPr>
        <p:spPr>
          <a:xfrm>
            <a:off x="0" y="134781"/>
            <a:ext cx="12395200" cy="297454"/>
          </a:xfrm>
          <a:prstGeom prst="rect">
            <a:avLst/>
          </a:prstGeom>
          <a:noFill/>
        </p:spPr>
        <p:txBody>
          <a:bodyPr wrap="square" rtlCol="0">
            <a:spAutoFit/>
          </a:bodyPr>
          <a:lstStyle/>
          <a:p>
            <a:pPr algn="ctr"/>
            <a:r>
              <a:rPr lang="en-US" sz="1333" spc="2093" dirty="0">
                <a:solidFill>
                  <a:schemeClr val="bg1"/>
                </a:solidFill>
                <a:latin typeface="Arial" panose="020B0604020202020204" pitchFamily="34" charset="0"/>
                <a:cs typeface="Arial" panose="020B0604020202020204" pitchFamily="34" charset="0"/>
              </a:rPr>
              <a:t>BONNEVILLE</a:t>
            </a:r>
            <a:r>
              <a:rPr lang="en-US" sz="1333" spc="2093" baseline="0" dirty="0">
                <a:solidFill>
                  <a:schemeClr val="bg1"/>
                </a:solidFill>
                <a:latin typeface="Arial" panose="020B0604020202020204" pitchFamily="34" charset="0"/>
                <a:cs typeface="Arial" panose="020B0604020202020204" pitchFamily="34" charset="0"/>
              </a:rPr>
              <a:t> POWER ADMINISTRATION</a:t>
            </a:r>
            <a:endParaRPr lang="en-US" sz="1333" spc="2093" dirty="0">
              <a:solidFill>
                <a:schemeClr val="bg1"/>
              </a:solidFill>
              <a:latin typeface="Arial" panose="020B0604020202020204" pitchFamily="34" charset="0"/>
              <a:cs typeface="Arial" panose="020B0604020202020204" pitchFamily="34" charset="0"/>
            </a:endParaRPr>
          </a:p>
        </p:txBody>
      </p:sp>
      <p:pic>
        <p:nvPicPr>
          <p:cNvPr id="9" name="Picture 8" descr="Graphical user interface&#10;&#10;Description automatically generated with medium confidence">
            <a:extLst>
              <a:ext uri="{FF2B5EF4-FFF2-40B4-BE49-F238E27FC236}">
                <a16:creationId xmlns:a16="http://schemas.microsoft.com/office/drawing/2014/main" id="{36D5CF5C-CFE1-454B-9C95-8B2C50A25A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 r="32457" b="761"/>
          <a:stretch/>
        </p:blipFill>
        <p:spPr>
          <a:xfrm>
            <a:off x="406400" y="6189100"/>
            <a:ext cx="1422400" cy="694301"/>
          </a:xfrm>
          <a:prstGeom prst="rect">
            <a:avLst/>
          </a:prstGeom>
        </p:spPr>
      </p:pic>
    </p:spTree>
    <p:extLst>
      <p:ext uri="{BB962C8B-B14F-4D97-AF65-F5344CB8AC3E}">
        <p14:creationId xmlns:p14="http://schemas.microsoft.com/office/powerpoint/2010/main" val="324002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Pr>
        <a:solidFill>
          <a:srgbClr val="6BA4B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4865053"/>
            <a:ext cx="10363200" cy="1470025"/>
          </a:xfrm>
        </p:spPr>
        <p:txBody>
          <a:bodyPr>
            <a:normAutofit/>
          </a:bodyPr>
          <a:lstStyle>
            <a:lvl1pPr algn="ctr">
              <a:defRPr sz="5600">
                <a:solidFill>
                  <a:schemeClr val="bg1"/>
                </a:solidFill>
              </a:defRPr>
            </a:lvl1pPr>
          </a:lstStyle>
          <a:p>
            <a:r>
              <a:rPr lang="en-US" dirty="0"/>
              <a:t>Click to edit Master title style</a:t>
            </a:r>
          </a:p>
        </p:txBody>
      </p:sp>
      <p:sp>
        <p:nvSpPr>
          <p:cNvPr id="7" name="Rectangle 6"/>
          <p:cNvSpPr/>
          <p:nvPr userDrawn="1"/>
        </p:nvSpPr>
        <p:spPr>
          <a:xfrm>
            <a:off x="0" y="4546600"/>
            <a:ext cx="12192000" cy="9144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xtBox 7"/>
          <p:cNvSpPr txBox="1"/>
          <p:nvPr userDrawn="1"/>
        </p:nvSpPr>
        <p:spPr>
          <a:xfrm>
            <a:off x="0" y="134781"/>
            <a:ext cx="12395200" cy="297454"/>
          </a:xfrm>
          <a:prstGeom prst="rect">
            <a:avLst/>
          </a:prstGeom>
          <a:noFill/>
        </p:spPr>
        <p:txBody>
          <a:bodyPr wrap="square" rtlCol="0">
            <a:spAutoFit/>
          </a:bodyPr>
          <a:lstStyle/>
          <a:p>
            <a:pPr algn="ctr"/>
            <a:r>
              <a:rPr lang="en-US" sz="1333" spc="2093" dirty="0">
                <a:solidFill>
                  <a:schemeClr val="bg1"/>
                </a:solidFill>
                <a:latin typeface="Arial" panose="020B0604020202020204" pitchFamily="34" charset="0"/>
                <a:cs typeface="Arial" panose="020B0604020202020204" pitchFamily="34" charset="0"/>
              </a:rPr>
              <a:t>BONNEVILLE</a:t>
            </a:r>
            <a:r>
              <a:rPr lang="en-US" sz="1333" spc="2093" baseline="0" dirty="0">
                <a:solidFill>
                  <a:schemeClr val="bg1"/>
                </a:solidFill>
                <a:latin typeface="Arial" panose="020B0604020202020204" pitchFamily="34" charset="0"/>
                <a:cs typeface="Arial" panose="020B0604020202020204" pitchFamily="34" charset="0"/>
              </a:rPr>
              <a:t> POWER ADMINISTRATION</a:t>
            </a:r>
            <a:endParaRPr lang="en-US" sz="1333" spc="2093"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339" r="2431"/>
          <a:stretch/>
        </p:blipFill>
        <p:spPr>
          <a:xfrm>
            <a:off x="0" y="-127000"/>
            <a:ext cx="12192000" cy="4673600"/>
          </a:xfrm>
          <a:prstGeom prst="rect">
            <a:avLst/>
          </a:prstGeom>
        </p:spPr>
      </p:pic>
    </p:spTree>
    <p:extLst>
      <p:ext uri="{BB962C8B-B14F-4D97-AF65-F5344CB8AC3E}">
        <p14:creationId xmlns:p14="http://schemas.microsoft.com/office/powerpoint/2010/main" val="34854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609600" y="6356351"/>
            <a:ext cx="7416800" cy="365125"/>
          </a:xfrm>
          <a:prstGeom prst="rect">
            <a:avLst/>
          </a:prstGeom>
        </p:spPr>
        <p:txBody>
          <a:bodyPr vert="horz" lIns="91440" tIns="45720" rIns="91440" bIns="45720" rtlCol="0" anchor="ctr"/>
          <a:lstStyle>
            <a:lvl1pPr algn="ctr">
              <a:defRPr sz="1333" b="0">
                <a:solidFill>
                  <a:srgbClr val="515151"/>
                </a:solidFill>
                <a:latin typeface="Arial" pitchFamily="34" charset="0"/>
                <a:cs typeface="Arial" pitchFamily="34" charset="0"/>
              </a:defRPr>
            </a:lvl1pPr>
          </a:lstStyle>
          <a:p>
            <a:pPr algn="l"/>
            <a:endParaRPr lang="en-US" dirty="0"/>
          </a:p>
        </p:txBody>
      </p:sp>
      <p:sp>
        <p:nvSpPr>
          <p:cNvPr id="9" name="Title 3"/>
          <p:cNvSpPr>
            <a:spLocks noGrp="1"/>
          </p:cNvSpPr>
          <p:nvPr>
            <p:ph type="title"/>
          </p:nvPr>
        </p:nvSpPr>
        <p:spPr>
          <a:xfrm>
            <a:off x="609600" y="623258"/>
            <a:ext cx="10972800" cy="704772"/>
          </a:xfrm>
        </p:spPr>
        <p:txBody>
          <a:bodyPr>
            <a:noAutofit/>
          </a:bodyPr>
          <a:lstStyle>
            <a:lvl1pPr>
              <a:defRPr sz="4933">
                <a:solidFill>
                  <a:schemeClr val="bg1"/>
                </a:solidFill>
              </a:defRPr>
            </a:lvl1pPr>
          </a:lstStyle>
          <a:p>
            <a:r>
              <a:rPr lang="en-US" dirty="0"/>
              <a:t>Click to edit Master title style</a:t>
            </a:r>
          </a:p>
        </p:txBody>
      </p:sp>
      <p:sp>
        <p:nvSpPr>
          <p:cNvPr id="11" name="TextBox 10"/>
          <p:cNvSpPr txBox="1"/>
          <p:nvPr userDrawn="1"/>
        </p:nvSpPr>
        <p:spPr>
          <a:xfrm>
            <a:off x="0" y="134781"/>
            <a:ext cx="12395200" cy="297454"/>
          </a:xfrm>
          <a:prstGeom prst="rect">
            <a:avLst/>
          </a:prstGeom>
          <a:noFill/>
        </p:spPr>
        <p:txBody>
          <a:bodyPr wrap="square" rtlCol="0">
            <a:spAutoFit/>
          </a:bodyPr>
          <a:lstStyle/>
          <a:p>
            <a:pPr algn="ctr"/>
            <a:r>
              <a:rPr lang="en-US" sz="1333" spc="2093" dirty="0">
                <a:solidFill>
                  <a:schemeClr val="bg1"/>
                </a:solidFill>
                <a:latin typeface="Arial" panose="020B0604020202020204" pitchFamily="34" charset="0"/>
                <a:cs typeface="Arial" panose="020B0604020202020204" pitchFamily="34" charset="0"/>
              </a:rPr>
              <a:t>BONNEVILLE</a:t>
            </a:r>
            <a:r>
              <a:rPr lang="en-US" sz="1333" spc="2093" baseline="0" dirty="0">
                <a:solidFill>
                  <a:schemeClr val="bg1"/>
                </a:solidFill>
                <a:latin typeface="Arial" panose="020B0604020202020204" pitchFamily="34" charset="0"/>
                <a:cs typeface="Arial" panose="020B0604020202020204" pitchFamily="34" charset="0"/>
              </a:rPr>
              <a:t> POWER ADMINISTRATION</a:t>
            </a:r>
            <a:endParaRPr lang="en-US" sz="1333" spc="2093" dirty="0">
              <a:solidFill>
                <a:schemeClr val="bg1"/>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609600" y="1676688"/>
            <a:ext cx="10972800" cy="4114512"/>
          </a:xfrm>
        </p:spPr>
        <p:txBody>
          <a:bodyPr/>
          <a:lstStyle>
            <a:lvl1pPr>
              <a:defRPr>
                <a:solidFill>
                  <a:srgbClr val="00467F"/>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78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5402"/>
            <a:ext cx="12192000" cy="635003"/>
          </a:xfrm>
          <a:prstGeom prst="rect">
            <a:avLst/>
          </a:prstGeom>
        </p:spPr>
      </p:pic>
      <p:sp>
        <p:nvSpPr>
          <p:cNvPr id="6" name="Slide Number Placeholder 5"/>
          <p:cNvSpPr>
            <a:spLocks noGrp="1"/>
          </p:cNvSpPr>
          <p:nvPr>
            <p:ph type="sldNum" sz="quarter" idx="12"/>
          </p:nvPr>
        </p:nvSpPr>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609600" y="6356351"/>
            <a:ext cx="7416800" cy="365125"/>
          </a:xfrm>
          <a:prstGeom prst="rect">
            <a:avLst/>
          </a:prstGeom>
        </p:spPr>
        <p:txBody>
          <a:bodyPr vert="horz" lIns="91440" tIns="45720" rIns="91440" bIns="45720" rtlCol="0" anchor="ctr"/>
          <a:lstStyle>
            <a:lvl1pPr algn="ctr">
              <a:defRPr sz="1333" b="0">
                <a:solidFill>
                  <a:srgbClr val="515151"/>
                </a:solidFill>
                <a:latin typeface="Arial" pitchFamily="34" charset="0"/>
                <a:cs typeface="Arial" pitchFamily="34" charset="0"/>
              </a:defRPr>
            </a:lvl1pPr>
          </a:lstStyle>
          <a:p>
            <a:pPr algn="l"/>
            <a:endParaRPr lang="en-US" dirty="0"/>
          </a:p>
        </p:txBody>
      </p:sp>
      <p:sp>
        <p:nvSpPr>
          <p:cNvPr id="9" name="Title 3"/>
          <p:cNvSpPr>
            <a:spLocks noGrp="1"/>
          </p:cNvSpPr>
          <p:nvPr>
            <p:ph type="title"/>
          </p:nvPr>
        </p:nvSpPr>
        <p:spPr>
          <a:xfrm>
            <a:off x="609600" y="894283"/>
            <a:ext cx="10972800" cy="591431"/>
          </a:xfrm>
        </p:spPr>
        <p:txBody>
          <a:bodyPr>
            <a:noAutofit/>
          </a:bodyPr>
          <a:lstStyle>
            <a:lvl1pPr>
              <a:defRPr sz="4933">
                <a:solidFill>
                  <a:srgbClr val="003C71"/>
                </a:solidFill>
              </a:defRPr>
            </a:lvl1pPr>
          </a:lstStyle>
          <a:p>
            <a:r>
              <a:rPr lang="en-US" dirty="0"/>
              <a:t>Click to edit Master title style</a:t>
            </a:r>
          </a:p>
        </p:txBody>
      </p:sp>
      <p:sp>
        <p:nvSpPr>
          <p:cNvPr id="11" name="TextBox 10"/>
          <p:cNvSpPr txBox="1"/>
          <p:nvPr userDrawn="1"/>
        </p:nvSpPr>
        <p:spPr>
          <a:xfrm>
            <a:off x="0" y="134781"/>
            <a:ext cx="12395200" cy="297454"/>
          </a:xfrm>
          <a:prstGeom prst="rect">
            <a:avLst/>
          </a:prstGeom>
          <a:noFill/>
        </p:spPr>
        <p:txBody>
          <a:bodyPr wrap="square" rtlCol="0">
            <a:spAutoFit/>
          </a:bodyPr>
          <a:lstStyle/>
          <a:p>
            <a:pPr algn="ctr"/>
            <a:r>
              <a:rPr lang="en-US" sz="1333" spc="2093" dirty="0">
                <a:solidFill>
                  <a:schemeClr val="bg1"/>
                </a:solidFill>
                <a:latin typeface="Arial" panose="020B0604020202020204" pitchFamily="34" charset="0"/>
                <a:cs typeface="Arial" panose="020B0604020202020204" pitchFamily="34" charset="0"/>
              </a:rPr>
              <a:t>BONNEVILLE</a:t>
            </a:r>
            <a:r>
              <a:rPr lang="en-US" sz="1333" spc="2093" baseline="0" dirty="0">
                <a:solidFill>
                  <a:schemeClr val="bg1"/>
                </a:solidFill>
                <a:latin typeface="Arial" panose="020B0604020202020204" pitchFamily="34" charset="0"/>
                <a:cs typeface="Arial" panose="020B0604020202020204" pitchFamily="34" charset="0"/>
              </a:rPr>
              <a:t> POWER ADMINISTRATION</a:t>
            </a:r>
            <a:endParaRPr lang="en-US" sz="1333" spc="2093" dirty="0">
              <a:solidFill>
                <a:schemeClr val="bg1"/>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609600" y="1676688"/>
            <a:ext cx="10972800" cy="4114512"/>
          </a:xfrm>
        </p:spPr>
        <p:txBody>
          <a:bodyPr/>
          <a:lstStyle>
            <a:lvl1pPr>
              <a:defRPr>
                <a:solidFill>
                  <a:srgbClr val="003C71"/>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Graphical user interface&#10;&#10;Description automatically generated with medium confidence">
            <a:extLst>
              <a:ext uri="{FF2B5EF4-FFF2-40B4-BE49-F238E27FC236}">
                <a16:creationId xmlns:a16="http://schemas.microsoft.com/office/drawing/2014/main" id="{36D5CF5C-CFE1-454B-9C95-8B2C50A25A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07033" y="6189099"/>
            <a:ext cx="2105933" cy="699628"/>
          </a:xfrm>
          <a:prstGeom prst="rect">
            <a:avLst/>
          </a:prstGeom>
        </p:spPr>
      </p:pic>
    </p:spTree>
    <p:extLst>
      <p:ext uri="{BB962C8B-B14F-4D97-AF65-F5344CB8AC3E}">
        <p14:creationId xmlns:p14="http://schemas.microsoft.com/office/powerpoint/2010/main" val="3169741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C2B15-05DC-4CEA-8118-FFC2BD554479}"/>
              </a:ext>
            </a:extLst>
          </p:cNvPr>
          <p:cNvSpPr/>
          <p:nvPr userDrawn="1"/>
        </p:nvSpPr>
        <p:spPr>
          <a:xfrm>
            <a:off x="0" y="0"/>
            <a:ext cx="12192000" cy="6858000"/>
          </a:xfrm>
          <a:prstGeom prst="rect">
            <a:avLst/>
          </a:prstGeom>
          <a:solidFill>
            <a:srgbClr val="6B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Slide Number Placeholder 5"/>
          <p:cNvSpPr>
            <a:spLocks noGrp="1"/>
          </p:cNvSpPr>
          <p:nvPr>
            <p:ph type="sldNum" sz="quarter" idx="12"/>
          </p:nvPr>
        </p:nvSpPr>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609600" y="6356351"/>
            <a:ext cx="7416800" cy="365125"/>
          </a:xfrm>
          <a:prstGeom prst="rect">
            <a:avLst/>
          </a:prstGeom>
        </p:spPr>
        <p:txBody>
          <a:bodyPr vert="horz" lIns="91440" tIns="45720" rIns="91440" bIns="45720" rtlCol="0" anchor="ctr"/>
          <a:lstStyle>
            <a:lvl1pPr algn="ctr">
              <a:defRPr sz="1333" b="0">
                <a:solidFill>
                  <a:srgbClr val="515151"/>
                </a:solidFill>
                <a:latin typeface="Arial" pitchFamily="34" charset="0"/>
                <a:cs typeface="Arial" pitchFamily="34" charset="0"/>
              </a:defRPr>
            </a:lvl1pPr>
          </a:lstStyle>
          <a:p>
            <a:pPr algn="l"/>
            <a:endParaRPr lang="en-US" dirty="0"/>
          </a:p>
        </p:txBody>
      </p:sp>
      <p:sp>
        <p:nvSpPr>
          <p:cNvPr id="9" name="Title 3"/>
          <p:cNvSpPr>
            <a:spLocks noGrp="1"/>
          </p:cNvSpPr>
          <p:nvPr>
            <p:ph type="title"/>
          </p:nvPr>
        </p:nvSpPr>
        <p:spPr>
          <a:xfrm>
            <a:off x="609600" y="894283"/>
            <a:ext cx="10972800" cy="591431"/>
          </a:xfrm>
        </p:spPr>
        <p:txBody>
          <a:bodyPr>
            <a:noAutofit/>
          </a:bodyPr>
          <a:lstStyle>
            <a:lvl1pPr>
              <a:defRPr sz="4933">
                <a:solidFill>
                  <a:schemeClr val="bg1"/>
                </a:solidFill>
              </a:defRPr>
            </a:lvl1pPr>
          </a:lstStyle>
          <a:p>
            <a:r>
              <a:rPr lang="en-US" dirty="0"/>
              <a:t>Click to edit Master title style</a:t>
            </a:r>
          </a:p>
        </p:txBody>
      </p:sp>
      <p:sp>
        <p:nvSpPr>
          <p:cNvPr id="11" name="TextBox 10"/>
          <p:cNvSpPr txBox="1"/>
          <p:nvPr userDrawn="1"/>
        </p:nvSpPr>
        <p:spPr>
          <a:xfrm>
            <a:off x="0" y="134781"/>
            <a:ext cx="12395200" cy="297454"/>
          </a:xfrm>
          <a:prstGeom prst="rect">
            <a:avLst/>
          </a:prstGeom>
          <a:noFill/>
        </p:spPr>
        <p:txBody>
          <a:bodyPr wrap="square" rtlCol="0">
            <a:spAutoFit/>
          </a:bodyPr>
          <a:lstStyle/>
          <a:p>
            <a:pPr algn="ctr"/>
            <a:r>
              <a:rPr lang="en-US" sz="1333" spc="2093" dirty="0">
                <a:solidFill>
                  <a:schemeClr val="bg1"/>
                </a:solidFill>
                <a:latin typeface="Arial" panose="020B0604020202020204" pitchFamily="34" charset="0"/>
                <a:cs typeface="Arial" panose="020B0604020202020204" pitchFamily="34" charset="0"/>
              </a:rPr>
              <a:t>BONNEVILLE</a:t>
            </a:r>
            <a:r>
              <a:rPr lang="en-US" sz="1333" spc="2093" baseline="0" dirty="0">
                <a:solidFill>
                  <a:schemeClr val="bg1"/>
                </a:solidFill>
                <a:latin typeface="Arial" panose="020B0604020202020204" pitchFamily="34" charset="0"/>
                <a:cs typeface="Arial" panose="020B0604020202020204" pitchFamily="34" charset="0"/>
              </a:rPr>
              <a:t> POWER ADMINISTRATION</a:t>
            </a:r>
            <a:endParaRPr lang="en-US" sz="1333" spc="2093" dirty="0">
              <a:solidFill>
                <a:schemeClr val="bg1"/>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609600" y="1676688"/>
            <a:ext cx="10972800" cy="41145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Graphical user interface&#10;&#10;Description automatically generated with medium confidence">
            <a:extLst>
              <a:ext uri="{FF2B5EF4-FFF2-40B4-BE49-F238E27FC236}">
                <a16:creationId xmlns:a16="http://schemas.microsoft.com/office/drawing/2014/main" id="{36D5CF5C-CFE1-454B-9C95-8B2C50A25A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6189099"/>
            <a:ext cx="2105933" cy="699628"/>
          </a:xfrm>
          <a:prstGeom prst="rect">
            <a:avLst/>
          </a:prstGeom>
        </p:spPr>
      </p:pic>
    </p:spTree>
    <p:extLst>
      <p:ext uri="{BB962C8B-B14F-4D97-AF65-F5344CB8AC3E}">
        <p14:creationId xmlns:p14="http://schemas.microsoft.com/office/powerpoint/2010/main" val="2829435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609600" y="6356351"/>
            <a:ext cx="7416800" cy="365125"/>
          </a:xfrm>
          <a:prstGeom prst="rect">
            <a:avLst/>
          </a:prstGeom>
        </p:spPr>
        <p:txBody>
          <a:bodyPr vert="horz" lIns="91440" tIns="45720" rIns="91440" bIns="45720" rtlCol="0" anchor="ctr"/>
          <a:lstStyle>
            <a:lvl1pPr algn="ctr">
              <a:defRPr sz="1333" b="0">
                <a:solidFill>
                  <a:schemeClr val="tx1">
                    <a:lumMod val="65000"/>
                    <a:lumOff val="35000"/>
                  </a:schemeClr>
                </a:solidFill>
                <a:latin typeface="Arial" pitchFamily="34" charset="0"/>
                <a:cs typeface="Arial" pitchFamily="34" charset="0"/>
              </a:defRPr>
            </a:lvl1pPr>
          </a:lstStyle>
          <a:p>
            <a:pPr algn="l"/>
            <a:endParaRPr lang="en-US" dirty="0"/>
          </a:p>
        </p:txBody>
      </p:sp>
      <p:sp>
        <p:nvSpPr>
          <p:cNvPr id="10" name="Title Placeholder 1"/>
          <p:cNvSpPr>
            <a:spLocks noGrp="1"/>
          </p:cNvSpPr>
          <p:nvPr>
            <p:ph type="title"/>
          </p:nvPr>
        </p:nvSpPr>
        <p:spPr>
          <a:xfrm>
            <a:off x="609600" y="731773"/>
            <a:ext cx="10972800" cy="944628"/>
          </a:xfrm>
          <a:prstGeom prst="rect">
            <a:avLst/>
          </a:prstGeom>
        </p:spPr>
        <p:txBody>
          <a:bodyPr vert="horz" lIns="91440" tIns="45720" rIns="91440" bIns="45720" rtlCol="0" anchor="ctr">
            <a:normAutofit/>
          </a:bodyPr>
          <a:lstStyle>
            <a:lvl1pPr>
              <a:defRPr>
                <a:solidFill>
                  <a:srgbClr val="003C71"/>
                </a:solidFill>
              </a:defRPr>
            </a:lvl1pPr>
          </a:lstStyle>
          <a:p>
            <a:r>
              <a:rPr lang="en-US" dirty="0"/>
              <a:t>Click to edit Master title style</a:t>
            </a:r>
          </a:p>
        </p:txBody>
      </p:sp>
      <p:sp>
        <p:nvSpPr>
          <p:cNvPr id="8" name="Content Placeholder 2"/>
          <p:cNvSpPr>
            <a:spLocks noGrp="1"/>
          </p:cNvSpPr>
          <p:nvPr>
            <p:ph idx="13"/>
          </p:nvPr>
        </p:nvSpPr>
        <p:spPr>
          <a:xfrm>
            <a:off x="609600" y="1676688"/>
            <a:ext cx="10972800" cy="4114512"/>
          </a:xfrm>
        </p:spPr>
        <p:txBody>
          <a:bodyPr/>
          <a:lstStyle>
            <a:lvl1pPr>
              <a:defRPr>
                <a:solidFill>
                  <a:srgbClr val="003C71"/>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Graphical user interface&#10;&#10;Description automatically generated with medium confidence">
            <a:extLst>
              <a:ext uri="{FF2B5EF4-FFF2-40B4-BE49-F238E27FC236}">
                <a16:creationId xmlns:a16="http://schemas.microsoft.com/office/drawing/2014/main" id="{36D5CF5C-CFE1-454B-9C95-8B2C50A25A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07033" y="6189099"/>
            <a:ext cx="2105933" cy="699628"/>
          </a:xfrm>
          <a:prstGeom prst="rect">
            <a:avLst/>
          </a:prstGeom>
        </p:spPr>
      </p:pic>
    </p:spTree>
    <p:extLst>
      <p:ext uri="{BB962C8B-B14F-4D97-AF65-F5344CB8AC3E}">
        <p14:creationId xmlns:p14="http://schemas.microsoft.com/office/powerpoint/2010/main" val="54648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25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4768"/>
            <a:ext cx="12192000" cy="51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6BA4B8"/>
              </a:solidFill>
            </a:endParaRPr>
          </a:p>
        </p:txBody>
      </p:sp>
      <p:sp>
        <p:nvSpPr>
          <p:cNvPr id="2" name="Title Placeholder 1"/>
          <p:cNvSpPr>
            <a:spLocks noGrp="1"/>
          </p:cNvSpPr>
          <p:nvPr>
            <p:ph type="title"/>
          </p:nvPr>
        </p:nvSpPr>
        <p:spPr>
          <a:xfrm>
            <a:off x="609600" y="944314"/>
            <a:ext cx="10972800" cy="591431"/>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609600" y="1805925"/>
            <a:ext cx="10972800" cy="41145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9600" y="6356351"/>
            <a:ext cx="7416800" cy="365125"/>
          </a:xfrm>
          <a:prstGeom prst="rect">
            <a:avLst/>
          </a:prstGeom>
        </p:spPr>
        <p:txBody>
          <a:bodyPr vert="horz" lIns="91440" tIns="45720" rIns="91440" bIns="45720" rtlCol="0" anchor="ctr"/>
          <a:lstStyle>
            <a:lvl1pPr algn="ctr">
              <a:defRPr sz="1333" b="0">
                <a:solidFill>
                  <a:schemeClr val="tx1">
                    <a:lumMod val="65000"/>
                    <a:lumOff val="35000"/>
                  </a:schemeClr>
                </a:solidFill>
                <a:latin typeface="Arial" pitchFamily="34" charset="0"/>
                <a:cs typeface="Arial" pitchFamily="34" charset="0"/>
              </a:defRPr>
            </a:lvl1pPr>
          </a:lstStyle>
          <a:p>
            <a:pPr algn="l"/>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333" b="0">
                <a:solidFill>
                  <a:schemeClr val="tx1">
                    <a:lumMod val="65000"/>
                    <a:lumOff val="35000"/>
                  </a:schemeClr>
                </a:solidFill>
                <a:latin typeface="Arial" panose="020B0604020202020204" pitchFamily="34" charset="0"/>
                <a:cs typeface="Arial" panose="020B0604020202020204" pitchFamily="34" charset="0"/>
              </a:defRPr>
            </a:lvl1pPr>
          </a:lstStyle>
          <a:p>
            <a:fld id="{4B8BC155-96A9-416C-9A6C-7FA79B5D88ED}" type="slidenum">
              <a:rPr lang="en-US" smtClean="0"/>
              <a:pPr/>
              <a:t>‹#›</a:t>
            </a:fld>
            <a:endParaRPr lang="en-US" dirty="0"/>
          </a:p>
        </p:txBody>
      </p:sp>
      <p:sp>
        <p:nvSpPr>
          <p:cNvPr id="9" name="TextBox 8"/>
          <p:cNvSpPr txBox="1"/>
          <p:nvPr userDrawn="1"/>
        </p:nvSpPr>
        <p:spPr>
          <a:xfrm>
            <a:off x="0" y="134781"/>
            <a:ext cx="12395200" cy="297454"/>
          </a:xfrm>
          <a:prstGeom prst="rect">
            <a:avLst/>
          </a:prstGeom>
          <a:noFill/>
        </p:spPr>
        <p:txBody>
          <a:bodyPr wrap="square" rtlCol="0">
            <a:spAutoFit/>
          </a:bodyPr>
          <a:lstStyle/>
          <a:p>
            <a:pPr algn="ctr"/>
            <a:r>
              <a:rPr lang="en-US" sz="1333" spc="2093" dirty="0">
                <a:solidFill>
                  <a:srgbClr val="003C71"/>
                </a:solidFill>
                <a:latin typeface="Arial" panose="020B0604020202020204" pitchFamily="34" charset="0"/>
                <a:cs typeface="Arial" panose="020B0604020202020204" pitchFamily="34" charset="0"/>
              </a:rPr>
              <a:t>BONNEVILLE</a:t>
            </a:r>
            <a:r>
              <a:rPr lang="en-US" sz="1333" spc="2093" baseline="0" dirty="0">
                <a:solidFill>
                  <a:srgbClr val="003C71"/>
                </a:solidFill>
                <a:latin typeface="Arial" panose="020B0604020202020204" pitchFamily="34" charset="0"/>
                <a:cs typeface="Arial" panose="020B0604020202020204" pitchFamily="34" charset="0"/>
              </a:rPr>
              <a:t> POWER ADMINISTRATION</a:t>
            </a:r>
            <a:endParaRPr lang="en-US" sz="1333" spc="2093" dirty="0">
              <a:solidFill>
                <a:srgbClr val="003C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376488"/>
      </p:ext>
    </p:extLst>
  </p:cSld>
  <p:clrMap bg1="lt1" tx1="dk1" bg2="lt2" tx2="dk2" accent1="accent1" accent2="accent2" accent3="accent3" accent4="accent4" accent5="accent5" accent6="accent6" hlink="hlink" folHlink="folHlink"/>
  <p:sldLayoutIdLst>
    <p:sldLayoutId id="2147483663" r:id="rId1"/>
    <p:sldLayoutId id="2147483680" r:id="rId2"/>
    <p:sldLayoutId id="2147483664" r:id="rId3"/>
    <p:sldLayoutId id="2147483665" r:id="rId4"/>
    <p:sldLayoutId id="2147483666" r:id="rId5"/>
    <p:sldLayoutId id="2147483668" r:id="rId6"/>
    <p:sldLayoutId id="2147483669" r:id="rId7"/>
    <p:sldLayoutId id="2147483672" r:id="rId8"/>
    <p:sldLayoutId id="2147483674" r:id="rId9"/>
    <p:sldLayoutId id="2147483682" r:id="rId10"/>
  </p:sldLayoutIdLst>
  <p:hf hdr="0" ftr="0" dt="0"/>
  <p:txStyles>
    <p:titleStyle>
      <a:lvl1pPr algn="l" defTabSz="1219170" rtl="0" eaLnBrk="1" latinLnBrk="0" hangingPunct="1">
        <a:spcBef>
          <a:spcPct val="0"/>
        </a:spcBef>
        <a:buNone/>
        <a:defRPr sz="5333" b="1" kern="1200">
          <a:solidFill>
            <a:srgbClr val="003C71"/>
          </a:solidFill>
          <a:latin typeface="Arial" pitchFamily="34" charset="0"/>
          <a:ea typeface="+mj-ea"/>
          <a:cs typeface="Arial" pitchFamily="34" charset="0"/>
        </a:defRPr>
      </a:lvl1pPr>
    </p:titleStyle>
    <p:bodyStyle>
      <a:lvl1pPr marL="457189" indent="-457189" algn="l" defTabSz="1219170" rtl="0" eaLnBrk="1" latinLnBrk="0" hangingPunct="1">
        <a:spcBef>
          <a:spcPct val="20000"/>
        </a:spcBef>
        <a:buFont typeface="Arial" pitchFamily="34" charset="0"/>
        <a:buChar char="•"/>
        <a:defRPr sz="3733" kern="1200">
          <a:solidFill>
            <a:schemeClr val="tx1">
              <a:lumMod val="85000"/>
              <a:lumOff val="15000"/>
            </a:schemeClr>
          </a:solidFill>
          <a:latin typeface="Arial" pitchFamily="34" charset="0"/>
          <a:ea typeface="+mn-ea"/>
          <a:cs typeface="Arial" pitchFamily="34" charset="0"/>
        </a:defRPr>
      </a:lvl1pPr>
      <a:lvl2pPr marL="990575" indent="-380990" algn="l" defTabSz="1219170" rtl="0" eaLnBrk="1" latinLnBrk="0" hangingPunct="1">
        <a:spcBef>
          <a:spcPct val="20000"/>
        </a:spcBef>
        <a:buFont typeface="Arial" pitchFamily="34" charset="0"/>
        <a:buChar char="–"/>
        <a:defRPr sz="3200" kern="1200">
          <a:solidFill>
            <a:schemeClr val="tx1">
              <a:lumMod val="85000"/>
              <a:lumOff val="15000"/>
            </a:schemeClr>
          </a:solidFill>
          <a:latin typeface="Arial" pitchFamily="34" charset="0"/>
          <a:ea typeface="+mn-ea"/>
          <a:cs typeface="Arial" pitchFamily="34" charset="0"/>
        </a:defRPr>
      </a:lvl2pPr>
      <a:lvl3pPr marL="1523962" indent="-304792" algn="l" defTabSz="1219170" rtl="0" eaLnBrk="1" latinLnBrk="0" hangingPunct="1">
        <a:spcBef>
          <a:spcPct val="20000"/>
        </a:spcBef>
        <a:buFont typeface="Arial" pitchFamily="34" charset="0"/>
        <a:buChar char="•"/>
        <a:defRPr sz="2667" kern="1200">
          <a:solidFill>
            <a:schemeClr val="tx1">
              <a:lumMod val="85000"/>
              <a:lumOff val="15000"/>
            </a:schemeClr>
          </a:solidFill>
          <a:latin typeface="Arial" pitchFamily="34" charset="0"/>
          <a:ea typeface="+mn-ea"/>
          <a:cs typeface="Arial" pitchFamily="34" charset="0"/>
        </a:defRPr>
      </a:lvl3pPr>
      <a:lvl4pPr marL="2133547" indent="-304792" algn="l" defTabSz="1219170" rtl="0" eaLnBrk="1" latinLnBrk="0" hangingPunct="1">
        <a:spcBef>
          <a:spcPct val="20000"/>
        </a:spcBef>
        <a:buFont typeface="Arial" pitchFamily="34" charset="0"/>
        <a:buChar char="–"/>
        <a:defRPr sz="2400" kern="1200">
          <a:solidFill>
            <a:schemeClr val="tx1">
              <a:lumMod val="85000"/>
              <a:lumOff val="15000"/>
            </a:schemeClr>
          </a:solidFill>
          <a:latin typeface="Arial" pitchFamily="34" charset="0"/>
          <a:ea typeface="+mn-ea"/>
          <a:cs typeface="Arial" pitchFamily="34" charset="0"/>
        </a:defRPr>
      </a:lvl4pPr>
      <a:lvl5pPr marL="2743131" indent="-304792" algn="l" defTabSz="1219170" rtl="0" eaLnBrk="1" latinLnBrk="0" hangingPunct="1">
        <a:spcBef>
          <a:spcPct val="20000"/>
        </a:spcBef>
        <a:buFont typeface="Arial" pitchFamily="34" charset="0"/>
        <a:buChar char="»"/>
        <a:defRPr sz="2133" kern="1200">
          <a:solidFill>
            <a:schemeClr val="tx1">
              <a:lumMod val="85000"/>
              <a:lumOff val="15000"/>
            </a:schemeClr>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bpa.gov/-/media/Aep/power/regional-dialogue/data-standards-external-09-09-2008.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78648"/>
            <a:ext cx="10363200" cy="1470025"/>
          </a:xfrm>
        </p:spPr>
        <p:txBody>
          <a:bodyPr>
            <a:normAutofit fontScale="90000"/>
          </a:bodyPr>
          <a:lstStyle/>
          <a:p>
            <a:r>
              <a:rPr lang="en-US" dirty="0"/>
              <a:t>Provider of Choice: </a:t>
            </a:r>
            <a:br>
              <a:rPr lang="en-US" dirty="0"/>
            </a:br>
            <a:r>
              <a:rPr lang="en-US" dirty="0"/>
              <a:t>Other Process Updates</a:t>
            </a:r>
          </a:p>
        </p:txBody>
      </p:sp>
      <p:sp>
        <p:nvSpPr>
          <p:cNvPr id="3" name="Subtitle 2"/>
          <p:cNvSpPr>
            <a:spLocks noGrp="1"/>
          </p:cNvSpPr>
          <p:nvPr>
            <p:ph type="subTitle" idx="1"/>
          </p:nvPr>
        </p:nvSpPr>
        <p:spPr>
          <a:xfrm>
            <a:off x="1828800" y="5320123"/>
            <a:ext cx="8534400" cy="1752600"/>
          </a:xfrm>
        </p:spPr>
        <p:txBody>
          <a:bodyPr>
            <a:normAutofit/>
          </a:bodyPr>
          <a:lstStyle/>
          <a:p>
            <a:pPr lvl="0"/>
            <a:r>
              <a:rPr lang="en-US" dirty="0"/>
              <a:t>February 18, 2025</a:t>
            </a:r>
          </a:p>
          <a:p>
            <a:pPr lvl="0"/>
            <a:r>
              <a:rPr lang="en-US" dirty="0">
                <a:solidFill>
                  <a:srgbClr val="FF0000"/>
                </a:solidFill>
              </a:rPr>
              <a:t>Updated 2/19/2025</a:t>
            </a:r>
          </a:p>
          <a:p>
            <a:endParaRPr lang="en-US" dirty="0"/>
          </a:p>
        </p:txBody>
      </p:sp>
      <p:pic>
        <p:nvPicPr>
          <p:cNvPr id="5" name="Picture 4" descr="Graphical user interface&#10;&#10;Description automatically generated with medium confidence">
            <a:extLst>
              <a:ext uri="{FF2B5EF4-FFF2-40B4-BE49-F238E27FC236}">
                <a16:creationId xmlns:a16="http://schemas.microsoft.com/office/drawing/2014/main" id="{36D5CF5C-CFE1-454B-9C95-8B2C50A25A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00" y="5622617"/>
            <a:ext cx="3454400" cy="1147612"/>
          </a:xfrm>
          <a:prstGeom prst="rect">
            <a:avLst/>
          </a:prstGeom>
        </p:spPr>
      </p:pic>
    </p:spTree>
    <p:extLst>
      <p:ext uri="{BB962C8B-B14F-4D97-AF65-F5344CB8AC3E}">
        <p14:creationId xmlns:p14="http://schemas.microsoft.com/office/powerpoint/2010/main" val="204730968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22332-5C91-3D5A-0328-3FCB066A7DE4}"/>
              </a:ext>
            </a:extLst>
          </p:cNvPr>
          <p:cNvSpPr>
            <a:spLocks noGrp="1"/>
          </p:cNvSpPr>
          <p:nvPr>
            <p:ph type="ctrTitle"/>
          </p:nvPr>
        </p:nvSpPr>
        <p:spPr/>
        <p:txBody>
          <a:bodyPr/>
          <a:lstStyle/>
          <a:p>
            <a:r>
              <a:rPr lang="en-US" dirty="0"/>
              <a:t>CHWM Updates</a:t>
            </a:r>
          </a:p>
        </p:txBody>
      </p:sp>
    </p:spTree>
    <p:extLst>
      <p:ext uri="{BB962C8B-B14F-4D97-AF65-F5344CB8AC3E}">
        <p14:creationId xmlns:p14="http://schemas.microsoft.com/office/powerpoint/2010/main" val="2080620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79D5E5-F692-A245-8DB8-ABAE02EEF139}"/>
              </a:ext>
            </a:extLst>
          </p:cNvPr>
          <p:cNvSpPr>
            <a:spLocks noGrp="1"/>
          </p:cNvSpPr>
          <p:nvPr>
            <p:ph type="sldNum" sz="quarter" idx="12"/>
          </p:nvPr>
        </p:nvSpPr>
        <p:spPr/>
        <p:txBody>
          <a:bodyPr/>
          <a:lstStyle/>
          <a:p>
            <a:fld id="{4B8BC155-96A9-416C-9A6C-7FA79B5D88ED}" type="slidenum">
              <a:rPr lang="en-US" smtClean="0"/>
              <a:pPr/>
              <a:t>3</a:t>
            </a:fld>
            <a:endParaRPr lang="en-US" dirty="0"/>
          </a:p>
        </p:txBody>
      </p:sp>
      <p:sp>
        <p:nvSpPr>
          <p:cNvPr id="3" name="Title 2">
            <a:extLst>
              <a:ext uri="{FF2B5EF4-FFF2-40B4-BE49-F238E27FC236}">
                <a16:creationId xmlns:a16="http://schemas.microsoft.com/office/drawing/2014/main" id="{5725989C-9CBB-C2B2-7067-4887F67A3B20}"/>
              </a:ext>
            </a:extLst>
          </p:cNvPr>
          <p:cNvSpPr>
            <a:spLocks noGrp="1"/>
          </p:cNvSpPr>
          <p:nvPr>
            <p:ph type="title"/>
          </p:nvPr>
        </p:nvSpPr>
        <p:spPr/>
        <p:txBody>
          <a:bodyPr/>
          <a:lstStyle/>
          <a:p>
            <a:r>
              <a:rPr lang="en-US" sz="4400" dirty="0"/>
              <a:t>Upcoming CHWM Deadlines</a:t>
            </a:r>
          </a:p>
        </p:txBody>
      </p:sp>
      <p:graphicFrame>
        <p:nvGraphicFramePr>
          <p:cNvPr id="5" name="Table 4">
            <a:extLst>
              <a:ext uri="{FF2B5EF4-FFF2-40B4-BE49-F238E27FC236}">
                <a16:creationId xmlns:a16="http://schemas.microsoft.com/office/drawing/2014/main" id="{655495F7-4090-EBFF-874B-79909A7BB43B}"/>
              </a:ext>
            </a:extLst>
          </p:cNvPr>
          <p:cNvGraphicFramePr>
            <a:graphicFrameLocks noGrp="1"/>
          </p:cNvGraphicFramePr>
          <p:nvPr>
            <p:extLst>
              <p:ext uri="{D42A27DB-BD31-4B8C-83A1-F6EECF244321}">
                <p14:modId xmlns:p14="http://schemas.microsoft.com/office/powerpoint/2010/main" val="940782056"/>
              </p:ext>
            </p:extLst>
          </p:nvPr>
        </p:nvGraphicFramePr>
        <p:xfrm>
          <a:off x="609600" y="1635440"/>
          <a:ext cx="10972800" cy="5006772"/>
        </p:xfrm>
        <a:graphic>
          <a:graphicData uri="http://schemas.openxmlformats.org/drawingml/2006/table">
            <a:tbl>
              <a:tblPr firstRow="1" bandRow="1">
                <a:tableStyleId>{073A0DAA-6AF3-43AB-8588-CEC1D06C72B9}</a:tableStyleId>
              </a:tblPr>
              <a:tblGrid>
                <a:gridCol w="3134627">
                  <a:extLst>
                    <a:ext uri="{9D8B030D-6E8A-4147-A177-3AD203B41FA5}">
                      <a16:colId xmlns:a16="http://schemas.microsoft.com/office/drawing/2014/main" val="2464964960"/>
                    </a:ext>
                  </a:extLst>
                </a:gridCol>
                <a:gridCol w="7838173">
                  <a:extLst>
                    <a:ext uri="{9D8B030D-6E8A-4147-A177-3AD203B41FA5}">
                      <a16:colId xmlns:a16="http://schemas.microsoft.com/office/drawing/2014/main" val="936262658"/>
                    </a:ext>
                  </a:extLst>
                </a:gridCol>
              </a:tblGrid>
              <a:tr h="465252">
                <a:tc>
                  <a:txBody>
                    <a:bodyPr/>
                    <a:lstStyle/>
                    <a:p>
                      <a:r>
                        <a:rPr lang="en-US" sz="2000" dirty="0">
                          <a:latin typeface="Arial" panose="020B0604020202020204" pitchFamily="34" charset="0"/>
                          <a:cs typeface="Arial" panose="020B0604020202020204" pitchFamily="34" charset="0"/>
                        </a:rPr>
                        <a:t>Dates</a:t>
                      </a:r>
                    </a:p>
                  </a:txBody>
                  <a:tcPr/>
                </a:tc>
                <a:tc>
                  <a:txBody>
                    <a:bodyPr/>
                    <a:lstStyle/>
                    <a:p>
                      <a:r>
                        <a:rPr lang="en-US" sz="2000" dirty="0">
                          <a:latin typeface="Arial" panose="020B0604020202020204" pitchFamily="34" charset="0"/>
                          <a:cs typeface="Arial" panose="020B0604020202020204" pitchFamily="34" charset="0"/>
                        </a:rPr>
                        <a:t>Action</a:t>
                      </a:r>
                    </a:p>
                  </a:txBody>
                  <a:tcPr/>
                </a:tc>
                <a:extLst>
                  <a:ext uri="{0D108BD9-81ED-4DB2-BD59-A6C34878D82A}">
                    <a16:rowId xmlns:a16="http://schemas.microsoft.com/office/drawing/2014/main" val="1654980407"/>
                  </a:ext>
                </a:extLst>
              </a:tr>
              <a:tr h="465252">
                <a:tc>
                  <a:txBody>
                    <a:bodyPr/>
                    <a:lstStyle/>
                    <a:p>
                      <a:r>
                        <a:rPr lang="en-US" sz="2000" dirty="0">
                          <a:latin typeface="Arial" panose="020B0604020202020204" pitchFamily="34" charset="0"/>
                          <a:cs typeface="Arial" panose="020B0604020202020204" pitchFamily="34" charset="0"/>
                        </a:rPr>
                        <a:t>Week of </a:t>
                      </a:r>
                      <a:r>
                        <a:rPr lang="en-US" sz="2000" b="1" strike="sngStrike" dirty="0">
                          <a:solidFill>
                            <a:srgbClr val="FF0000"/>
                          </a:solidFill>
                          <a:latin typeface="Arial" panose="020B0604020202020204" pitchFamily="34" charset="0"/>
                          <a:cs typeface="Arial" panose="020B0604020202020204" pitchFamily="34" charset="0"/>
                        </a:rPr>
                        <a:t>Feb. 24</a:t>
                      </a:r>
                      <a:r>
                        <a:rPr lang="en-US" sz="2000" b="1" strike="noStrike" dirty="0">
                          <a:solidFill>
                            <a:srgbClr val="FF0000"/>
                          </a:solidFill>
                          <a:latin typeface="Arial" panose="020B0604020202020204" pitchFamily="34" charset="0"/>
                          <a:cs typeface="Arial" panose="020B0604020202020204" pitchFamily="34" charset="0"/>
                        </a:rPr>
                        <a:t> March 10</a:t>
                      </a:r>
                      <a:endParaRPr lang="en-US" sz="2000" strike="sngStrike"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Power Account Executives will send customers their total retail load data as compiled for the weather normalization calculation to review. This will include irrigation data and new large single load (NLSL) data if applicable.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NOTE: Bonneville had intended to review NLSL data separately but consolidating the review given NLSL amounts are needed to for the weather normalization calculation.</a:t>
                      </a:r>
                    </a:p>
                  </a:txBody>
                  <a:tcPr/>
                </a:tc>
                <a:extLst>
                  <a:ext uri="{0D108BD9-81ED-4DB2-BD59-A6C34878D82A}">
                    <a16:rowId xmlns:a16="http://schemas.microsoft.com/office/drawing/2014/main" val="2779542415"/>
                  </a:ext>
                </a:extLst>
              </a:tr>
              <a:tr h="465252">
                <a:tc>
                  <a:txBody>
                    <a:bodyPr/>
                    <a:lstStyle/>
                    <a:p>
                      <a:r>
                        <a:rPr lang="en-US" sz="2000" b="1" strike="sngStrike" dirty="0">
                          <a:solidFill>
                            <a:srgbClr val="FF0000"/>
                          </a:solidFill>
                          <a:latin typeface="Arial" panose="020B0604020202020204" pitchFamily="34" charset="0"/>
                          <a:cs typeface="Arial" panose="020B0604020202020204" pitchFamily="34" charset="0"/>
                        </a:rPr>
                        <a:t>Early</a:t>
                      </a:r>
                      <a:r>
                        <a:rPr lang="en-US" sz="2000" b="1" dirty="0">
                          <a:solidFill>
                            <a:srgbClr val="FF0000"/>
                          </a:solidFill>
                          <a:latin typeface="Arial" panose="020B0604020202020204" pitchFamily="34" charset="0"/>
                          <a:cs typeface="Arial" panose="020B0604020202020204" pitchFamily="34" charset="0"/>
                        </a:rPr>
                        <a:t> Mid-</a:t>
                      </a:r>
                      <a:r>
                        <a:rPr lang="en-US" sz="2000" b="0" dirty="0">
                          <a:solidFill>
                            <a:schemeClr val="tx1"/>
                          </a:solidFill>
                          <a:latin typeface="Arial" panose="020B0604020202020204" pitchFamily="34" charset="0"/>
                          <a:cs typeface="Arial" panose="020B0604020202020204" pitchFamily="34" charset="0"/>
                        </a:rPr>
                        <a:t>March</a:t>
                      </a:r>
                      <a:r>
                        <a:rPr lang="en-US" sz="2000" b="1"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(to be determined based on data release date)</a:t>
                      </a:r>
                    </a:p>
                  </a:txBody>
                  <a:tcPr/>
                </a:tc>
                <a:tc>
                  <a:txBody>
                    <a:bodyPr/>
                    <a:lstStyle/>
                    <a:p>
                      <a:r>
                        <a:rPr lang="en-US" sz="2000" dirty="0">
                          <a:latin typeface="Arial" panose="020B0604020202020204" pitchFamily="34" charset="0"/>
                          <a:cs typeface="Arial" panose="020B0604020202020204" pitchFamily="34" charset="0"/>
                        </a:rPr>
                        <a:t>Customers review data. If a customer identifies any changes it would like to its data, the customer will need to provide that data to Bonneville. </a:t>
                      </a:r>
                    </a:p>
                  </a:txBody>
                  <a:tcPr/>
                </a:tc>
                <a:extLst>
                  <a:ext uri="{0D108BD9-81ED-4DB2-BD59-A6C34878D82A}">
                    <a16:rowId xmlns:a16="http://schemas.microsoft.com/office/drawing/2014/main" val="3176122595"/>
                  </a:ext>
                </a:extLst>
              </a:tr>
              <a:tr h="465252">
                <a:tc>
                  <a:txBody>
                    <a:bodyPr/>
                    <a:lstStyle/>
                    <a:p>
                      <a:r>
                        <a:rPr lang="en-US" sz="2000" dirty="0">
                          <a:latin typeface="Arial" panose="020B0604020202020204" pitchFamily="34" charset="0"/>
                          <a:cs typeface="Arial" panose="020B0604020202020204" pitchFamily="34" charset="0"/>
                        </a:rPr>
                        <a:t>By March 12, 2025</a:t>
                      </a:r>
                    </a:p>
                  </a:txBody>
                  <a:tcPr/>
                </a:tc>
                <a:tc>
                  <a:txBody>
                    <a:bodyPr/>
                    <a:lstStyle/>
                    <a:p>
                      <a:r>
                        <a:rPr lang="en-US" sz="2000" dirty="0">
                          <a:latin typeface="Arial" panose="020B0604020202020204" pitchFamily="34" charset="0"/>
                          <a:cs typeface="Arial" panose="020B0604020202020204" pitchFamily="34" charset="0"/>
                        </a:rPr>
                        <a:t>Publish draft final CHWM Implementation Policy with any updates or clarifications from comments. Bonneville will also publish a short response to comments alongside the draft final policy.  </a:t>
                      </a:r>
                    </a:p>
                  </a:txBody>
                  <a:tcPr/>
                </a:tc>
                <a:extLst>
                  <a:ext uri="{0D108BD9-81ED-4DB2-BD59-A6C34878D82A}">
                    <a16:rowId xmlns:a16="http://schemas.microsoft.com/office/drawing/2014/main" val="2992435113"/>
                  </a:ext>
                </a:extLst>
              </a:tr>
            </a:tbl>
          </a:graphicData>
        </a:graphic>
      </p:graphicFrame>
    </p:spTree>
    <p:extLst>
      <p:ext uri="{BB962C8B-B14F-4D97-AF65-F5344CB8AC3E}">
        <p14:creationId xmlns:p14="http://schemas.microsoft.com/office/powerpoint/2010/main" val="2064750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D695BA-77F4-E087-3DCF-8F51D57A4BB0}"/>
              </a:ext>
            </a:extLst>
          </p:cNvPr>
          <p:cNvSpPr>
            <a:spLocks noGrp="1"/>
          </p:cNvSpPr>
          <p:nvPr>
            <p:ph type="sldNum" sz="quarter" idx="12"/>
          </p:nvPr>
        </p:nvSpPr>
        <p:spPr/>
        <p:txBody>
          <a:bodyPr/>
          <a:lstStyle/>
          <a:p>
            <a:fld id="{4B8BC155-96A9-416C-9A6C-7FA79B5D88ED}" type="slidenum">
              <a:rPr lang="en-US" smtClean="0"/>
              <a:pPr/>
              <a:t>4</a:t>
            </a:fld>
            <a:endParaRPr lang="en-US" dirty="0"/>
          </a:p>
        </p:txBody>
      </p:sp>
      <p:sp>
        <p:nvSpPr>
          <p:cNvPr id="3" name="Title 2">
            <a:extLst>
              <a:ext uri="{FF2B5EF4-FFF2-40B4-BE49-F238E27FC236}">
                <a16:creationId xmlns:a16="http://schemas.microsoft.com/office/drawing/2014/main" id="{71341689-01B1-E70D-A855-C5B7D8502EED}"/>
              </a:ext>
            </a:extLst>
          </p:cNvPr>
          <p:cNvSpPr>
            <a:spLocks noGrp="1"/>
          </p:cNvSpPr>
          <p:nvPr>
            <p:ph type="title"/>
          </p:nvPr>
        </p:nvSpPr>
        <p:spPr/>
        <p:txBody>
          <a:bodyPr/>
          <a:lstStyle/>
          <a:p>
            <a:r>
              <a:rPr lang="en-US" sz="4700" dirty="0"/>
              <a:t>CHWM Implementation Policy Update</a:t>
            </a:r>
          </a:p>
        </p:txBody>
      </p:sp>
      <p:sp>
        <p:nvSpPr>
          <p:cNvPr id="4" name="Content Placeholder 3">
            <a:extLst>
              <a:ext uri="{FF2B5EF4-FFF2-40B4-BE49-F238E27FC236}">
                <a16:creationId xmlns:a16="http://schemas.microsoft.com/office/drawing/2014/main" id="{9D7CB93E-1A27-BABC-B2C9-AE6A77A7D389}"/>
              </a:ext>
            </a:extLst>
          </p:cNvPr>
          <p:cNvSpPr>
            <a:spLocks noGrp="1"/>
          </p:cNvSpPr>
          <p:nvPr>
            <p:ph idx="1"/>
          </p:nvPr>
        </p:nvSpPr>
        <p:spPr/>
        <p:txBody>
          <a:bodyPr>
            <a:normAutofit fontScale="70000" lnSpcReduction="20000"/>
          </a:bodyPr>
          <a:lstStyle/>
          <a:p>
            <a:r>
              <a:rPr lang="en-US" dirty="0"/>
              <a:t>Change to draft final CHWM Policy release plan. </a:t>
            </a:r>
          </a:p>
          <a:p>
            <a:pPr lvl="1"/>
            <a:r>
              <a:rPr lang="en-US" dirty="0"/>
              <a:t>Bonneville has updated language it believes warrants a second comment period in response to comments. For example, a request for an edit was raised in January workshops regarding transparency of the Above-CHWM Load Process outputs. </a:t>
            </a:r>
          </a:p>
          <a:p>
            <a:pPr lvl="1"/>
            <a:r>
              <a:rPr lang="en-US" dirty="0"/>
              <a:t>Bonneville believes these changes warrant </a:t>
            </a:r>
            <a:r>
              <a:rPr lang="en-US" b="1" dirty="0"/>
              <a:t>an additional comment period</a:t>
            </a:r>
            <a:r>
              <a:rPr lang="en-US" dirty="0"/>
              <a:t>.</a:t>
            </a:r>
          </a:p>
          <a:p>
            <a:r>
              <a:rPr lang="en-US" dirty="0"/>
              <a:t>New key dates: </a:t>
            </a:r>
          </a:p>
          <a:p>
            <a:pPr lvl="1"/>
            <a:r>
              <a:rPr lang="en-US" b="1" dirty="0">
                <a:solidFill>
                  <a:schemeClr val="bg2">
                    <a:lumMod val="75000"/>
                  </a:schemeClr>
                </a:solidFill>
              </a:rPr>
              <a:t>March 4</a:t>
            </a:r>
            <a:r>
              <a:rPr lang="en-US" dirty="0"/>
              <a:t>: Publish draft final CHWM Policy and responses to first round comments. Second formal comment period opens. </a:t>
            </a:r>
          </a:p>
          <a:p>
            <a:pPr lvl="1"/>
            <a:r>
              <a:rPr lang="en-US" b="1" dirty="0">
                <a:solidFill>
                  <a:schemeClr val="accent2"/>
                </a:solidFill>
              </a:rPr>
              <a:t>March 18 </a:t>
            </a:r>
            <a:r>
              <a:rPr lang="en-US" dirty="0"/>
              <a:t>(or two weeks after publication): Comment period closes. </a:t>
            </a:r>
          </a:p>
          <a:p>
            <a:pPr lvl="1"/>
            <a:r>
              <a:rPr lang="en-US" b="1" dirty="0">
                <a:solidFill>
                  <a:schemeClr val="accent5">
                    <a:lumMod val="75000"/>
                  </a:schemeClr>
                </a:solidFill>
              </a:rPr>
              <a:t>August 28</a:t>
            </a:r>
            <a:r>
              <a:rPr lang="en-US" dirty="0"/>
              <a:t>: Publish final CHWM Policy, which will include final Attachment A values, and record of decision documenting responses from both comment periods.</a:t>
            </a:r>
          </a:p>
        </p:txBody>
      </p:sp>
    </p:spTree>
    <p:extLst>
      <p:ext uri="{BB962C8B-B14F-4D97-AF65-F5344CB8AC3E}">
        <p14:creationId xmlns:p14="http://schemas.microsoft.com/office/powerpoint/2010/main" val="159644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62704-7462-41FF-106F-BB6EE68755ED}"/>
              </a:ext>
            </a:extLst>
          </p:cNvPr>
          <p:cNvSpPr>
            <a:spLocks noGrp="1"/>
          </p:cNvSpPr>
          <p:nvPr>
            <p:ph type="ctrTitle"/>
          </p:nvPr>
        </p:nvSpPr>
        <p:spPr/>
        <p:txBody>
          <a:bodyPr>
            <a:normAutofit fontScale="90000"/>
          </a:bodyPr>
          <a:lstStyle/>
          <a:p>
            <a:r>
              <a:rPr lang="en-US" dirty="0"/>
              <a:t>Standards for Resource Declarations</a:t>
            </a:r>
          </a:p>
        </p:txBody>
      </p:sp>
    </p:spTree>
    <p:extLst>
      <p:ext uri="{BB962C8B-B14F-4D97-AF65-F5344CB8AC3E}">
        <p14:creationId xmlns:p14="http://schemas.microsoft.com/office/powerpoint/2010/main" val="1879679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4BCC29-9BDB-FB22-D397-91308FABFAE9}"/>
              </a:ext>
            </a:extLst>
          </p:cNvPr>
          <p:cNvSpPr>
            <a:spLocks noGrp="1"/>
          </p:cNvSpPr>
          <p:nvPr>
            <p:ph type="title"/>
          </p:nvPr>
        </p:nvSpPr>
        <p:spPr/>
        <p:txBody>
          <a:bodyPr/>
          <a:lstStyle/>
          <a:p>
            <a:r>
              <a:rPr lang="en-US" sz="3600" dirty="0"/>
              <a:t>What are the Standards for Resource Declarations? </a:t>
            </a:r>
          </a:p>
        </p:txBody>
      </p:sp>
      <p:sp>
        <p:nvSpPr>
          <p:cNvPr id="4" name="Content Placeholder 3">
            <a:extLst>
              <a:ext uri="{FF2B5EF4-FFF2-40B4-BE49-F238E27FC236}">
                <a16:creationId xmlns:a16="http://schemas.microsoft.com/office/drawing/2014/main" id="{A451D6EB-0BC5-45AA-1525-E0DF6B7C47D8}"/>
              </a:ext>
            </a:extLst>
          </p:cNvPr>
          <p:cNvSpPr>
            <a:spLocks noGrp="1"/>
          </p:cNvSpPr>
          <p:nvPr>
            <p:ph idx="1"/>
          </p:nvPr>
        </p:nvSpPr>
        <p:spPr/>
        <p:txBody>
          <a:bodyPr>
            <a:normAutofit fontScale="92500"/>
          </a:bodyPr>
          <a:lstStyle/>
          <a:p>
            <a:r>
              <a:rPr lang="en-US" dirty="0"/>
              <a:t>The Standards: </a:t>
            </a:r>
          </a:p>
          <a:p>
            <a:pPr lvl="1"/>
            <a:r>
              <a:rPr lang="en-US" dirty="0"/>
              <a:t>Establish the amount of power from customers’ 5(b)(1) resources included in customers’ Exhibit A. </a:t>
            </a:r>
          </a:p>
          <a:p>
            <a:r>
              <a:rPr lang="en-US" dirty="0"/>
              <a:t>Under Regional Dialogue:</a:t>
            </a:r>
          </a:p>
          <a:p>
            <a:pPr lvl="1"/>
            <a:r>
              <a:rPr lang="en-US" dirty="0"/>
              <a:t>Bonneville updated the </a:t>
            </a:r>
            <a:r>
              <a:rPr lang="en-US" dirty="0">
                <a:solidFill>
                  <a:schemeClr val="accent3">
                    <a:lumMod val="50000"/>
                  </a:schemeClr>
                </a:solidFill>
                <a:hlinkClick r:id="rId2">
                  <a:extLst>
                    <a:ext uri="{A12FA001-AC4F-418D-AE19-62706E023703}">
                      <ahyp:hlinkClr xmlns:ahyp="http://schemas.microsoft.com/office/drawing/2018/hyperlinkcolor" val="tx"/>
                    </a:ext>
                  </a:extLst>
                </a:hlinkClick>
              </a:rPr>
              <a:t>Standards for Resource Declarations</a:t>
            </a:r>
            <a:r>
              <a:rPr lang="en-US" dirty="0">
                <a:solidFill>
                  <a:schemeClr val="accent3">
                    <a:lumMod val="50000"/>
                  </a:schemeClr>
                </a:solidFill>
              </a:rPr>
              <a:t> </a:t>
            </a:r>
            <a:r>
              <a:rPr lang="en-US" dirty="0"/>
              <a:t>consistent with the Regional Dialogue policy and contracts. </a:t>
            </a:r>
          </a:p>
          <a:p>
            <a:pPr lvl="1"/>
            <a:r>
              <a:rPr lang="en-US" dirty="0"/>
              <a:t>Bonneville posted the standards with no comment period.</a:t>
            </a:r>
          </a:p>
          <a:p>
            <a:endParaRPr lang="en-US" dirty="0"/>
          </a:p>
        </p:txBody>
      </p:sp>
    </p:spTree>
    <p:extLst>
      <p:ext uri="{BB962C8B-B14F-4D97-AF65-F5344CB8AC3E}">
        <p14:creationId xmlns:p14="http://schemas.microsoft.com/office/powerpoint/2010/main" val="3962905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2A06E0-33A0-6827-4C4B-16098F7D848C}"/>
              </a:ext>
            </a:extLst>
          </p:cNvPr>
          <p:cNvSpPr>
            <a:spLocks noGrp="1"/>
          </p:cNvSpPr>
          <p:nvPr>
            <p:ph type="sldNum" sz="quarter" idx="12"/>
          </p:nvPr>
        </p:nvSpPr>
        <p:spPr/>
        <p:txBody>
          <a:bodyPr/>
          <a:lstStyle/>
          <a:p>
            <a:fld id="{4B8BC155-96A9-416C-9A6C-7FA79B5D88ED}" type="slidenum">
              <a:rPr lang="en-US" smtClean="0"/>
              <a:pPr/>
              <a:t>7</a:t>
            </a:fld>
            <a:endParaRPr lang="en-US" dirty="0"/>
          </a:p>
        </p:txBody>
      </p:sp>
      <p:sp>
        <p:nvSpPr>
          <p:cNvPr id="3" name="Title 2">
            <a:extLst>
              <a:ext uri="{FF2B5EF4-FFF2-40B4-BE49-F238E27FC236}">
                <a16:creationId xmlns:a16="http://schemas.microsoft.com/office/drawing/2014/main" id="{408B1DDF-BD20-FCDB-A90D-6F38FBCF2157}"/>
              </a:ext>
            </a:extLst>
          </p:cNvPr>
          <p:cNvSpPr>
            <a:spLocks noGrp="1"/>
          </p:cNvSpPr>
          <p:nvPr>
            <p:ph type="title"/>
          </p:nvPr>
        </p:nvSpPr>
        <p:spPr/>
        <p:txBody>
          <a:bodyPr/>
          <a:lstStyle/>
          <a:p>
            <a:r>
              <a:rPr lang="en-US" dirty="0"/>
              <a:t>What is changing?</a:t>
            </a:r>
          </a:p>
        </p:txBody>
      </p:sp>
      <p:sp>
        <p:nvSpPr>
          <p:cNvPr id="4" name="Content Placeholder 3">
            <a:extLst>
              <a:ext uri="{FF2B5EF4-FFF2-40B4-BE49-F238E27FC236}">
                <a16:creationId xmlns:a16="http://schemas.microsoft.com/office/drawing/2014/main" id="{7C62E767-C6AF-E3C6-1778-A8D2A319646E}"/>
              </a:ext>
            </a:extLst>
          </p:cNvPr>
          <p:cNvSpPr>
            <a:spLocks noGrp="1"/>
          </p:cNvSpPr>
          <p:nvPr>
            <p:ph idx="1"/>
          </p:nvPr>
        </p:nvSpPr>
        <p:spPr>
          <a:xfrm>
            <a:off x="609600" y="1676687"/>
            <a:ext cx="10972800" cy="4906993"/>
          </a:xfrm>
        </p:spPr>
        <p:txBody>
          <a:bodyPr>
            <a:normAutofit fontScale="77500" lnSpcReduction="20000"/>
          </a:bodyPr>
          <a:lstStyle/>
          <a:p>
            <a:r>
              <a:rPr lang="en-US" dirty="0"/>
              <a:t>In April 2024, Bonneville noticed its intent to update the standards to reflect the policy decision to capture peaking capability of resources (WRAP QCC). </a:t>
            </a:r>
          </a:p>
          <a:p>
            <a:pPr lvl="1"/>
            <a:r>
              <a:rPr lang="en-US" dirty="0"/>
              <a:t>Customers had until October 1, 2024, to submit concepts for how Bonneville should calculated peaking capability in non-WRAP months. </a:t>
            </a:r>
          </a:p>
          <a:p>
            <a:r>
              <a:rPr lang="en-US" dirty="0"/>
              <a:t>Given these changes, Bonneville committed to posting the standards for comment.</a:t>
            </a:r>
          </a:p>
          <a:p>
            <a:pPr lvl="1"/>
            <a:r>
              <a:rPr lang="en-US" dirty="0"/>
              <a:t>The standards will be posted for a </a:t>
            </a:r>
            <a:r>
              <a:rPr lang="en-US" b="1" dirty="0"/>
              <a:t>two-week informal comment period.</a:t>
            </a:r>
            <a:endParaRPr lang="en-US" dirty="0"/>
          </a:p>
          <a:p>
            <a:pPr lvl="1"/>
            <a:r>
              <a:rPr lang="en-US" dirty="0"/>
              <a:t>Timing will be this spring as standards must be in place by contract preparation; exact timing will be determined in consideration of existing comment periods. </a:t>
            </a:r>
          </a:p>
        </p:txBody>
      </p:sp>
    </p:spTree>
    <p:extLst>
      <p:ext uri="{BB962C8B-B14F-4D97-AF65-F5344CB8AC3E}">
        <p14:creationId xmlns:p14="http://schemas.microsoft.com/office/powerpoint/2010/main" val="1855498825"/>
      </p:ext>
    </p:extLst>
  </p:cSld>
  <p:clrMapOvr>
    <a:masterClrMapping/>
  </p:clrMapOvr>
</p:sld>
</file>

<file path=ppt/theme/theme1.xml><?xml version="1.0" encoding="utf-8"?>
<a:theme xmlns:a="http://schemas.openxmlformats.org/drawingml/2006/main" name="1_Office Theme">
  <a:themeElements>
    <a:clrScheme name="Custom 1">
      <a:dk1>
        <a:srgbClr val="003C71"/>
      </a:dk1>
      <a:lt1>
        <a:sysClr val="window" lastClr="FFFFFF"/>
      </a:lt1>
      <a:dk2>
        <a:srgbClr val="003C71"/>
      </a:dk2>
      <a:lt2>
        <a:srgbClr val="6BA4B8"/>
      </a:lt2>
      <a:accent1>
        <a:srgbClr val="F1B434"/>
      </a:accent1>
      <a:accent2>
        <a:srgbClr val="658D1B"/>
      </a:accent2>
      <a:accent3>
        <a:srgbClr val="B2E9F2"/>
      </a:accent3>
      <a:accent4>
        <a:srgbClr val="F7D185"/>
      </a:accent4>
      <a:accent5>
        <a:srgbClr val="F49100"/>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5F50C69DBA6348938D1AE9C974CDB7" ma:contentTypeVersion="11" ma:contentTypeDescription="Create a new document." ma:contentTypeScope="" ma:versionID="f3339a460f11203875e0eb67cea6d5c5">
  <xsd:schema xmlns:xsd="http://www.w3.org/2001/XMLSchema" xmlns:xs="http://www.w3.org/2001/XMLSchema" xmlns:p="http://schemas.microsoft.com/office/2006/metadata/properties" xmlns:ns2="09ccca0f-ee24-4c0d-8a9b-6cfbfc3ae17b" xmlns:ns3="e9db424c-401c-4499-86a6-c9c46f06ca21" targetNamespace="http://schemas.microsoft.com/office/2006/metadata/properties" ma:root="true" ma:fieldsID="84127d233b9e45ca0372806cc234e760" ns2:_="" ns3:_="">
    <xsd:import namespace="09ccca0f-ee24-4c0d-8a9b-6cfbfc3ae17b"/>
    <xsd:import namespace="e9db424c-401c-4499-86a6-c9c46f06ca21"/>
    <xsd:element name="properties">
      <xsd:complexType>
        <xsd:sequence>
          <xsd:element name="documentManagement">
            <xsd:complexType>
              <xsd:all>
                <xsd:element ref="ns2:Workshop_x002d_Dat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ccca0f-ee24-4c0d-8a9b-6cfbfc3ae17b" elementFormDefault="qualified">
    <xsd:import namespace="http://schemas.microsoft.com/office/2006/documentManagement/types"/>
    <xsd:import namespace="http://schemas.microsoft.com/office/infopath/2007/PartnerControls"/>
    <xsd:element name="Workshop_x002d_Date" ma:index="4" nillable="true" ma:displayName="Workshop-Date" ma:format="DateOnly" ma:internalName="Workshop_x002d_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9db424c-401c-4499-86a6-c9c46f06ca21"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Workshop_x002d_Date xmlns="09ccca0f-ee24-4c0d-8a9b-6cfbfc3ae17b">2025-02-18T08:00:00+00:00</Workshop_x002d_Da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49D421-719B-4C0B-8327-84649F22D5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ccca0f-ee24-4c0d-8a9b-6cfbfc3ae17b"/>
    <ds:schemaRef ds:uri="e9db424c-401c-4499-86a6-c9c46f06c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403387-5102-4757-954A-8AECA69B568C}">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e9db424c-401c-4499-86a6-c9c46f06ca21"/>
    <ds:schemaRef ds:uri="09ccca0f-ee24-4c0d-8a9b-6cfbfc3ae17b"/>
    <ds:schemaRef ds:uri="http://www.w3.org/XML/1998/namespace"/>
  </ds:schemaRefs>
</ds:datastoreItem>
</file>

<file path=customXml/itemProps3.xml><?xml version="1.0" encoding="utf-8"?>
<ds:datastoreItem xmlns:ds="http://schemas.openxmlformats.org/officeDocument/2006/customXml" ds:itemID="{070B138D-1DC2-4C09-9E77-FD52DB431B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8340</TotalTime>
  <Words>467</Words>
  <Application>Microsoft Office PowerPoint</Application>
  <PresentationFormat>Widescreen</PresentationFormat>
  <Paragraphs>40</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1_Office Theme</vt:lpstr>
      <vt:lpstr>Provider of Choice:  Other Process Updates</vt:lpstr>
      <vt:lpstr>CHWM Updates</vt:lpstr>
      <vt:lpstr>Upcoming CHWM Deadlines</vt:lpstr>
      <vt:lpstr>CHWM Implementation Policy Update</vt:lpstr>
      <vt:lpstr>Standards for Resource Declarations</vt:lpstr>
      <vt:lpstr>What are the Standards for Resource Declarations? </vt:lpstr>
      <vt:lpstr>What is changing?</vt:lpstr>
    </vt:vector>
  </TitlesOfParts>
  <Company>BPA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Burr,Robert A (BPA) - PS-6</dc:creator>
  <cp:lastModifiedBy>Schaefer,Tara C (CONTR) - PS-6</cp:lastModifiedBy>
  <cp:revision>114</cp:revision>
  <dcterms:created xsi:type="dcterms:W3CDTF">2023-08-21T15:19:56Z</dcterms:created>
  <dcterms:modified xsi:type="dcterms:W3CDTF">2025-02-20T15:43:10Z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0x010100105F50C69DBA6348938D1AE9C974CDB7</vt:lpwstr>
  </property>
</Properties>
</file>