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4"/>
  </p:sldMasterIdLst>
  <p:notesMasterIdLst>
    <p:notesMasterId r:id="rId24"/>
  </p:notesMasterIdLst>
  <p:handoutMasterIdLst>
    <p:handoutMasterId r:id="rId25"/>
  </p:handoutMasterIdLst>
  <p:sldIdLst>
    <p:sldId id="258" r:id="rId5"/>
    <p:sldId id="277" r:id="rId6"/>
    <p:sldId id="284" r:id="rId7"/>
    <p:sldId id="283" r:id="rId8"/>
    <p:sldId id="285" r:id="rId9"/>
    <p:sldId id="259" r:id="rId10"/>
    <p:sldId id="286" r:id="rId11"/>
    <p:sldId id="287" r:id="rId12"/>
    <p:sldId id="289" r:id="rId13"/>
    <p:sldId id="292" r:id="rId14"/>
    <p:sldId id="291" r:id="rId15"/>
    <p:sldId id="290" r:id="rId16"/>
    <p:sldId id="297" r:id="rId17"/>
    <p:sldId id="293" r:id="rId18"/>
    <p:sldId id="294" r:id="rId19"/>
    <p:sldId id="295" r:id="rId20"/>
    <p:sldId id="296" r:id="rId21"/>
    <p:sldId id="298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etting Started" id="{08D2340E-9155-420A-9264-21A714635E8F}">
          <p14:sldIdLst/>
        </p14:section>
        <p14:section name="Example Blue Slide Deck" id="{1CBCAA47-2A89-4030-AE7C-329F4803A3B9}">
          <p14:sldIdLst>
            <p14:sldId id="258"/>
            <p14:sldId id="277"/>
            <p14:sldId id="284"/>
            <p14:sldId id="283"/>
            <p14:sldId id="285"/>
            <p14:sldId id="259"/>
            <p14:sldId id="286"/>
            <p14:sldId id="287"/>
            <p14:sldId id="289"/>
            <p14:sldId id="292"/>
            <p14:sldId id="291"/>
            <p14:sldId id="290"/>
            <p14:sldId id="297"/>
            <p14:sldId id="293"/>
            <p14:sldId id="294"/>
            <p14:sldId id="295"/>
            <p14:sldId id="296"/>
            <p14:sldId id="298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orient="horz" pos="3936" userDrawn="1">
          <p15:clr>
            <a:srgbClr val="A4A3A4"/>
          </p15:clr>
        </p15:guide>
        <p15:guide id="4" orient="horz" pos="890" userDrawn="1">
          <p15:clr>
            <a:srgbClr val="A4A3A4"/>
          </p15:clr>
        </p15:guide>
        <p15:guide id="5" pos="9627" userDrawn="1">
          <p15:clr>
            <a:srgbClr val="A4A3A4"/>
          </p15:clr>
        </p15:guide>
        <p15:guide id="6" pos="6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43"/>
    <a:srgbClr val="376CC5"/>
    <a:srgbClr val="4A81C2"/>
    <a:srgbClr val="4D4D4F"/>
    <a:srgbClr val="63B246"/>
    <a:srgbClr val="FFFFFF"/>
    <a:srgbClr val="C2CCA3"/>
    <a:srgbClr val="FF6D2E"/>
    <a:srgbClr val="694E3B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AB4C27-64CE-589D-0879-E44CC84BC7B0}" v="196" dt="2026-01-12T21:22:38.467"/>
    <p1510:client id="{5842C5CC-4341-C69A-4CED-75E60C3C0EAE}" v="1591" dt="2026-01-12T21:14:18.597"/>
    <p1510:client id="{B3BAAD61-0E51-4200-B061-8ED0A5E90E31}" v="172" dt="2026-01-13T00:55:46.886"/>
  </p1510:revLst>
</p1510:revInfo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56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30" y="72"/>
      </p:cViewPr>
      <p:guideLst>
        <p:guide orient="horz" pos="2160"/>
        <p:guide pos="5120"/>
        <p:guide orient="horz" pos="3936"/>
        <p:guide orient="horz" pos="890"/>
        <p:guide pos="9627"/>
        <p:guide pos="6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E1AAC649-B925-482E-942C-E3F9E4DEA26F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BABD241E-9394-4705-BB9A-1718F2FFAE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99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38" tIns="45719" rIns="91438" bIns="45719" rtlCol="0"/>
          <a:lstStyle>
            <a:lvl1pPr algn="r">
              <a:defRPr sz="1200"/>
            </a:lvl1pPr>
          </a:lstStyle>
          <a:p>
            <a:fld id="{0B62F0EB-09FA-4A1E-B914-1BB8A8531823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1370"/>
            <a:ext cx="5486400" cy="406254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200"/>
            </a:lvl1pPr>
          </a:lstStyle>
          <a:p>
            <a:fld id="{6904C23A-3F92-4666-8970-3601CD63069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936625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8" tIns="45719" rIns="91438" bIns="45719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30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85750" indent="-285750" algn="l" defTabSz="914400" rtl="0" eaLnBrk="1" latinLnBrk="0" hangingPunct="1">
      <a:lnSpc>
        <a:spcPct val="150000"/>
      </a:lnSpc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defTabSz="914400" rtl="0" eaLnBrk="1" latinLnBrk="0" hangingPunct="1">
      <a:lnSpc>
        <a:spcPct val="150000"/>
      </a:lnSpc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00150" indent="-285750" algn="l" defTabSz="914400" rtl="0" eaLnBrk="1" latinLnBrk="0" hangingPunct="1">
      <a:lnSpc>
        <a:spcPct val="150000"/>
      </a:lnSpc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657350" indent="-285750" algn="l" defTabSz="914400" rtl="0" eaLnBrk="1" latinLnBrk="0" hangingPunct="1">
      <a:lnSpc>
        <a:spcPct val="150000"/>
      </a:lnSpc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114550" indent="-285750" algn="l" defTabSz="914400" rtl="0" eaLnBrk="1" latinLnBrk="0" hangingPunct="1">
      <a:lnSpc>
        <a:spcPct val="150000"/>
      </a:lnSpc>
      <a:buFont typeface="Arial" panose="020B0604020202020204" pitchFamily="34" charset="0"/>
      <a:buChar char="•"/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yline_title_1920x1080.png">
            <a:extLst>
              <a:ext uri="{FF2B5EF4-FFF2-40B4-BE49-F238E27FC236}">
                <a16:creationId xmlns:a16="http://schemas.microsoft.com/office/drawing/2014/main" id="{93D3789F-1EC3-44A8-AF7B-DD7946BDE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73" b="23887"/>
          <a:stretch/>
        </p:blipFill>
        <p:spPr>
          <a:xfrm>
            <a:off x="0" y="0"/>
            <a:ext cx="12192000" cy="525779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61291F2-782D-4397-8A9B-DF98EF1E1DA1}"/>
              </a:ext>
            </a:extLst>
          </p:cNvPr>
          <p:cNvSpPr/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23B11-2326-4A47-8EDB-709BA23C90C5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WE POWER SEATTLE</a:t>
            </a:r>
          </a:p>
        </p:txBody>
      </p:sp>
      <p:sp>
        <p:nvSpPr>
          <p:cNvPr id="13" name="Title 19">
            <a:extLst>
              <a:ext uri="{FF2B5EF4-FFF2-40B4-BE49-F238E27FC236}">
                <a16:creationId xmlns:a16="http://schemas.microsoft.com/office/drawing/2014/main" id="{AAE2A726-B986-4060-8763-6D2B01B2F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49" y="1600202"/>
            <a:ext cx="10367271" cy="738664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F08A8D8-8187-41C2-AD9B-7EE37E2EBA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155" y="2511904"/>
            <a:ext cx="10367564" cy="673100"/>
          </a:xfrm>
        </p:spPr>
        <p:txBody>
          <a:bodyPr anchor="ctr" anchorCtr="0"/>
          <a:lstStyle>
            <a:lvl1pPr>
              <a:buNone/>
              <a:defRPr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10D5534-6BE3-4A0F-BAA0-CF953A7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47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F2A2F7-3051-4EC8-9F42-8A6E70C5EB7A}"/>
              </a:ext>
            </a:extLst>
          </p:cNvPr>
          <p:cNvSpPr/>
          <p:nvPr userDrawn="1"/>
        </p:nvSpPr>
        <p:spPr>
          <a:xfrm>
            <a:off x="0" y="0"/>
            <a:ext cx="56817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CA42E48-1EE6-451B-B1DD-9EE0B58005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579DCE6-2677-48FD-9E67-BE7BF043B66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itle 19">
            <a:extLst>
              <a:ext uri="{FF2B5EF4-FFF2-40B4-BE49-F238E27FC236}">
                <a16:creationId xmlns:a16="http://schemas.microsoft.com/office/drawing/2014/main" id="{68672D1B-CC55-4968-A532-241F68436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3AFCB3F-C083-440A-BB31-947CDD3789F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81708" y="0"/>
            <a:ext cx="6510292" cy="6858000"/>
          </a:xfrm>
        </p:spPr>
        <p:txBody>
          <a:bodyPr tIns="182880" rIns="274320"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r>
              <a:rPr lang="en-US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7623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refighters spraying water on a building&#10;&#10;Description automatically generated with low confidence">
            <a:extLst>
              <a:ext uri="{FF2B5EF4-FFF2-40B4-BE49-F238E27FC236}">
                <a16:creationId xmlns:a16="http://schemas.microsoft.com/office/drawing/2014/main" id="{FC96923F-9C06-4D78-8B96-20804239DD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4458" y="0"/>
            <a:ext cx="692754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C78250-A172-44DE-8AFD-3D27D29A2C7C}"/>
              </a:ext>
            </a:extLst>
          </p:cNvPr>
          <p:cNvSpPr/>
          <p:nvPr userDrawn="1"/>
        </p:nvSpPr>
        <p:spPr>
          <a:xfrm>
            <a:off x="4127" y="0"/>
            <a:ext cx="568170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7D52A935-5D4D-44E0-A610-8577D53EE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5FF0E9C-B646-4E81-BE47-4256A72AD1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355C854A-EABF-435C-928E-5AF1DE96A1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7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Yellow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F2A2F7-3051-4EC8-9F42-8A6E70C5EB7A}"/>
              </a:ext>
            </a:extLst>
          </p:cNvPr>
          <p:cNvSpPr/>
          <p:nvPr userDrawn="1"/>
        </p:nvSpPr>
        <p:spPr>
          <a:xfrm>
            <a:off x="0" y="0"/>
            <a:ext cx="5681708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F21A8A18-31E7-4B2F-BA6F-3B84388883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B6859FA-DB6D-47F2-B206-51CFA151D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itle 19">
            <a:extLst>
              <a:ext uri="{FF2B5EF4-FFF2-40B4-BE49-F238E27FC236}">
                <a16:creationId xmlns:a16="http://schemas.microsoft.com/office/drawing/2014/main" id="{DFEAC3A1-D917-49D6-879C-001DCC7940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896FE87-0542-4AC3-803B-FC0400298C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81708" y="0"/>
            <a:ext cx="6510292" cy="6858000"/>
          </a:xfrm>
        </p:spPr>
        <p:txBody>
          <a:bodyPr tIns="182880" rIns="274320"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r>
              <a:rPr lang="en-US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1446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olid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224BE3B-F77D-40B0-AF91-B5D262074D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itle 19">
            <a:extLst>
              <a:ext uri="{FF2B5EF4-FFF2-40B4-BE49-F238E27FC236}">
                <a16:creationId xmlns:a16="http://schemas.microsoft.com/office/drawing/2014/main" id="{F00955FB-2D65-4EEA-B370-85BE80A661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EF69BEC-5263-4074-97C0-38025ECDF9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A39CC63D-D74D-41EB-BD92-BDB5F53565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85001" y="1396043"/>
            <a:ext cx="4492038" cy="318499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128280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olid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FF78D7A-BB82-45FB-AD85-E94900B235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77BB43D-F3E9-4A87-AFD6-77F61A0D5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6" name="Title 19">
            <a:extLst>
              <a:ext uri="{FF2B5EF4-FFF2-40B4-BE49-F238E27FC236}">
                <a16:creationId xmlns:a16="http://schemas.microsoft.com/office/drawing/2014/main" id="{9E6B6409-3E42-4002-BF16-DFEB405D14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C7465FA1-F248-4844-931F-B2128634A17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85001" y="1396043"/>
            <a:ext cx="4492038" cy="318499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28127160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olid Yellow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86F64D83-25A3-421E-A92C-3CCA93850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E1CA864-36B1-4860-A5DE-7A94ACF240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14E28904-876D-4979-B98F-D3769FD131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7C10859C-8020-4379-B9D4-D3306DC628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85001" y="1396043"/>
            <a:ext cx="4492038" cy="318499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73234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yellow_line.png">
            <a:extLst>
              <a:ext uri="{FF2B5EF4-FFF2-40B4-BE49-F238E27FC236}">
                <a16:creationId xmlns:a16="http://schemas.microsoft.com/office/drawing/2014/main" id="{73C6C402-01AC-4610-91FF-1631BC033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095" y="1145215"/>
            <a:ext cx="10913806" cy="3513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9097" y="543064"/>
            <a:ext cx="10913804" cy="553998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39096" y="1424339"/>
            <a:ext cx="10913805" cy="4834418"/>
          </a:xfrm>
        </p:spPr>
        <p:txBody>
          <a:bodyPr/>
          <a:lstStyle>
            <a:lvl1pPr marL="228600" indent="-228600">
              <a:buSzPct val="120000"/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Type your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BDC0F40-839F-49AF-A0EC-01D27E306F15}"/>
              </a:ext>
            </a:extLst>
          </p:cNvPr>
          <p:cNvSpPr txBox="1"/>
          <p:nvPr userDrawn="1"/>
        </p:nvSpPr>
        <p:spPr>
          <a:xfrm>
            <a:off x="11442875" y="6498937"/>
            <a:ext cx="6108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03C4FE9-EF79-4163-94C6-3418A1C4EFAB}" type="slidenum">
              <a:rPr lang="en-US" sz="1000" cap="all" baseline="0" smtClean="0">
                <a:solidFill>
                  <a:schemeClr val="tx2"/>
                </a:solidFill>
              </a:rPr>
              <a:pPr algn="l"/>
              <a:t>‹#›</a:t>
            </a:fld>
            <a:endParaRPr lang="en-US" sz="1000" cap="all" baseline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yellow_line.png">
            <a:extLst>
              <a:ext uri="{FF2B5EF4-FFF2-40B4-BE49-F238E27FC236}">
                <a16:creationId xmlns:a16="http://schemas.microsoft.com/office/drawing/2014/main" id="{3227588E-FD27-44F5-8C21-784978CD3A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095" y="1145215"/>
            <a:ext cx="10913806" cy="35137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C97ED42-8DFD-44B7-95A2-63CCC295992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9097" y="1424340"/>
            <a:ext cx="7386318" cy="4816662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Type your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F480FF-E5E3-43B2-8FFE-4C9BF2878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97" y="543064"/>
            <a:ext cx="10913804" cy="553998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269177C-9EB6-4F16-96E0-21BB0A4CA455}"/>
              </a:ext>
            </a:extLst>
          </p:cNvPr>
          <p:cNvSpPr txBox="1"/>
          <p:nvPr userDrawn="1"/>
        </p:nvSpPr>
        <p:spPr>
          <a:xfrm>
            <a:off x="11442875" y="6498937"/>
            <a:ext cx="6108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03C4FE9-EF79-4163-94C6-3418A1C4EFAB}" type="slidenum">
              <a:rPr lang="en-US" sz="1000" cap="all" baseline="0" smtClean="0">
                <a:solidFill>
                  <a:schemeClr val="tx2"/>
                </a:solidFill>
              </a:rPr>
              <a:pPr algn="l"/>
              <a:t>‹#›</a:t>
            </a:fld>
            <a:endParaRPr lang="en-US" sz="1000" cap="all" baseline="0">
              <a:solidFill>
                <a:schemeClr val="tx2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232233C-3834-4A5D-BA8F-D9E859BF599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176334" y="1417320"/>
            <a:ext cx="3376568" cy="483256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r>
              <a:rPr lang="en-US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204642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yellow_line.png">
            <a:extLst>
              <a:ext uri="{FF2B5EF4-FFF2-40B4-BE49-F238E27FC236}">
                <a16:creationId xmlns:a16="http://schemas.microsoft.com/office/drawing/2014/main" id="{DF4FD612-4766-433E-80FA-BC2D78621F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095" y="1145215"/>
            <a:ext cx="10913806" cy="35137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2124" y="1417320"/>
            <a:ext cx="5320778" cy="483256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r>
              <a:rPr lang="en-US"/>
              <a:t>Click icon to add content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E060A32-FD9B-4341-9247-968E50F4BA0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9097" y="1424340"/>
            <a:ext cx="5456904" cy="482554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Type your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73A65E4-9083-47AC-9E83-490CAA9513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97" y="543064"/>
            <a:ext cx="10913804" cy="553998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46EA713-03D4-4B93-B745-8FF453D1D753}"/>
              </a:ext>
            </a:extLst>
          </p:cNvPr>
          <p:cNvSpPr txBox="1"/>
          <p:nvPr userDrawn="1"/>
        </p:nvSpPr>
        <p:spPr>
          <a:xfrm>
            <a:off x="11442875" y="6498937"/>
            <a:ext cx="6108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03C4FE9-EF79-4163-94C6-3418A1C4EFAB}" type="slidenum">
              <a:rPr lang="en-US" sz="1000" cap="all" baseline="0" smtClean="0">
                <a:solidFill>
                  <a:schemeClr val="tx2"/>
                </a:solidFill>
              </a:rPr>
              <a:pPr algn="l"/>
              <a:t>‹#›</a:t>
            </a:fld>
            <a:endParaRPr lang="en-US" sz="1000" cap="all" baseline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8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yellow_line.png">
            <a:extLst>
              <a:ext uri="{FF2B5EF4-FFF2-40B4-BE49-F238E27FC236}">
                <a16:creationId xmlns:a16="http://schemas.microsoft.com/office/drawing/2014/main" id="{CEA9D328-6D8D-4FC5-9524-1D39321230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095" y="1145215"/>
            <a:ext cx="10913806" cy="351377"/>
          </a:xfrm>
          <a:prstGeom prst="rect">
            <a:avLst/>
          </a:prstGeom>
        </p:spPr>
      </p:pic>
      <p:sp>
        <p:nvSpPr>
          <p:cNvPr id="11" name="TextBox 8"/>
          <p:cNvSpPr txBox="1"/>
          <p:nvPr/>
        </p:nvSpPr>
        <p:spPr>
          <a:xfrm>
            <a:off x="11442875" y="6498937"/>
            <a:ext cx="6108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03C4FE9-EF79-4163-94C6-3418A1C4EFAB}" type="slidenum">
              <a:rPr lang="en-US" sz="1000" cap="all" baseline="0" smtClean="0">
                <a:solidFill>
                  <a:schemeClr val="tx2"/>
                </a:solidFill>
              </a:rPr>
              <a:pPr algn="l"/>
              <a:t>‹#›</a:t>
            </a:fld>
            <a:endParaRPr lang="en-US" sz="1000" cap="all" baseline="0">
              <a:solidFill>
                <a:schemeClr val="tx2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AD237C0-1D97-4C31-9433-CA6161FBAAA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9098" y="1417321"/>
            <a:ext cx="7403689" cy="483255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Type your bullet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441196-D05F-487B-939F-375001086F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9097" y="543064"/>
            <a:ext cx="10910752" cy="553998"/>
          </a:xfrm>
        </p:spPr>
        <p:txBody>
          <a:bodyPr/>
          <a:lstStyle>
            <a:lvl1pPr>
              <a:defRPr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EF45DBB-D182-402A-8F4C-68DAAB66343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176334" y="1417320"/>
            <a:ext cx="3376568" cy="2391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r>
              <a:rPr lang="en-US"/>
              <a:t>Click icon to add content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75B6662-4E34-4D4D-ADE8-9E176DDC7E2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8176334" y="3941685"/>
            <a:ext cx="3376568" cy="2306886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r>
              <a:rPr lang="en-US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2482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 Blu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91908-1E88-4B69-9968-18874CFEC399}"/>
              </a:ext>
            </a:extLst>
          </p:cNvPr>
          <p:cNvSpPr/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5DF29671-AF80-4973-B727-BB75929EBB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5257798"/>
          </a:xfrm>
        </p:spPr>
        <p:txBody>
          <a:bodyPr lIns="182880" tIns="182880" rIns="182880" bIns="182880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BB2BB-D9AE-468E-998A-0C9F69008AE3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WE POWER SEATTLE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42CB32DB-452C-4108-B5E0-F400F12D1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1" name="Title 19">
            <a:extLst>
              <a:ext uri="{FF2B5EF4-FFF2-40B4-BE49-F238E27FC236}">
                <a16:creationId xmlns:a16="http://schemas.microsoft.com/office/drawing/2014/main" id="{E70DE59F-4E5B-492C-9025-D09382697A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49" y="1600202"/>
            <a:ext cx="10367271" cy="73866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7B738AC-F569-488F-BB8D-3B303DE0A5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155" y="2511904"/>
            <a:ext cx="10367564" cy="673100"/>
          </a:xfrm>
        </p:spPr>
        <p:txBody>
          <a:bodyPr anchor="ctr" anchorCtr="0"/>
          <a:lstStyle>
            <a:lvl1pPr>
              <a:buNone/>
              <a:defRPr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21824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/>
          <p:cNvSpPr txBox="1"/>
          <p:nvPr/>
        </p:nvSpPr>
        <p:spPr>
          <a:xfrm>
            <a:off x="11442875" y="6498937"/>
            <a:ext cx="61083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903C4FE9-EF79-4163-94C6-3418A1C4EFAB}" type="slidenum">
              <a:rPr lang="en-US" sz="1000" cap="all" baseline="0" smtClean="0">
                <a:solidFill>
                  <a:schemeClr val="tx2"/>
                </a:solidFill>
              </a:rPr>
              <a:pPr algn="l"/>
              <a:t>‹#›</a:t>
            </a:fld>
            <a:endParaRPr lang="en-US" sz="1000" cap="all" baseline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3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1D4E34-3D81-401C-9EFD-679516D00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417EB6-25C1-4CD0-8C04-D3FBB8A5E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6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05EA0D-B9BD-4956-AC73-35F7958F53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9CCE03-CC1F-4B21-9519-0903CF3A5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9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6B148D6-6780-DA75-25ED-9E2A8F309D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9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screen with white text&#10;&#10;Description automatically generated">
            <a:extLst>
              <a:ext uri="{FF2B5EF4-FFF2-40B4-BE49-F238E27FC236}">
                <a16:creationId xmlns:a16="http://schemas.microsoft.com/office/drawing/2014/main" id="{B01B760C-A791-46E8-184A-8A7D63627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Yell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background with black text&#10;&#10;Description automatically generated">
            <a:extLst>
              <a:ext uri="{FF2B5EF4-FFF2-40B4-BE49-F238E27FC236}">
                <a16:creationId xmlns:a16="http://schemas.microsoft.com/office/drawing/2014/main" id="{AD238593-AEAF-8A1F-6A88-7203D7308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CA5D09D0-5EDC-2DB0-59F4-2EB16F373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, Vision &amp; 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yellow_line.png">
            <a:extLst>
              <a:ext uri="{FF2B5EF4-FFF2-40B4-BE49-F238E27FC236}">
                <a16:creationId xmlns:a16="http://schemas.microsoft.com/office/drawing/2014/main" id="{BA27253B-5765-4385-80BA-711515FFA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9095" y="1145215"/>
            <a:ext cx="10913806" cy="35137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C7DC14A-634B-4672-9C6B-B4A229ADB553}"/>
              </a:ext>
            </a:extLst>
          </p:cNvPr>
          <p:cNvSpPr txBox="1"/>
          <p:nvPr userDrawn="1"/>
        </p:nvSpPr>
        <p:spPr>
          <a:xfrm>
            <a:off x="639097" y="461572"/>
            <a:ext cx="10933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46AD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Mission, Vision, and Values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3A0A27-2A13-498E-A77A-45F4B742652A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WE POWER SEATTLE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22A4B8-C441-4FB0-85EA-99A66AD5221B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WE POWER SEATTLE</a:t>
            </a: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55189EB-8FC2-4D0B-A814-A6F262FE84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pic>
        <p:nvPicPr>
          <p:cNvPr id="3" name="Picture 2" descr="A close-up of a company values&#10;&#10;Description automatically generated">
            <a:extLst>
              <a:ext uri="{FF2B5EF4-FFF2-40B4-BE49-F238E27FC236}">
                <a16:creationId xmlns:a16="http://schemas.microsoft.com/office/drawing/2014/main" id="{667BA784-DBF1-0F56-443A-3C9190E003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95" y="1533904"/>
            <a:ext cx="10063533" cy="382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1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oundary_title_1920x1080.png">
            <a:extLst>
              <a:ext uri="{FF2B5EF4-FFF2-40B4-BE49-F238E27FC236}">
                <a16:creationId xmlns:a16="http://schemas.microsoft.com/office/drawing/2014/main" id="{2C97E0F6-3322-4A53-B2ED-58B2D12158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088" b="23906"/>
          <a:stretch/>
        </p:blipFill>
        <p:spPr>
          <a:xfrm>
            <a:off x="0" y="0"/>
            <a:ext cx="12192001" cy="52577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5E99FE-1864-4427-A7E3-6ACF8BCC7BB0}"/>
              </a:ext>
            </a:extLst>
          </p:cNvPr>
          <p:cNvSpPr/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22A10-7ED6-47F0-B018-5906A4B36A10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WE POWER SEATTLE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1111928-5AB5-4683-B373-2638FDE750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3" name="Title 19">
            <a:extLst>
              <a:ext uri="{FF2B5EF4-FFF2-40B4-BE49-F238E27FC236}">
                <a16:creationId xmlns:a16="http://schemas.microsoft.com/office/drawing/2014/main" id="{F26B921C-E274-4CFC-BC8E-47C813C42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49" y="1600202"/>
            <a:ext cx="10367271" cy="738664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303DBC48-3B66-42FD-9F30-11837E315F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155" y="2511904"/>
            <a:ext cx="10367564" cy="673100"/>
          </a:xfrm>
        </p:spPr>
        <p:txBody>
          <a:bodyPr anchor="ctr" anchorCtr="0"/>
          <a:lstStyle>
            <a:lvl1pPr>
              <a:buNone/>
              <a:defRPr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81099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 Gree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B91908-1E88-4B69-9968-18874CFEC399}"/>
              </a:ext>
            </a:extLst>
          </p:cNvPr>
          <p:cNvSpPr/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1C354B9-58A1-4EC5-B6D0-1DBA6350CB9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5257798"/>
          </a:xfrm>
        </p:spPr>
        <p:txBody>
          <a:bodyPr lIns="182880" tIns="182880" rIns="182880" bIns="182880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66BEEC-9D00-4E19-AA7E-705AFE4B7B4D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WE POWER SEATTLE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A7E5627-D388-425B-92E2-05B1B79D55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1" name="Title 19">
            <a:extLst>
              <a:ext uri="{FF2B5EF4-FFF2-40B4-BE49-F238E27FC236}">
                <a16:creationId xmlns:a16="http://schemas.microsoft.com/office/drawing/2014/main" id="{F1683FE0-ED0F-4D83-B35C-994660A21B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49" y="1600202"/>
            <a:ext cx="10367271" cy="73866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26E5379-C7BE-454F-BA58-1A796F1B3C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155" y="2511904"/>
            <a:ext cx="10367564" cy="673100"/>
          </a:xfrm>
        </p:spPr>
        <p:txBody>
          <a:bodyPr anchor="ctr" anchorCtr="0"/>
          <a:lstStyle>
            <a:lvl1pPr>
              <a:buNone/>
              <a:defRPr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824701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aerial_title_1920x1080.png">
            <a:extLst>
              <a:ext uri="{FF2B5EF4-FFF2-40B4-BE49-F238E27FC236}">
                <a16:creationId xmlns:a16="http://schemas.microsoft.com/office/drawing/2014/main" id="{84548D2C-1944-4D99-8721-328E65E00D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36" b="23286"/>
          <a:stretch/>
        </p:blipFill>
        <p:spPr>
          <a:xfrm>
            <a:off x="0" y="-14036"/>
            <a:ext cx="12192000" cy="527183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D391279-6019-4383-8456-A0FBD1A4B6F4}"/>
              </a:ext>
            </a:extLst>
          </p:cNvPr>
          <p:cNvSpPr/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58A444-C02C-4B70-901B-96B3BFC04970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WE POWER SEATTLE</a:t>
            </a:r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35A05E48-9389-4C59-ADEB-B38B9EFEC2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3" name="Title 19">
            <a:extLst>
              <a:ext uri="{FF2B5EF4-FFF2-40B4-BE49-F238E27FC236}">
                <a16:creationId xmlns:a16="http://schemas.microsoft.com/office/drawing/2014/main" id="{6E476282-CBA3-4DAA-8FCA-5890200EE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49" y="1600202"/>
            <a:ext cx="10367271" cy="738664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0290C2B5-3E70-4C9C-9217-78927F8C14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155" y="2511904"/>
            <a:ext cx="10367564" cy="673100"/>
          </a:xfrm>
        </p:spPr>
        <p:txBody>
          <a:bodyPr anchor="ctr" anchorCtr="0"/>
          <a:lstStyle>
            <a:lvl1pPr>
              <a:buNone/>
              <a:defRPr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14630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ndscape Yellow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25C51A-0747-4EBF-9B01-E364FC9ADBE9}"/>
              </a:ext>
            </a:extLst>
          </p:cNvPr>
          <p:cNvSpPr/>
          <p:nvPr userDrawn="1"/>
        </p:nvSpPr>
        <p:spPr>
          <a:xfrm>
            <a:off x="0" y="5257800"/>
            <a:ext cx="12192000" cy="1600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86E897A-E25C-4B6F-8C28-7920D29DAA4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2000" cy="5257798"/>
          </a:xfrm>
        </p:spPr>
        <p:txBody>
          <a:bodyPr lIns="182880" tIns="182880" rIns="182880" bIns="182880"/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an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412A70-96AC-4EA4-856A-59DBA302422A}"/>
              </a:ext>
            </a:extLst>
          </p:cNvPr>
          <p:cNvSpPr txBox="1"/>
          <p:nvPr userDrawn="1"/>
        </p:nvSpPr>
        <p:spPr>
          <a:xfrm>
            <a:off x="9461125" y="5870978"/>
            <a:ext cx="2264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chemeClr val="tx1"/>
                </a:solidFill>
              </a:rPr>
              <a:t>WE POWER SEATTLE</a:t>
            </a:r>
          </a:p>
        </p:txBody>
      </p:sp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E0F72F81-0BBA-4E6F-85DD-68499A773A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4" name="Title 19">
            <a:extLst>
              <a:ext uri="{FF2B5EF4-FFF2-40B4-BE49-F238E27FC236}">
                <a16:creationId xmlns:a16="http://schemas.microsoft.com/office/drawing/2014/main" id="{0D25FBAE-3F61-4C6E-88D7-D33087BC7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049" y="1600202"/>
            <a:ext cx="10367271" cy="738664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46CC742-99C4-4D60-94EF-95F5DF5C40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155" y="2511904"/>
            <a:ext cx="10367564" cy="673100"/>
          </a:xfrm>
        </p:spPr>
        <p:txBody>
          <a:bodyPr anchor="ctr" anchorCtr="0"/>
          <a:lstStyle>
            <a:lvl1pPr>
              <a:buNone/>
              <a:defRPr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166641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&#10;&#10;Description automatically generated">
            <a:extLst>
              <a:ext uri="{FF2B5EF4-FFF2-40B4-BE49-F238E27FC236}">
                <a16:creationId xmlns:a16="http://schemas.microsoft.com/office/drawing/2014/main" id="{48945129-5BA3-48DD-B426-43AF4BD73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708" y="0"/>
            <a:ext cx="6510292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C3B5F3-1F73-475C-ACA0-4BB54F3B08C5}"/>
              </a:ext>
            </a:extLst>
          </p:cNvPr>
          <p:cNvSpPr/>
          <p:nvPr userDrawn="1"/>
        </p:nvSpPr>
        <p:spPr>
          <a:xfrm>
            <a:off x="0" y="0"/>
            <a:ext cx="56817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9A65F3B-ED29-4E3F-9D93-434A3AEC7F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16E5615-29CD-4815-8F46-33B1A1DE0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itle 19">
            <a:extLst>
              <a:ext uri="{FF2B5EF4-FFF2-40B4-BE49-F238E27FC236}">
                <a16:creationId xmlns:a16="http://schemas.microsoft.com/office/drawing/2014/main" id="{70B5CFCF-43B7-4650-8106-B0B66D46D4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5312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e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F2A2F7-3051-4EC8-9F42-8A6E70C5EB7A}"/>
              </a:ext>
            </a:extLst>
          </p:cNvPr>
          <p:cNvSpPr/>
          <p:nvPr userDrawn="1"/>
        </p:nvSpPr>
        <p:spPr>
          <a:xfrm>
            <a:off x="0" y="0"/>
            <a:ext cx="56817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1F2DCA2-EC79-4BCB-8A08-910F4664B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C2D9AA5-1102-4545-B2E0-356F119325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9">
            <a:extLst>
              <a:ext uri="{FF2B5EF4-FFF2-40B4-BE49-F238E27FC236}">
                <a16:creationId xmlns:a16="http://schemas.microsoft.com/office/drawing/2014/main" id="{6DB68EAD-1C8B-4FD7-A57B-217B22D76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03B6333-29D8-45E0-BE33-B61E8AD2FDE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681708" y="0"/>
            <a:ext cx="6510292" cy="6858000"/>
          </a:xfrm>
        </p:spPr>
        <p:txBody>
          <a:bodyPr tIns="182880" rIns="274320"/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>
              <a:buNone/>
              <a:defRPr/>
            </a:lvl2pPr>
          </a:lstStyle>
          <a:p>
            <a:r>
              <a:rPr lang="en-US"/>
              <a:t>Click icon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3862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azebo in a park&#10;&#10;Description automatically generated with low confidence">
            <a:extLst>
              <a:ext uri="{FF2B5EF4-FFF2-40B4-BE49-F238E27FC236}">
                <a16:creationId xmlns:a16="http://schemas.microsoft.com/office/drawing/2014/main" id="{5B1DA9D3-C040-4DA8-A63A-E1D61C350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1708" y="0"/>
            <a:ext cx="651029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F06BF4-BE3B-4A26-8C20-2273CFD8E88D}"/>
              </a:ext>
            </a:extLst>
          </p:cNvPr>
          <p:cNvSpPr/>
          <p:nvPr userDrawn="1"/>
        </p:nvSpPr>
        <p:spPr>
          <a:xfrm>
            <a:off x="0" y="0"/>
            <a:ext cx="568170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A6A05C4-E1E0-44E7-A114-506E7E274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7" y="5735604"/>
            <a:ext cx="2939142" cy="640080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10F5135-13FC-4DBE-A6F5-326233B8B36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430" y="3153790"/>
            <a:ext cx="4430571" cy="430887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buNone/>
              <a:defRPr>
                <a:solidFill>
                  <a:schemeClr val="accent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3" name="Title 19">
            <a:extLst>
              <a:ext uri="{FF2B5EF4-FFF2-40B4-BE49-F238E27FC236}">
                <a16:creationId xmlns:a16="http://schemas.microsoft.com/office/drawing/2014/main" id="{A453BDD7-8560-4C52-AC24-D15D56714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430" y="2434540"/>
            <a:ext cx="4430571" cy="553998"/>
          </a:xfrm>
        </p:spPr>
        <p:txBody>
          <a:bodyPr anchor="b" anchorCtr="0"/>
          <a:lstStyle>
            <a:lvl1pPr>
              <a:defRPr sz="3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2" name="AutoShape 2" descr="Pioneer Square Pergola in downtown Seattle, WA">
            <a:extLst>
              <a:ext uri="{FF2B5EF4-FFF2-40B4-BE49-F238E27FC236}">
                <a16:creationId xmlns:a16="http://schemas.microsoft.com/office/drawing/2014/main" id="{28BBD95E-A3CE-48B3-B10A-DBCE3DA95802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9097" y="582077"/>
            <a:ext cx="10913805" cy="553998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9097" y="1750143"/>
            <a:ext cx="10913804" cy="20687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769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92" r:id="rId2"/>
    <p:sldLayoutId id="2147483886" r:id="rId3"/>
    <p:sldLayoutId id="2147483896" r:id="rId4"/>
    <p:sldLayoutId id="2147483883" r:id="rId5"/>
    <p:sldLayoutId id="2147483897" r:id="rId6"/>
    <p:sldLayoutId id="2147483887" r:id="rId7"/>
    <p:sldLayoutId id="2147483920" r:id="rId8"/>
    <p:sldLayoutId id="2147483891" r:id="rId9"/>
    <p:sldLayoutId id="2147483919" r:id="rId10"/>
    <p:sldLayoutId id="2147483890" r:id="rId11"/>
    <p:sldLayoutId id="2147483918" r:id="rId12"/>
    <p:sldLayoutId id="2147483899" r:id="rId13"/>
    <p:sldLayoutId id="2147483898" r:id="rId14"/>
    <p:sldLayoutId id="2147483928" r:id="rId15"/>
    <p:sldLayoutId id="2147483789" r:id="rId16"/>
    <p:sldLayoutId id="2147483792" r:id="rId17"/>
    <p:sldLayoutId id="2147483791" r:id="rId18"/>
    <p:sldLayoutId id="2147483793" r:id="rId19"/>
    <p:sldLayoutId id="2147483929" r:id="rId20"/>
    <p:sldLayoutId id="2147483905" r:id="rId21"/>
    <p:sldLayoutId id="2147483906" r:id="rId22"/>
    <p:sldLayoutId id="2147483907" r:id="rId23"/>
    <p:sldLayoutId id="2147483908" r:id="rId24"/>
    <p:sldLayoutId id="2147483909" r:id="rId25"/>
    <p:sldLayoutId id="2147483910" r:id="rId26"/>
    <p:sldLayoutId id="2147483911" r:id="rId27"/>
    <p:sldLayoutId id="2147483912" r:id="rId28"/>
    <p:sldLayoutId id="2147483904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accent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74320" indent="-274320" algn="l" defTabSz="914400" rtl="0" eaLnBrk="1" latinLnBrk="0" hangingPunct="1">
        <a:lnSpc>
          <a:spcPct val="100000"/>
        </a:lnSpc>
        <a:spcBef>
          <a:spcPts val="1400"/>
        </a:spcBef>
        <a:buClr>
          <a:schemeClr val="accent1"/>
        </a:buClr>
        <a:buSzPct val="140000"/>
        <a:buFont typeface="Arial" panose="020B0604020202020204" pitchFamily="34" charset="0"/>
        <a:buChar char="•"/>
        <a:defRPr sz="2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569913" indent="-225425" algn="l" defTabSz="914400" rtl="0" eaLnBrk="1" latinLnBrk="0" hangingPunct="1">
        <a:lnSpc>
          <a:spcPct val="100000"/>
        </a:lnSpc>
        <a:spcBef>
          <a:spcPts val="650"/>
        </a:spcBef>
        <a:buClr>
          <a:srgbClr val="63B246"/>
        </a:buClr>
        <a:buSzPct val="120000"/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796925" indent="-227013" algn="l" defTabSz="914400" rtl="0" eaLnBrk="1" latinLnBrk="0" hangingPunct="1">
        <a:lnSpc>
          <a:spcPct val="100000"/>
        </a:lnSpc>
        <a:spcBef>
          <a:spcPts val="600"/>
        </a:spcBef>
        <a:buClr>
          <a:schemeClr val="accent6"/>
        </a:buClr>
        <a:buSzPct val="12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028700" indent="-231775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95000"/>
        <a:buFont typeface="Courier New" panose="02070309020205020404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258888" indent="-227013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Courier New" panose="02070309020205020404" pitchFamily="49" charset="0"/>
        <a:buChar char="o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F76A6-8206-4278-83EE-F15BBBEA2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State and Our Customers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4EC63-8A2C-4D95-B867-039D1BA8A8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8EC7-5753-9779-4AA0-61C3F33EB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5DA323-46A8-4BD9-3040-7633D59F3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424340"/>
            <a:ext cx="5456904" cy="4825540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We need to plan for the future now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Strategic, focus on the future.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No commercial study for </a:t>
            </a:r>
            <a:r>
              <a:rPr lang="en-US"/>
              <a:t>transition period</a:t>
            </a:r>
            <a:r>
              <a:rPr lang="en-US" dirty="0"/>
              <a:t>.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PTDFs used for assigning </a:t>
            </a:r>
            <a:r>
              <a:rPr lang="en-US"/>
              <a:t>capacity</a:t>
            </a:r>
            <a:r>
              <a:rPr lang="en-US" dirty="0"/>
              <a:t>. (Just, Fair, &amp; Reasonable)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Facilitates fast interconnection</a:t>
            </a:r>
            <a:endParaRPr lang="en-US"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55B7C1-AA20-124F-7FD2-7D25D009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/>
              <a:t>Start Proactive Planning </a:t>
            </a:r>
            <a:r>
              <a:rPr lang="en-US" b="1"/>
              <a:t>NOW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E444D6-0D85-5453-3524-F0B676801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128" y="1628280"/>
            <a:ext cx="5246542" cy="374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63EEA-E2E4-A09E-21C4-7BA784CBC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F4BABF-BBF6-0BE5-599C-DB2313FB06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1600" y="1417320"/>
            <a:ext cx="6371302" cy="4832560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BPA’s proposal only changes BPA contracting process.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We suggest BPA consider exploring internal organizational process and structure changes that support accelerating transmission expansion.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10EA2B2-C132-222E-AD11-43058D45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Accelerate Expansion through BPA Reform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DBB76E-805C-080D-5413-0C7D7CAFC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7" y="1483567"/>
            <a:ext cx="4266732" cy="35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F1959E-667D-B7B7-88FA-23B6E0AC1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1FC3E4-C0BA-F8A0-E017-C9DE20269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424340"/>
            <a:ext cx="5456904" cy="4825540"/>
          </a:xfrm>
        </p:spPr>
        <p:txBody>
          <a:bodyPr vert="horz" wrap="square" lIns="0" tIns="0" rIns="0" bIns="0" rtlCol="0" anchor="t"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Exception for few sub-grid constraints</a:t>
            </a:r>
            <a:endParaRPr lang="en-US" dirty="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Maintains Reliability through curtailment during extreme weather events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Interim Service Contract </a:t>
            </a:r>
            <a:r>
              <a:rPr lang="en-US" u="sng" dirty="0"/>
              <a:t>Mandatory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Leads to long-term firm service 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Contractual obligation to securitize </a:t>
            </a:r>
            <a:r>
              <a:rPr lang="en-US"/>
              <a:t>5 years of </a:t>
            </a:r>
            <a:r>
              <a:rPr lang="en-US" dirty="0"/>
              <a:t>service charges</a:t>
            </a:r>
            <a:endParaRPr lang="en-US" dirty="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Allows resources to focus on proactive planning</a:t>
            </a:r>
            <a:endParaRPr lang="en-US"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C90555-E140-2155-EFDB-D16F37F2F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>
                <a:latin typeface="Segoe UI"/>
                <a:cs typeface="Segoe UI"/>
              </a:rPr>
              <a:t>Offer Interim CFS with few exceptions for risk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1D043-3BE5-5B5C-B52F-3A39B86B3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268" y="1424340"/>
            <a:ext cx="4648458" cy="45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4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0B6F2-0F4B-39BC-493D-7B6D3B903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4DA4E0-FE2E-B483-E6A6-DAC575165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424340"/>
            <a:ext cx="5456904" cy="4825540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>
                <a:cs typeface="Segoe UI"/>
              </a:rPr>
              <a:t>After Proactive Planning Established, 3-5 years</a:t>
            </a:r>
          </a:p>
          <a:p>
            <a:pPr>
              <a:spcAft>
                <a:spcPts val="1200"/>
              </a:spcAft>
            </a:pPr>
            <a:r>
              <a:rPr lang="en-US">
                <a:cs typeface="Segoe UI"/>
              </a:rPr>
              <a:t>Full commercial study; Plan of Service offer to remaining queue by three time periods</a:t>
            </a:r>
          </a:p>
          <a:p>
            <a:pPr marL="569595" lvl="1">
              <a:spcBef>
                <a:spcPts val="600"/>
              </a:spcBef>
            </a:pPr>
            <a:r>
              <a:rPr lang="en-US">
                <a:solidFill>
                  <a:srgbClr val="262627"/>
                </a:solidFill>
                <a:cs typeface="Segoe UI"/>
              </a:rPr>
              <a:t>TSRs Prior to 8/15/2024</a:t>
            </a:r>
            <a:endParaRPr lang="en-US">
              <a:cs typeface="Segoe UI"/>
            </a:endParaRPr>
          </a:p>
          <a:p>
            <a:pPr marL="569595" lvl="1">
              <a:spcBef>
                <a:spcPts val="600"/>
              </a:spcBef>
            </a:pPr>
            <a:r>
              <a:rPr lang="en-US">
                <a:solidFill>
                  <a:srgbClr val="262627"/>
                </a:solidFill>
                <a:cs typeface="Segoe UI"/>
              </a:rPr>
              <a:t>TSRs 8/15/2024 to 10/01/2025</a:t>
            </a:r>
            <a:endParaRPr lang="en-US">
              <a:cs typeface="Segoe UI"/>
            </a:endParaRPr>
          </a:p>
          <a:p>
            <a:pPr marL="569595" lvl="1">
              <a:spcBef>
                <a:spcPts val="600"/>
              </a:spcBef>
            </a:pPr>
            <a:r>
              <a:rPr lang="en-US">
                <a:solidFill>
                  <a:srgbClr val="262627"/>
                </a:solidFill>
                <a:cs typeface="Segoe UI"/>
              </a:rPr>
              <a:t>TSRs After 10/01/2025</a:t>
            </a:r>
          </a:p>
          <a:p>
            <a:pPr>
              <a:spcBef>
                <a:spcPts val="600"/>
              </a:spcBef>
            </a:pPr>
            <a:r>
              <a:rPr lang="en-US">
                <a:cs typeface="Segoe UI"/>
              </a:rPr>
              <a:t>Limited Deferral</a:t>
            </a:r>
          </a:p>
          <a:p>
            <a:pPr marL="0" indent="0">
              <a:spcAft>
                <a:spcPts val="1200"/>
              </a:spcAft>
              <a:buNone/>
            </a:pP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endParaRPr lang="en-US"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838B04-F87E-63BC-241B-7E7F4C695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>
                <a:latin typeface="Segoe UI"/>
                <a:cs typeface="Segoe UI"/>
              </a:rPr>
              <a:t>Interim CFS path to firm Long-Term Service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0BA316-7FE5-A160-D04A-1D6A28D6C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3071" y="1360714"/>
            <a:ext cx="4939393" cy="49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63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5129-30FF-4BD0-A3D7-FF6B50526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509D7F-5F60-003F-4658-74D4A15FD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2857" y="1417320"/>
            <a:ext cx="6110045" cy="4832560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Criteria addressing challenges with hubs will still be needed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No further criteria needed when providing incentives for customers to make rational decisions when offered interim non-firm service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Eliminates risk of lengthy legal challenges to new criteria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Maintains Open Access</a:t>
            </a:r>
            <a:endParaRPr lang="en-US" sz="2400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4F84541-73B5-9169-098F-CB7FCB578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Minor Changes to Readiness Criteria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F40C7-759A-0E30-090A-ACECAAE3C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10" y="1838160"/>
            <a:ext cx="4753490" cy="293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E7575-E728-C8A1-6F02-BDE608EC0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8AD3F9-D3DE-48C0-C360-A56EB231F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424340"/>
            <a:ext cx="5456904" cy="4825540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Queue position for offering long term firm service respected.</a:t>
            </a:r>
            <a:endParaRPr lang="en-US" dirty="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Mandatory Interim service followed by a choice to take Plan of Service offer</a:t>
            </a:r>
            <a:endParaRPr lang="en-US" dirty="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Limited deferral of start date.</a:t>
            </a:r>
            <a:endParaRPr lang="en-US" dirty="0">
              <a:cs typeface="Segoe UI"/>
            </a:endParaRPr>
          </a:p>
          <a:p>
            <a:pPr>
              <a:spcAft>
                <a:spcPts val="1200"/>
              </a:spcAft>
            </a:pPr>
            <a:r>
              <a:rPr lang="en-US" dirty="0"/>
              <a:t>No Harm, future state coming.</a:t>
            </a:r>
            <a:endParaRPr lang="en-US" dirty="0">
              <a:cs typeface="Segoe UI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7CCAC3-B1D5-551C-EC09-09959EEDA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/>
              <a:t>LTF Queue management - Customer Choice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430852-2A92-FD09-6CB0-98359823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268" y="1424340"/>
            <a:ext cx="4648458" cy="45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9C803-B502-9932-8465-41AAA8787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1A6751-4AFB-61FB-657F-1BB221C34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097" y="1417320"/>
            <a:ext cx="10913805" cy="4832560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Source Maturity (EC-SM) – not needed or EC-SM-ALT-5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RAS Resource (EC-RAS) - EC-RAS-ALT-4, Arming load is not a solution.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PTP requests to NT PODs (EC-PTP) – Likely not needed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Delivering/Receiving Party Validation (EC-PV) – not needed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Product Options (IS-POPT) – Use standard CFS product 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Mandatory-Voluntary (IS-MV) – IS-MV-ALT-2 Mandatory at service offer.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Curtailment Type (IS-CT) – System Conditions only, no study needed</a:t>
            </a:r>
            <a:endParaRPr lang="en-US" sz="2400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3E6043-953C-B9EF-0022-E49BDC48A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 fontScale="90000"/>
          </a:bodyPr>
          <a:lstStyle/>
          <a:p>
            <a:r>
              <a:rPr lang="en-US"/>
              <a:t>BPA Proposal Alternative changes under this framework</a:t>
            </a:r>
          </a:p>
        </p:txBody>
      </p:sp>
    </p:spTree>
    <p:extLst>
      <p:ext uri="{BB962C8B-B14F-4D97-AF65-F5344CB8AC3E}">
        <p14:creationId xmlns:p14="http://schemas.microsoft.com/office/powerpoint/2010/main" val="13625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6C2F5-F7F5-B121-98D0-2CA8A37A1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BD3EDE-D161-ED32-E2B2-408DAB9D3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097" y="1417320"/>
            <a:ext cx="10913805" cy="4832560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Applying Evaluation Criteria to the Queue (QM-ECQ) – Limited by agreement, avoids risk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Structuring the Queue for Study (QM-SQS) – Three Time Periods, queue order</a:t>
            </a:r>
            <a:endParaRPr lang="en-US" sz="2400" dirty="0">
              <a:solidFill>
                <a:schemeClr val="tx1"/>
              </a:solidFill>
              <a:cs typeface="Segoe UI"/>
            </a:endParaRPr>
          </a:p>
          <a:p>
            <a:pPr marL="569595"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Segoe UI"/>
              </a:rPr>
              <a:t>TSRs Prior to 8/15/2024 - 1st group Offered interim CFS in Transition, 1st group for full commercial study in future state.</a:t>
            </a:r>
          </a:p>
          <a:p>
            <a:pPr marL="569595"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Segoe UI"/>
              </a:rPr>
              <a:t>TSRs 8/15/2024 to 10/01/2025 - 2nd group offered interim CFS in Transition, 2nd group for full commercial study in future state</a:t>
            </a:r>
          </a:p>
          <a:p>
            <a:pPr marL="569595"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cs typeface="Segoe UI"/>
              </a:rPr>
              <a:t>TSRs after 10/01/2025 - 3rd group offered interim CFS in Transition, 3rd group for full commercial study in future state.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E74596-AE05-20E6-4698-69471E66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BPA Proposal Alternative Changes Continued</a:t>
            </a:r>
          </a:p>
        </p:txBody>
      </p:sp>
    </p:spTree>
    <p:extLst>
      <p:ext uri="{BB962C8B-B14F-4D97-AF65-F5344CB8AC3E}">
        <p14:creationId xmlns:p14="http://schemas.microsoft.com/office/powerpoint/2010/main" val="22833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56804-0A96-D5F7-0879-711AC844E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DCB4F5-CC52-9357-3870-1E65DECF1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097" y="1417320"/>
            <a:ext cx="10913805" cy="4832560"/>
          </a:xfrm>
        </p:spPr>
        <p:txBody>
          <a:bodyPr vert="horz" wrap="square" lIns="0" tIns="0" rIns="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solidFill>
                <a:schemeClr val="tx1"/>
              </a:solidFill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cs typeface="Segoe UI"/>
              </a:rPr>
              <a:t>Firm Service Prioritization (QM-FSP) - Queue order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  <a:cs typeface="Segoe UI"/>
              </a:rPr>
              <a:t>Transition Studies (PP-TS) - Focus on Proactive Planning and offering CFS. No full commercial studies.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C48122-2B2F-17EC-8E6C-F52052724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BPA Proposal Alternative Changes Continued</a:t>
            </a:r>
          </a:p>
        </p:txBody>
      </p:sp>
    </p:spTree>
    <p:extLst>
      <p:ext uri="{BB962C8B-B14F-4D97-AF65-F5344CB8AC3E}">
        <p14:creationId xmlns:p14="http://schemas.microsoft.com/office/powerpoint/2010/main" val="366950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9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056A3-FCE3-A753-8D82-4106AFC33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429C2D-76E1-E23F-FF8A-B6565409E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360840"/>
            <a:ext cx="5943737" cy="4952540"/>
          </a:xfrm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~500,000 metered customers</a:t>
            </a:r>
          </a:p>
          <a:p>
            <a:pPr>
              <a:lnSpc>
                <a:spcPct val="90000"/>
              </a:lnSpc>
            </a:pPr>
            <a:r>
              <a:rPr lang="en-US"/>
              <a:t>~660 miles of transmission lines</a:t>
            </a:r>
          </a:p>
          <a:p>
            <a:pPr>
              <a:lnSpc>
                <a:spcPct val="90000"/>
              </a:lnSpc>
            </a:pPr>
            <a:r>
              <a:rPr lang="en-US"/>
              <a:t>~2000MW of winter peak load</a:t>
            </a:r>
          </a:p>
          <a:p>
            <a:pPr>
              <a:lnSpc>
                <a:spcPct val="90000"/>
              </a:lnSpc>
            </a:pPr>
            <a:r>
              <a:rPr lang="en-US"/>
              <a:t>~1100MW SCL resources dependent on BPA Transmission</a:t>
            </a:r>
          </a:p>
          <a:p>
            <a:pPr>
              <a:lnSpc>
                <a:spcPct val="90000"/>
              </a:lnSpc>
            </a:pPr>
            <a:r>
              <a:rPr lang="en-US"/>
              <a:t>Nearly all market purchases dependent on BPA Transmission</a:t>
            </a:r>
          </a:p>
          <a:p>
            <a:pPr>
              <a:lnSpc>
                <a:spcPct val="90000"/>
              </a:lnSpc>
            </a:pPr>
            <a:r>
              <a:rPr lang="en-US"/>
              <a:t>We cannot serve our load today or in the future without BPA Transmission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EAF367-F03E-3AD8-7D53-08FE1C10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Seattle City Light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6FDFB-3A0E-3673-8366-F04A8872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337" y="1365249"/>
            <a:ext cx="3957993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108D8-2181-958D-018B-1AF426A1F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C359A1-7C05-6029-60C2-10F12939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424340"/>
            <a:ext cx="5456904" cy="4825540"/>
          </a:xfrm>
        </p:spPr>
        <p:txBody>
          <a:bodyPr vert="horz" wrap="square" lIns="0" tIns="0" rIns="0" bIns="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/>
              <a:t>Residential Load Growth</a:t>
            </a:r>
            <a:endParaRPr lang="en-US" sz="2400">
              <a:cs typeface="Segoe U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/>
              <a:t>Electrification Load Growth</a:t>
            </a:r>
            <a:endParaRPr lang="en-US" sz="2400">
              <a:cs typeface="Segoe U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/>
              <a:t>Industrial Load Growth</a:t>
            </a:r>
            <a:endParaRPr lang="en-US" sz="2400">
              <a:cs typeface="Segoe U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/>
              <a:t>Data Center Load Growth</a:t>
            </a:r>
            <a:endParaRPr lang="en-US" sz="2400">
              <a:cs typeface="Segoe U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/>
              <a:t>Carbon free resources growth</a:t>
            </a:r>
            <a:endParaRPr lang="en-US" sz="2400">
              <a:cs typeface="Segoe U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/>
              <a:t>Coal/Gas Retirements </a:t>
            </a:r>
            <a:endParaRPr lang="en-US" sz="2400">
              <a:cs typeface="Segoe UI"/>
            </a:endParaRP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/>
              <a:t>Unconstrained Markets</a:t>
            </a:r>
            <a:endParaRPr lang="en-US" sz="2400">
              <a:cs typeface="Segoe U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68F9EA-20C1-E7EC-3FE6-CB8E0D31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Regional Needs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3B6D70-C44F-B6C7-61A9-A1DB29DA87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807" y="1329623"/>
            <a:ext cx="6561315" cy="498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4EF3-CD39-8023-1771-12C17C5C9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A07A8-F4EC-BADC-1E86-4E5408B8C3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2124" y="1417320"/>
            <a:ext cx="5320778" cy="4832560"/>
          </a:xfrm>
        </p:spPr>
        <p:txBody>
          <a:bodyPr vert="horz" wrap="square" lIns="0" tIns="0" rIns="0" bIns="0" rtlCol="0" anchor="t">
            <a:normAutofit/>
          </a:bodyPr>
          <a:lstStyle/>
          <a:p>
            <a:r>
              <a:rPr lang="en-US" sz="3200" b="1" dirty="0"/>
              <a:t>Proactive Tx Planning</a:t>
            </a:r>
            <a:endParaRPr lang="en-US" sz="3200" dirty="0"/>
          </a:p>
          <a:p>
            <a:pPr marL="569595" lvl="1"/>
            <a:r>
              <a:rPr lang="en-US" sz="2000" dirty="0">
                <a:solidFill>
                  <a:schemeClr val="accent1"/>
                </a:solidFill>
              </a:rPr>
              <a:t>BPA uses a probabilistic study approach to build ahead of Customer Need.</a:t>
            </a:r>
            <a:endParaRPr lang="en-US" sz="2000" dirty="0">
              <a:solidFill>
                <a:schemeClr val="accent1"/>
              </a:solidFill>
              <a:cs typeface="Segoe UI"/>
            </a:endParaRPr>
          </a:p>
          <a:p>
            <a:r>
              <a:rPr lang="en-US" sz="3200" b="1" dirty="0"/>
              <a:t>Fast Execution</a:t>
            </a:r>
            <a:endParaRPr lang="en-US" sz="3200" b="1" dirty="0">
              <a:cs typeface="Segoe UI"/>
            </a:endParaRPr>
          </a:p>
          <a:p>
            <a:pPr marL="569595" lvl="1"/>
            <a:r>
              <a:rPr lang="en-US" sz="2000" dirty="0">
                <a:solidFill>
                  <a:schemeClr val="accent1"/>
                </a:solidFill>
              </a:rPr>
              <a:t>Projects energized in 5 to 6 years from inception.</a:t>
            </a:r>
            <a:endParaRPr lang="en-US" sz="2000" dirty="0">
              <a:solidFill>
                <a:schemeClr val="accent1"/>
              </a:solidFill>
              <a:cs typeface="Segoe UI"/>
            </a:endParaRPr>
          </a:p>
          <a:p>
            <a:r>
              <a:rPr lang="en-US" sz="3200" b="1" dirty="0"/>
              <a:t>Interim CFS service </a:t>
            </a:r>
            <a:endParaRPr lang="en-US" sz="3200" b="1" dirty="0">
              <a:cs typeface="Segoe UI"/>
            </a:endParaRPr>
          </a:p>
          <a:p>
            <a:pPr marL="569595" lvl="1"/>
            <a:r>
              <a:rPr lang="en-US" sz="2000" dirty="0">
                <a:solidFill>
                  <a:schemeClr val="accent1"/>
                </a:solidFill>
              </a:rPr>
              <a:t>Offered in a short amount of time</a:t>
            </a:r>
            <a:endParaRPr lang="en-US" sz="2000" dirty="0">
              <a:solidFill>
                <a:schemeClr val="accent1"/>
              </a:solidFill>
              <a:cs typeface="Segoe UI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FBA9E9-A696-BF79-83F8-29FA75ACB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" r="-2" b="-2"/>
          <a:stretch>
            <a:fillRect/>
          </a:stretch>
        </p:blipFill>
        <p:spPr>
          <a:xfrm>
            <a:off x="639097" y="1424340"/>
            <a:ext cx="5456904" cy="482554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655D42E-F17C-8C8A-98B5-E5FC2203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Recommended Future State</a:t>
            </a:r>
          </a:p>
        </p:txBody>
      </p:sp>
    </p:spTree>
    <p:extLst>
      <p:ext uri="{BB962C8B-B14F-4D97-AF65-F5344CB8AC3E}">
        <p14:creationId xmlns:p14="http://schemas.microsoft.com/office/powerpoint/2010/main" val="7063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79805-AE28-D511-4678-242699FB9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EACEF0-F2D9-C7CB-99C1-73913513B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124" y="2057790"/>
            <a:ext cx="5320778" cy="3551619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8B65A39-29EC-0C66-5493-191FDD8B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424340"/>
            <a:ext cx="5456904" cy="4825540"/>
          </a:xfrm>
        </p:spPr>
        <p:txBody>
          <a:bodyPr wrap="square">
            <a:normAutofit/>
          </a:bodyPr>
          <a:lstStyle/>
          <a:p>
            <a:pPr>
              <a:spcAft>
                <a:spcPts val="1200"/>
              </a:spcAft>
            </a:pPr>
            <a:r>
              <a:rPr lang="en-US"/>
              <a:t>Customer load growth will be served reliably</a:t>
            </a:r>
          </a:p>
          <a:p>
            <a:pPr>
              <a:spcAft>
                <a:spcPts val="1200"/>
              </a:spcAft>
            </a:pPr>
            <a:r>
              <a:rPr lang="en-US"/>
              <a:t>Faster access to interconnection</a:t>
            </a:r>
          </a:p>
          <a:p>
            <a:pPr>
              <a:spcAft>
                <a:spcPts val="1200"/>
              </a:spcAft>
            </a:pPr>
            <a:r>
              <a:rPr lang="en-US"/>
              <a:t>Less Scarcity = Lower Prices</a:t>
            </a:r>
          </a:p>
          <a:p>
            <a:pPr>
              <a:spcAft>
                <a:spcPts val="1200"/>
              </a:spcAft>
            </a:pPr>
            <a:r>
              <a:rPr lang="en-US"/>
              <a:t>Lower Prices = Lower Rates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4B33E7-D95B-AE84-33EC-C768575D5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Why plan for this Future State?</a:t>
            </a:r>
          </a:p>
        </p:txBody>
      </p:sp>
    </p:spTree>
    <p:extLst>
      <p:ext uri="{BB962C8B-B14F-4D97-AF65-F5344CB8AC3E}">
        <p14:creationId xmlns:p14="http://schemas.microsoft.com/office/powerpoint/2010/main" val="26394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E74AE6-C99C-419B-8C39-39274028C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2171" y="1417320"/>
            <a:ext cx="5790731" cy="4832560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We believe the Future State is the lowest cost route for the region and our customers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The Future State ensures maintaining our superior level of grid reliability</a:t>
            </a:r>
            <a:endParaRPr lang="en-US" sz="2400"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We recognize policy changes have adverse impacts</a:t>
            </a:r>
            <a:endParaRPr lang="en-US" sz="2400">
              <a:cs typeface="Segoe U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We believe the benefits of this change far outweigh impacts, costs, and risks of not changing.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CE2AC-8D1E-E586-1C15-4E2073006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69" y="1424340"/>
            <a:ext cx="3884559" cy="4825540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96D6113-0745-49FC-B70B-C38684FDC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We need to support BPA getting to the Future State</a:t>
            </a:r>
          </a:p>
        </p:txBody>
      </p:sp>
    </p:spTree>
    <p:extLst>
      <p:ext uri="{BB962C8B-B14F-4D97-AF65-F5344CB8AC3E}">
        <p14:creationId xmlns:p14="http://schemas.microsoft.com/office/powerpoint/2010/main" val="109221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965EC-3DB9-B860-1CD5-30218E4A5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1F0BE5D-8B44-DC46-02E6-CCAB6BDEA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7" y="1424340"/>
            <a:ext cx="7325808" cy="4825540"/>
          </a:xfrm>
        </p:spPr>
        <p:txBody>
          <a:bodyPr vert="horz" wrap="square" lIns="0" tIns="0" rIns="0" bIns="0" rtlCol="0" anchor="t">
            <a:normAutofit lnSpcReduction="10000"/>
          </a:bodyPr>
          <a:lstStyle/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/>
              <a:t>Stated Problem: The Queue is too large for an actionable commercial transmission study.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/>
              <a:t>BPA proposal framework will only reduce the Queue to ~31GW at best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/>
              <a:t>31GW would likely take 5-7 years to study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/>
              <a:t>Customers can’t wait 5-7 years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/>
              <a:t>Same framework, No transformative change</a:t>
            </a:r>
            <a:endParaRPr lang="en-US">
              <a:cs typeface="Segoe UI"/>
            </a:endParaRPr>
          </a:p>
          <a:p>
            <a:pPr>
              <a:spcAft>
                <a:spcPts val="1200"/>
              </a:spcAft>
            </a:pP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966336-94F6-1C2F-04D6-A7B846DB7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r>
              <a:rPr lang="en-US"/>
              <a:t>BPA’s proposal does not solve the stated problem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DAA81-802E-42D6-4BBA-64D63C01F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96935" y="2507263"/>
            <a:ext cx="4930977" cy="27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25DC1-3CBC-A32F-10D1-AD7C40D48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E03A7-5ABE-9150-A566-19ADCCE55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074" y="1600658"/>
            <a:ext cx="7062590" cy="4714278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7A8BAD8-A4D6-18E1-A12A-72AD6A42B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543064"/>
            <a:ext cx="10913804" cy="553998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>
                <a:latin typeface="Segoe UI"/>
                <a:cs typeface="Segoe UI"/>
              </a:rPr>
              <a:t>Customer Perception: BPA is stuck at “I Can’t Do It”</a:t>
            </a:r>
          </a:p>
        </p:txBody>
      </p:sp>
    </p:spTree>
    <p:extLst>
      <p:ext uri="{BB962C8B-B14F-4D97-AF65-F5344CB8AC3E}">
        <p14:creationId xmlns:p14="http://schemas.microsoft.com/office/powerpoint/2010/main" val="249329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335C8-7B6F-5131-4E6D-3FC62ED6A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EC422C-F8B5-8AC4-1FAF-FC01BC4B1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3029" y="1417320"/>
            <a:ext cx="7459874" cy="4832560"/>
          </a:xfrm>
        </p:spPr>
        <p:txBody>
          <a:bodyPr vert="horz" wrap="square" lIns="0" tIns="0" rIns="0" bIns="0" rtlCol="0" anchor="t">
            <a:norm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/>
              <a:t>Start Proactive Planning </a:t>
            </a:r>
            <a:r>
              <a:rPr lang="en-US" sz="2800" b="1" dirty="0"/>
              <a:t>NOW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/>
              <a:t>Accelerate Expansion through </a:t>
            </a:r>
            <a:r>
              <a:rPr lang="en-US" sz="2800" b="1" i="1" dirty="0"/>
              <a:t>BPA</a:t>
            </a:r>
            <a:r>
              <a:rPr lang="en-US" sz="2800" dirty="0"/>
              <a:t> </a:t>
            </a:r>
            <a:r>
              <a:rPr lang="en-US" sz="2800" b="1" i="1" dirty="0"/>
              <a:t>Reform</a:t>
            </a:r>
          </a:p>
          <a:p>
            <a:pPr marL="457200" indent="-457200">
              <a:buAutoNum type="arabicPeriod"/>
            </a:pPr>
            <a:r>
              <a:rPr lang="en-US" sz="2800" dirty="0"/>
              <a:t>Offer interim CFS with few exceptions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/>
              <a:t>Minor, low risk changes to Readiness Criteria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/>
              <a:t>LTF Queue management - </a:t>
            </a:r>
            <a:r>
              <a:rPr lang="en-US" sz="2800" b="1" dirty="0"/>
              <a:t>Customer Choice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800" dirty="0"/>
              <a:t>Fastest way to offer service.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C678CC-6E4C-C918-DC50-8AA6BC85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7" y="449758"/>
            <a:ext cx="10913804" cy="553998"/>
          </a:xfrm>
        </p:spPr>
        <p:txBody>
          <a:bodyPr wrap="square" anchor="b">
            <a:normAutofit/>
          </a:bodyPr>
          <a:lstStyle/>
          <a:p>
            <a:pPr algn="ctr"/>
            <a:r>
              <a:rPr lang="en-US" dirty="0"/>
              <a:t>Recommended Solution to Consider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8133B-E639-6F84-B45A-5B9F24D9B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6367" y="2184762"/>
            <a:ext cx="4604654" cy="306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40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City Light PPT Template 2021">
  <a:themeElements>
    <a:clrScheme name="Seattle City Light">
      <a:dk1>
        <a:sysClr val="windowText" lastClr="000000"/>
      </a:dk1>
      <a:lt1>
        <a:sysClr val="window" lastClr="FFFFFF"/>
      </a:lt1>
      <a:dk2>
        <a:srgbClr val="4D4D4F"/>
      </a:dk2>
      <a:lt2>
        <a:srgbClr val="EEE5DC"/>
      </a:lt2>
      <a:accent1>
        <a:srgbClr val="0046AD"/>
      </a:accent1>
      <a:accent2>
        <a:srgbClr val="63B246"/>
      </a:accent2>
      <a:accent3>
        <a:srgbClr val="F36E38"/>
      </a:accent3>
      <a:accent4>
        <a:srgbClr val="7C614C"/>
      </a:accent4>
      <a:accent5>
        <a:srgbClr val="DD5857"/>
      </a:accent5>
      <a:accent6>
        <a:srgbClr val="FFD043"/>
      </a:accent6>
      <a:hlink>
        <a:srgbClr val="0046AD"/>
      </a:hlink>
      <a:folHlink>
        <a:srgbClr val="0046AD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E87F0DC-AC8D-42C4-8697-3FEFDD123385}" vid="{5ECED829-80CE-4713-82D9-50D99EE138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01F80E3176B048A6331E73D97D95FB" ma:contentTypeVersion="19" ma:contentTypeDescription="Create a new document." ma:contentTypeScope="" ma:versionID="0de6d3d86368621cbe6a3b937ec0acad">
  <xsd:schema xmlns:xsd="http://www.w3.org/2001/XMLSchema" xmlns:xs="http://www.w3.org/2001/XMLSchema" xmlns:p="http://schemas.microsoft.com/office/2006/metadata/properties" xmlns:ns1="http://schemas.microsoft.com/sharepoint/v3" xmlns:ns2="c016fb28-c80b-4baa-9497-8e069051ac3e" xmlns:ns3="f03d4681-0fd4-485c-a133-db0d64510a74" xmlns:ns4="97c2a25c-25db-4634-b347-87ab0af10b27" targetNamespace="http://schemas.microsoft.com/office/2006/metadata/properties" ma:root="true" ma:fieldsID="d885a7f7a0c4b6af17a982552180d9fa" ns1:_="" ns2:_="" ns3:_="" ns4:_="">
    <xsd:import namespace="http://schemas.microsoft.com/sharepoint/v3"/>
    <xsd:import namespace="c016fb28-c80b-4baa-9497-8e069051ac3e"/>
    <xsd:import namespace="f03d4681-0fd4-485c-a133-db0d64510a74"/>
    <xsd:import namespace="97c2a25c-25db-4634-b347-87ab0af10b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ContractDates" minOccurs="0"/>
                <xsd:element ref="ns2:MediaServiceDateTaken" minOccurs="0"/>
                <xsd:element ref="ns2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6fb28-c80b-4baa-9497-8e069051a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ec48df8-e8cc-4a73-a73e-519b29584a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ractDates" ma:index="22" nillable="true" ma:displayName="Contract Dates" ma:format="Dropdown" ma:internalName="ContractDates">
      <xsd:simpleType>
        <xsd:restriction base="dms:Note">
          <xsd:maxLength value="255"/>
        </xsd:restriction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Date" ma:index="24" nillable="true" ma:displayName="Date" ma:default="[today]" ma:format="DateTime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3d4681-0fd4-485c-a133-db0d64510a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2a25c-25db-4634-b347-87ab0af10b2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fa8aa94-0941-414a-a886-343f4b1c7695}" ma:internalName="TaxCatchAll" ma:showField="CatchAllData" ma:web="f03d4681-0fd4-485c-a133-db0d64510a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7c2a25c-25db-4634-b347-87ab0af10b27" xsi:nil="true"/>
    <SharedWithUsers xmlns="f03d4681-0fd4-485c-a133-db0d64510a74">
      <UserInfo>
        <DisplayName>Moore, Julie</DisplayName>
        <AccountId>6880</AccountId>
        <AccountType/>
      </UserInfo>
      <UserInfo>
        <DisplayName>StPeter, Greg</DisplayName>
        <AccountId>1598</AccountId>
        <AccountType/>
      </UserInfo>
      <UserInfo>
        <DisplayName>Sherwood, Shelly</DisplayName>
        <AccountId>725</AccountId>
        <AccountType/>
      </UserInfo>
      <UserInfo>
        <DisplayName>Patrick, Lori</DisplayName>
        <AccountId>9543</AccountId>
        <AccountType/>
      </UserInfo>
      <UserInfo>
        <DisplayName>McDaniel, Kristin</DisplayName>
        <AccountId>1054</AccountId>
        <AccountType/>
      </UserInfo>
      <UserInfo>
        <DisplayName>Dannemiller, Margo</DisplayName>
        <AccountId>947</AccountId>
        <AccountType/>
      </UserInfo>
      <UserInfo>
        <DisplayName>Schultz, Nicole</DisplayName>
        <AccountId>1594</AccountId>
        <AccountType/>
      </UserInfo>
      <UserInfo>
        <DisplayName>Armstrong, Chris</DisplayName>
        <AccountId>3956</AccountId>
        <AccountType/>
      </UserInfo>
      <UserInfo>
        <DisplayName>Ambion, Hernann</DisplayName>
        <AccountId>1590</AccountId>
        <AccountType/>
      </UserInfo>
      <UserInfo>
        <DisplayName>White, Tony</DisplayName>
        <AccountId>1262</AccountId>
        <AccountType/>
      </UserInfo>
      <UserInfo>
        <DisplayName>Levesque, Jenny</DisplayName>
        <AccountId>1240</AccountId>
        <AccountType/>
      </UserInfo>
      <UserInfo>
        <DisplayName>Szopa, Valerie</DisplayName>
        <AccountId>1589</AccountId>
        <AccountType/>
      </UserInfo>
      <UserInfo>
        <DisplayName>MacDonald, Nathan</DisplayName>
        <AccountId>4461</AccountId>
        <AccountType/>
      </UserInfo>
      <UserInfo>
        <DisplayName>Hay, Kelsey</DisplayName>
        <AccountId>8044</AccountId>
        <AccountType/>
      </UserInfo>
      <UserInfo>
        <DisplayName>Lenahansen, Colleen</DisplayName>
        <AccountId>10649</AccountId>
        <AccountType/>
      </UserInfo>
      <UserInfo>
        <DisplayName>Chan, Jen</DisplayName>
        <AccountId>7428</AccountId>
        <AccountType/>
      </UserInfo>
    </SharedWithUsers>
    <lcf76f155ced4ddcb4097134ff3c332f xmlns="c016fb28-c80b-4baa-9497-8e069051ac3e">
      <Terms xmlns="http://schemas.microsoft.com/office/infopath/2007/PartnerControls"/>
    </lcf76f155ced4ddcb4097134ff3c332f>
    <_ip_UnifiedCompliancePolicyUIAction xmlns="http://schemas.microsoft.com/sharepoint/v3" xsi:nil="true"/>
    <ContractDates xmlns="c016fb28-c80b-4baa-9497-8e069051ac3e" xsi:nil="true"/>
    <_ip_UnifiedCompliancePolicyProperties xmlns="http://schemas.microsoft.com/sharepoint/v3" xsi:nil="true"/>
    <Date xmlns="c016fb28-c80b-4baa-9497-8e069051ac3e">2025-09-08T16:28:06+00:00</Date>
  </documentManagement>
</p:properties>
</file>

<file path=customXml/itemProps1.xml><?xml version="1.0" encoding="utf-8"?>
<ds:datastoreItem xmlns:ds="http://schemas.openxmlformats.org/officeDocument/2006/customXml" ds:itemID="{415C6052-2E63-4F8D-8B28-5CFD7FBDD4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6B33344-F319-46F7-BAA4-C29A61A37EED}">
  <ds:schemaRefs>
    <ds:schemaRef ds:uri="97c2a25c-25db-4634-b347-87ab0af10b27"/>
    <ds:schemaRef ds:uri="c016fb28-c80b-4baa-9497-8e069051ac3e"/>
    <ds:schemaRef ds:uri="f03d4681-0fd4-485c-a133-db0d64510a7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6928E98-A7D6-4210-9862-530DBFC4AB28}">
  <ds:schemaRefs>
    <ds:schemaRef ds:uri="http://schemas.microsoft.com/office/2006/metadata/properties"/>
    <ds:schemaRef ds:uri="http://schemas.microsoft.com/sharepoint/v3"/>
    <ds:schemaRef ds:uri="f03d4681-0fd4-485c-a133-db0d64510a7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7c2a25c-25db-4634-b347-87ab0af10b27"/>
    <ds:schemaRef ds:uri="http://purl.org/dc/elements/1.1/"/>
    <ds:schemaRef ds:uri="c016fb28-c80b-4baa-9497-8e069051ac3e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78e61e45-6beb-4009-8f99-359d8b54f41b}" enabled="0" method="" siteId="{78e61e45-6beb-4009-8f99-359d8b54f41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City_Light_PowerPoint</Template>
  <TotalTime>16</TotalTime>
  <Words>789</Words>
  <Application>Microsoft Office PowerPoint</Application>
  <PresentationFormat>Widescreen</PresentationFormat>
  <Paragraphs>98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Courier New</vt:lpstr>
      <vt:lpstr>Segoe UI</vt:lpstr>
      <vt:lpstr>Wingdings</vt:lpstr>
      <vt:lpstr>City Light PPT Template 2021</vt:lpstr>
      <vt:lpstr>Future State and Our Customers</vt:lpstr>
      <vt:lpstr>Seattle City Light </vt:lpstr>
      <vt:lpstr>Regional Needs </vt:lpstr>
      <vt:lpstr>Recommended Future State</vt:lpstr>
      <vt:lpstr>Why plan for this Future State?</vt:lpstr>
      <vt:lpstr>We need to support BPA getting to the Future State</vt:lpstr>
      <vt:lpstr>BPA’s proposal does not solve the stated problem</vt:lpstr>
      <vt:lpstr>Customer Perception: BPA is stuck at “I Can’t Do It”</vt:lpstr>
      <vt:lpstr>Recommended Solution to Consider</vt:lpstr>
      <vt:lpstr>Start Proactive Planning NOW</vt:lpstr>
      <vt:lpstr>Accelerate Expansion through BPA Reform</vt:lpstr>
      <vt:lpstr>Offer Interim CFS with few exceptions for risk</vt:lpstr>
      <vt:lpstr>Interim CFS path to firm Long-Term Service</vt:lpstr>
      <vt:lpstr>Minor Changes to Readiness Criteria</vt:lpstr>
      <vt:lpstr>LTF Queue management - Customer Choice</vt:lpstr>
      <vt:lpstr>BPA Proposal Alternative changes under this framework</vt:lpstr>
      <vt:lpstr>BPA Proposal Alternative Changes Continued</vt:lpstr>
      <vt:lpstr>BPA Proposal Alternative Changes Continued</vt:lpstr>
      <vt:lpstr>PowerPoint Presentation</vt:lpstr>
    </vt:vector>
  </TitlesOfParts>
  <Company>City of Seattle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Watkins, Michael</dc:creator>
  <cp:lastModifiedBy>Watkins, Michael</cp:lastModifiedBy>
  <cp:revision>2</cp:revision>
  <dcterms:created xsi:type="dcterms:W3CDTF">2025-04-04T16:56:37Z</dcterms:created>
  <dcterms:modified xsi:type="dcterms:W3CDTF">2026-01-13T00:55:46Z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0x0101007701F80E3176B048A6331E73D97D95FB</vt:lpwstr>
  </property>
  <property fmtid="{D5CDD505-2E9C-101B-9397-08002B2CF9AE}" pid="3" name="MediaServiceImageTags">
    <vt:lpwstr/>
  </property>
</Properties>
</file>