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9" r:id="rId3"/>
    <p:sldId id="260" r:id="rId4"/>
    <p:sldId id="261" r:id="rId5"/>
    <p:sldId id="262" r:id="rId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51" autoAdjust="0"/>
    <p:restoredTop sz="94651" autoAdjust="0"/>
  </p:normalViewPr>
  <p:slideViewPr>
    <p:cSldViewPr>
      <p:cViewPr>
        <p:scale>
          <a:sx n="112" d="100"/>
          <a:sy n="112" d="100"/>
        </p:scale>
        <p:origin x="-726" y="-60"/>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CCE00BCD-14ED-4167-956A-C48E4547F818}" type="datetimeFigureOut">
              <a:rPr lang="en-US" smtClean="0"/>
              <a:t>1/12/2026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CFF5244-7275-4802-B1DF-6975F20500D4}" type="slidenum">
              <a:rPr lang="en-US" smtClean="0"/>
              <a:t>‹#›</a:t>
            </a:fld>
            <a:endParaRPr lang="en-US"/>
          </a:p>
        </p:txBody>
      </p:sp>
    </p:spTree>
    <p:extLst>
      <p:ext uri="{BB962C8B-B14F-4D97-AF65-F5344CB8AC3E}">
        <p14:creationId xmlns:p14="http://schemas.microsoft.com/office/powerpoint/2010/main" val="160346517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CE00BCD-14ED-4167-956A-C48E4547F818}" type="datetimeFigureOut">
              <a:rPr lang="en-US" smtClean="0"/>
              <a:t>1/12/2026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CFF5244-7275-4802-B1DF-6975F20500D4}" type="slidenum">
              <a:rPr lang="en-US" smtClean="0"/>
              <a:t>‹#›</a:t>
            </a:fld>
            <a:endParaRPr lang="en-US"/>
          </a:p>
        </p:txBody>
      </p:sp>
    </p:spTree>
    <p:extLst>
      <p:ext uri="{BB962C8B-B14F-4D97-AF65-F5344CB8AC3E}">
        <p14:creationId xmlns:p14="http://schemas.microsoft.com/office/powerpoint/2010/main" val="103256417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CE00BCD-14ED-4167-956A-C48E4547F818}" type="datetimeFigureOut">
              <a:rPr lang="en-US" smtClean="0"/>
              <a:t>1/12/2026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CFF5244-7275-4802-B1DF-6975F20500D4}" type="slidenum">
              <a:rPr lang="en-US" smtClean="0"/>
              <a:t>‹#›</a:t>
            </a:fld>
            <a:endParaRPr lang="en-US"/>
          </a:p>
        </p:txBody>
      </p:sp>
    </p:spTree>
    <p:extLst>
      <p:ext uri="{BB962C8B-B14F-4D97-AF65-F5344CB8AC3E}">
        <p14:creationId xmlns:p14="http://schemas.microsoft.com/office/powerpoint/2010/main" val="29967079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CE00BCD-14ED-4167-956A-C48E4547F818}" type="datetimeFigureOut">
              <a:rPr lang="en-US" smtClean="0"/>
              <a:t>1/12/2026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CFF5244-7275-4802-B1DF-6975F20500D4}" type="slidenum">
              <a:rPr lang="en-US" smtClean="0"/>
              <a:t>‹#›</a:t>
            </a:fld>
            <a:endParaRPr lang="en-US"/>
          </a:p>
        </p:txBody>
      </p:sp>
    </p:spTree>
    <p:extLst>
      <p:ext uri="{BB962C8B-B14F-4D97-AF65-F5344CB8AC3E}">
        <p14:creationId xmlns:p14="http://schemas.microsoft.com/office/powerpoint/2010/main" val="19293527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CE00BCD-14ED-4167-956A-C48E4547F818}" type="datetimeFigureOut">
              <a:rPr lang="en-US" smtClean="0"/>
              <a:t>1/12/2026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CFF5244-7275-4802-B1DF-6975F20500D4}" type="slidenum">
              <a:rPr lang="en-US" smtClean="0"/>
              <a:t>‹#›</a:t>
            </a:fld>
            <a:endParaRPr lang="en-US"/>
          </a:p>
        </p:txBody>
      </p:sp>
    </p:spTree>
    <p:extLst>
      <p:ext uri="{BB962C8B-B14F-4D97-AF65-F5344CB8AC3E}">
        <p14:creationId xmlns:p14="http://schemas.microsoft.com/office/powerpoint/2010/main" val="388367309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CCE00BCD-14ED-4167-956A-C48E4547F818}" type="datetimeFigureOut">
              <a:rPr lang="en-US" smtClean="0"/>
              <a:t>1/12/2026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CFF5244-7275-4802-B1DF-6975F20500D4}" type="slidenum">
              <a:rPr lang="en-US" smtClean="0"/>
              <a:t>‹#›</a:t>
            </a:fld>
            <a:endParaRPr lang="en-US"/>
          </a:p>
        </p:txBody>
      </p:sp>
    </p:spTree>
    <p:extLst>
      <p:ext uri="{BB962C8B-B14F-4D97-AF65-F5344CB8AC3E}">
        <p14:creationId xmlns:p14="http://schemas.microsoft.com/office/powerpoint/2010/main" val="315482994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CCE00BCD-14ED-4167-956A-C48E4547F818}" type="datetimeFigureOut">
              <a:rPr lang="en-US" smtClean="0"/>
              <a:t>1/12/2026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CFF5244-7275-4802-B1DF-6975F20500D4}" type="slidenum">
              <a:rPr lang="en-US" smtClean="0"/>
              <a:t>‹#›</a:t>
            </a:fld>
            <a:endParaRPr lang="en-US"/>
          </a:p>
        </p:txBody>
      </p:sp>
    </p:spTree>
    <p:extLst>
      <p:ext uri="{BB962C8B-B14F-4D97-AF65-F5344CB8AC3E}">
        <p14:creationId xmlns:p14="http://schemas.microsoft.com/office/powerpoint/2010/main" val="35419186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CCE00BCD-14ED-4167-956A-C48E4547F818}" type="datetimeFigureOut">
              <a:rPr lang="en-US" smtClean="0"/>
              <a:t>1/12/2026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CFF5244-7275-4802-B1DF-6975F20500D4}" type="slidenum">
              <a:rPr lang="en-US" smtClean="0"/>
              <a:t>‹#›</a:t>
            </a:fld>
            <a:endParaRPr lang="en-US"/>
          </a:p>
        </p:txBody>
      </p:sp>
    </p:spTree>
    <p:extLst>
      <p:ext uri="{BB962C8B-B14F-4D97-AF65-F5344CB8AC3E}">
        <p14:creationId xmlns:p14="http://schemas.microsoft.com/office/powerpoint/2010/main" val="96578713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CE00BCD-14ED-4167-956A-C48E4547F818}" type="datetimeFigureOut">
              <a:rPr lang="en-US" smtClean="0"/>
              <a:t>1/12/2026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CFF5244-7275-4802-B1DF-6975F20500D4}" type="slidenum">
              <a:rPr lang="en-US" smtClean="0"/>
              <a:t>‹#›</a:t>
            </a:fld>
            <a:endParaRPr lang="en-US"/>
          </a:p>
        </p:txBody>
      </p:sp>
    </p:spTree>
    <p:extLst>
      <p:ext uri="{BB962C8B-B14F-4D97-AF65-F5344CB8AC3E}">
        <p14:creationId xmlns:p14="http://schemas.microsoft.com/office/powerpoint/2010/main" val="1846791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CE00BCD-14ED-4167-956A-C48E4547F818}" type="datetimeFigureOut">
              <a:rPr lang="en-US" smtClean="0"/>
              <a:t>1/12/2026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CFF5244-7275-4802-B1DF-6975F20500D4}" type="slidenum">
              <a:rPr lang="en-US" smtClean="0"/>
              <a:t>‹#›</a:t>
            </a:fld>
            <a:endParaRPr lang="en-US"/>
          </a:p>
        </p:txBody>
      </p:sp>
    </p:spTree>
    <p:extLst>
      <p:ext uri="{BB962C8B-B14F-4D97-AF65-F5344CB8AC3E}">
        <p14:creationId xmlns:p14="http://schemas.microsoft.com/office/powerpoint/2010/main" val="39507355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CE00BCD-14ED-4167-956A-C48E4547F818}" type="datetimeFigureOut">
              <a:rPr lang="en-US" smtClean="0"/>
              <a:t>1/12/2026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CFF5244-7275-4802-B1DF-6975F20500D4}" type="slidenum">
              <a:rPr lang="en-US" smtClean="0"/>
              <a:t>‹#›</a:t>
            </a:fld>
            <a:endParaRPr lang="en-US"/>
          </a:p>
        </p:txBody>
      </p:sp>
    </p:spTree>
    <p:extLst>
      <p:ext uri="{BB962C8B-B14F-4D97-AF65-F5344CB8AC3E}">
        <p14:creationId xmlns:p14="http://schemas.microsoft.com/office/powerpoint/2010/main" val="22086542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CE00BCD-14ED-4167-956A-C48E4547F818}" type="datetimeFigureOut">
              <a:rPr lang="en-US" smtClean="0"/>
              <a:t>1/12/2026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CFF5244-7275-4802-B1DF-6975F20500D4}" type="slidenum">
              <a:rPr lang="en-US" smtClean="0"/>
              <a:t>‹#›</a:t>
            </a:fld>
            <a:endParaRPr lang="en-US"/>
          </a:p>
        </p:txBody>
      </p:sp>
    </p:spTree>
    <p:extLst>
      <p:ext uri="{BB962C8B-B14F-4D97-AF65-F5344CB8AC3E}">
        <p14:creationId xmlns:p14="http://schemas.microsoft.com/office/powerpoint/2010/main" val="151630652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TC-27 Pre-proceeding </a:t>
            </a:r>
            <a:br>
              <a:rPr lang="en-US" dirty="0" smtClean="0"/>
            </a:br>
            <a:r>
              <a:rPr lang="en-US" dirty="0" smtClean="0"/>
              <a:t>Customer-led Workshop</a:t>
            </a:r>
            <a:endParaRPr lang="en-US" dirty="0"/>
          </a:p>
        </p:txBody>
      </p:sp>
      <p:sp>
        <p:nvSpPr>
          <p:cNvPr id="3" name="Subtitle 2"/>
          <p:cNvSpPr>
            <a:spLocks noGrp="1"/>
          </p:cNvSpPr>
          <p:nvPr>
            <p:ph type="subTitle" idx="1"/>
          </p:nvPr>
        </p:nvSpPr>
        <p:spPr/>
        <p:txBody>
          <a:bodyPr>
            <a:normAutofit fontScale="55000" lnSpcReduction="20000"/>
          </a:bodyPr>
          <a:lstStyle/>
          <a:p>
            <a:r>
              <a:rPr lang="en-US" dirty="0" smtClean="0"/>
              <a:t>Umatilla Electric Cooperative</a:t>
            </a:r>
          </a:p>
          <a:p>
            <a:endParaRPr lang="en-US" dirty="0" smtClean="0"/>
          </a:p>
          <a:p>
            <a:r>
              <a:rPr lang="en-US" dirty="0" smtClean="0"/>
              <a:t>Problem Statement: The </a:t>
            </a:r>
            <a:r>
              <a:rPr lang="en-US" dirty="0" smtClean="0"/>
              <a:t>tariff definition of Network Load does not encourage planning/expansion efficiencies that can be gained with Behind-the-Meter resources, and inhibits NT customers from using PTP service by double charging for </a:t>
            </a:r>
            <a:r>
              <a:rPr lang="en-US" dirty="0" smtClean="0"/>
              <a:t>such service</a:t>
            </a:r>
            <a:r>
              <a:rPr lang="en-US" dirty="0" smtClean="0"/>
              <a:t>. </a:t>
            </a:r>
            <a:endParaRPr lang="en-US" dirty="0"/>
          </a:p>
        </p:txBody>
      </p:sp>
    </p:spTree>
    <p:extLst>
      <p:ext uri="{BB962C8B-B14F-4D97-AF65-F5344CB8AC3E}">
        <p14:creationId xmlns:p14="http://schemas.microsoft.com/office/powerpoint/2010/main" val="362478940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TC-27 Pre-proceeding Workshop</a:t>
            </a:r>
            <a:endParaRPr lang="en-US" dirty="0"/>
          </a:p>
        </p:txBody>
      </p:sp>
      <p:sp>
        <p:nvSpPr>
          <p:cNvPr id="3" name="Content Placeholder 2"/>
          <p:cNvSpPr>
            <a:spLocks noGrp="1"/>
          </p:cNvSpPr>
          <p:nvPr>
            <p:ph idx="1"/>
          </p:nvPr>
        </p:nvSpPr>
        <p:spPr/>
        <p:txBody>
          <a:bodyPr>
            <a:normAutofit fontScale="40000" lnSpcReduction="20000"/>
          </a:bodyPr>
          <a:lstStyle/>
          <a:p>
            <a:r>
              <a:rPr lang="en-US" sz="5000" dirty="0"/>
              <a:t>BPA Tariff, 1.60 Network Load: </a:t>
            </a:r>
            <a:endParaRPr lang="en-US" sz="5000" dirty="0" smtClean="0"/>
          </a:p>
          <a:p>
            <a:pPr marL="400050" lvl="1" indent="0">
              <a:buNone/>
            </a:pPr>
            <a:endParaRPr lang="en-US" sz="4000" dirty="0"/>
          </a:p>
          <a:p>
            <a:pPr marL="400050" lvl="1" indent="0">
              <a:buNone/>
            </a:pPr>
            <a:r>
              <a:rPr lang="en-US" sz="4000" dirty="0" smtClean="0"/>
              <a:t>“The </a:t>
            </a:r>
            <a:r>
              <a:rPr lang="en-US" sz="4000" dirty="0"/>
              <a:t>load that a Network Customer designates for Network Integration </a:t>
            </a:r>
            <a:r>
              <a:rPr lang="en-US" sz="4000" dirty="0" smtClean="0"/>
              <a:t>Transmission </a:t>
            </a:r>
            <a:r>
              <a:rPr lang="en-US" sz="4000" dirty="0"/>
              <a:t>Service under Part III of the Tariff. The Network Customer's Network Load shall include all load served by the output of any Network Resources designated by the Network Customer. A Network Customer may elect to designate less than its total load as Network Load but may not designate only part of the load at a discrete Point of Delivery. Where a Eligible Customer has elected not to designate a particular load at discrete points of delivery as Network Load, the Eligible Customer is responsible for making separate arrangements under Part II of the Tariff for any Point-To-Point Transmission Service that may be necessary for such non-designated load</a:t>
            </a:r>
            <a:r>
              <a:rPr lang="en-US" sz="4000" dirty="0" smtClean="0"/>
              <a:t>.”</a:t>
            </a:r>
            <a:endParaRPr lang="en-US" sz="4000" dirty="0"/>
          </a:p>
          <a:p>
            <a:pPr marL="0" indent="0">
              <a:buNone/>
            </a:pPr>
            <a:r>
              <a:rPr lang="en-US" dirty="0"/>
              <a:t> </a:t>
            </a:r>
          </a:p>
          <a:p>
            <a:r>
              <a:rPr lang="en-US" sz="4000" dirty="0"/>
              <a:t>This definition was adopted by BPA around the time that FERC issued Orders 888 and 889.  While </a:t>
            </a:r>
            <a:r>
              <a:rPr lang="en-US" sz="4000" dirty="0" smtClean="0"/>
              <a:t>ground-breaking </a:t>
            </a:r>
            <a:r>
              <a:rPr lang="en-US" sz="4000" dirty="0"/>
              <a:t>at the time, the industry has further evolved over the last thirty years.  This </a:t>
            </a:r>
            <a:r>
              <a:rPr lang="en-US" sz="4000" dirty="0" smtClean="0"/>
              <a:t>definition, as further described </a:t>
            </a:r>
            <a:r>
              <a:rPr lang="en-US" sz="4000" dirty="0" smtClean="0"/>
              <a:t>in following slides</a:t>
            </a:r>
            <a:r>
              <a:rPr lang="en-US" sz="4000" dirty="0" smtClean="0"/>
              <a:t>, </a:t>
            </a:r>
            <a:r>
              <a:rPr lang="en-US" sz="4000" dirty="0"/>
              <a:t>(1) discourages NT customers from developing behind-the-meter </a:t>
            </a:r>
            <a:r>
              <a:rPr lang="en-US" sz="4000" dirty="0" smtClean="0"/>
              <a:t>resources because the customer typically pays for its total Network Load, even when BPA’s transmission is not used, </a:t>
            </a:r>
            <a:r>
              <a:rPr lang="en-US" sz="4000" dirty="0"/>
              <a:t>and (2) makes uneconomic use of PTP service for portions of a customer’s Network </a:t>
            </a:r>
            <a:r>
              <a:rPr lang="en-US" sz="4000" dirty="0" smtClean="0"/>
              <a:t>Load because the customer pays for </a:t>
            </a:r>
            <a:r>
              <a:rPr lang="en-US" sz="4000" i="1" dirty="0" smtClean="0"/>
              <a:t>both</a:t>
            </a:r>
            <a:r>
              <a:rPr lang="en-US" sz="4000" dirty="0" smtClean="0"/>
              <a:t> total Network Load and load served with PTP service.</a:t>
            </a:r>
            <a:endParaRPr lang="en-US" sz="4000" dirty="0"/>
          </a:p>
          <a:p>
            <a:pPr marL="0" indent="0">
              <a:buNone/>
            </a:pPr>
            <a:endParaRPr lang="en-US" dirty="0"/>
          </a:p>
        </p:txBody>
      </p:sp>
    </p:spTree>
    <p:extLst>
      <p:ext uri="{BB962C8B-B14F-4D97-AF65-F5344CB8AC3E}">
        <p14:creationId xmlns:p14="http://schemas.microsoft.com/office/powerpoint/2010/main" val="215197790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TC-27 Pre-proceeding Workshop</a:t>
            </a:r>
            <a:endParaRPr lang="en-US" dirty="0"/>
          </a:p>
        </p:txBody>
      </p:sp>
      <p:sp>
        <p:nvSpPr>
          <p:cNvPr id="4" name="Rectangle 3"/>
          <p:cNvSpPr/>
          <p:nvPr/>
        </p:nvSpPr>
        <p:spPr>
          <a:xfrm>
            <a:off x="858796" y="1371600"/>
            <a:ext cx="7467600" cy="4801314"/>
          </a:xfrm>
          <a:prstGeom prst="rect">
            <a:avLst/>
          </a:prstGeom>
        </p:spPr>
        <p:txBody>
          <a:bodyPr wrap="square">
            <a:spAutoFit/>
          </a:bodyPr>
          <a:lstStyle/>
          <a:p>
            <a:pPr lvl="0"/>
            <a:r>
              <a:rPr lang="en-US" u="sng" dirty="0" smtClean="0"/>
              <a:t>The Network Load definition discourages Behind-the-meter </a:t>
            </a:r>
            <a:r>
              <a:rPr lang="en-US" u="sng" dirty="0"/>
              <a:t>resources </a:t>
            </a:r>
            <a:r>
              <a:rPr lang="en-US" u="sng" dirty="0" smtClean="0"/>
              <a:t>due </a:t>
            </a:r>
            <a:r>
              <a:rPr lang="en-US" u="sng" dirty="0"/>
              <a:t>to having to pay for services not taken.</a:t>
            </a:r>
            <a:endParaRPr lang="en-US" dirty="0"/>
          </a:p>
          <a:p>
            <a:endParaRPr lang="en-US" dirty="0" smtClean="0"/>
          </a:p>
          <a:p>
            <a:r>
              <a:rPr lang="en-US" dirty="0" smtClean="0"/>
              <a:t>BPA’s </a:t>
            </a:r>
            <a:r>
              <a:rPr lang="en-US" dirty="0"/>
              <a:t>planning and expansion </a:t>
            </a:r>
            <a:r>
              <a:rPr lang="en-US" dirty="0" smtClean="0"/>
              <a:t>efforts </a:t>
            </a:r>
            <a:r>
              <a:rPr lang="en-US" dirty="0"/>
              <a:t>are severely </a:t>
            </a:r>
            <a:r>
              <a:rPr lang="en-US" dirty="0" smtClean="0"/>
              <a:t>challenged with timing and resource constraints, </a:t>
            </a:r>
            <a:r>
              <a:rPr lang="en-US" dirty="0"/>
              <a:t>and a modification to the interpretation of the Network Load definition, or amended language, would encourage customers to locate resources close to load (a stated goal of BPA’s since TC-06).  UEC alone has several Behind-the-Meter resources that do not use the BPA transmission system.  </a:t>
            </a:r>
          </a:p>
          <a:p>
            <a:r>
              <a:rPr lang="en-US" dirty="0"/>
              <a:t> </a:t>
            </a:r>
          </a:p>
          <a:p>
            <a:r>
              <a:rPr lang="en-US" dirty="0" smtClean="0"/>
              <a:t>BPA </a:t>
            </a:r>
            <a:r>
              <a:rPr lang="en-US" dirty="0"/>
              <a:t>has a General Rate Schedule Provision (GRSP), applicable to both NT and PTP customers, that offers some financial incentive, i.e., up to a 40% discount for resources using less than 75 miles of system </a:t>
            </a:r>
            <a:r>
              <a:rPr lang="en-US" dirty="0" smtClean="0"/>
              <a:t>facilities. </a:t>
            </a:r>
            <a:r>
              <a:rPr lang="en-US" dirty="0"/>
              <a:t>T</a:t>
            </a:r>
            <a:r>
              <a:rPr lang="en-US" dirty="0" smtClean="0"/>
              <a:t>his </a:t>
            </a:r>
            <a:r>
              <a:rPr lang="en-US" dirty="0"/>
              <a:t>is inadequate, </a:t>
            </a:r>
            <a:r>
              <a:rPr lang="en-US" dirty="0" smtClean="0"/>
              <a:t>however, especially </a:t>
            </a:r>
            <a:r>
              <a:rPr lang="en-US" dirty="0"/>
              <a:t>for those resources that </a:t>
            </a:r>
            <a:r>
              <a:rPr lang="en-US" dirty="0" smtClean="0"/>
              <a:t>are internal to a customer’s system and serving a portion of </a:t>
            </a:r>
            <a:r>
              <a:rPr lang="en-US" dirty="0" smtClean="0"/>
              <a:t>the customer’s</a:t>
            </a:r>
            <a:r>
              <a:rPr lang="en-US" dirty="0" smtClean="0"/>
              <a:t> Network Load.  We recommend that BPA reduce the customer’s Network Load by the portion of load </a:t>
            </a:r>
            <a:r>
              <a:rPr lang="en-US" dirty="0" smtClean="0"/>
              <a:t>served with internal resources. </a:t>
            </a:r>
            <a:endParaRPr lang="en-US" dirty="0"/>
          </a:p>
        </p:txBody>
      </p:sp>
    </p:spTree>
    <p:extLst>
      <p:ext uri="{BB962C8B-B14F-4D97-AF65-F5344CB8AC3E}">
        <p14:creationId xmlns:p14="http://schemas.microsoft.com/office/powerpoint/2010/main" val="60962423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5300" y="304800"/>
            <a:ext cx="8229600" cy="1143000"/>
          </a:xfrm>
        </p:spPr>
        <p:txBody>
          <a:bodyPr/>
          <a:lstStyle/>
          <a:p>
            <a:r>
              <a:rPr lang="en-US" dirty="0" smtClean="0"/>
              <a:t>TC-27 Pre-proceeding Workshop</a:t>
            </a:r>
            <a:endParaRPr lang="en-US" dirty="0"/>
          </a:p>
        </p:txBody>
      </p:sp>
      <p:sp>
        <p:nvSpPr>
          <p:cNvPr id="3" name="Rectangle 2"/>
          <p:cNvSpPr/>
          <p:nvPr/>
        </p:nvSpPr>
        <p:spPr>
          <a:xfrm>
            <a:off x="990600" y="1295400"/>
            <a:ext cx="7239000" cy="5078313"/>
          </a:xfrm>
          <a:prstGeom prst="rect">
            <a:avLst/>
          </a:prstGeom>
        </p:spPr>
        <p:txBody>
          <a:bodyPr wrap="square">
            <a:spAutoFit/>
          </a:bodyPr>
          <a:lstStyle/>
          <a:p>
            <a:pPr lvl="0"/>
            <a:r>
              <a:rPr lang="en-US" u="sng" dirty="0"/>
              <a:t>The Network Load </a:t>
            </a:r>
            <a:r>
              <a:rPr lang="en-US" u="sng" dirty="0" smtClean="0"/>
              <a:t>definition</a:t>
            </a:r>
            <a:r>
              <a:rPr lang="en-US" u="sng" dirty="0"/>
              <a:t> makes uneconomic use of PTP service for portions of </a:t>
            </a:r>
            <a:r>
              <a:rPr lang="en-US" u="sng" dirty="0" smtClean="0"/>
              <a:t>an NT </a:t>
            </a:r>
            <a:r>
              <a:rPr lang="en-US" u="sng" dirty="0"/>
              <a:t>customer’s Network Load</a:t>
            </a:r>
            <a:r>
              <a:rPr lang="en-US" u="sng" dirty="0" smtClean="0"/>
              <a:t>.</a:t>
            </a:r>
          </a:p>
          <a:p>
            <a:pPr lvl="0"/>
            <a:endParaRPr lang="en-US" dirty="0"/>
          </a:p>
          <a:p>
            <a:r>
              <a:rPr lang="en-US" dirty="0"/>
              <a:t>Some NT </a:t>
            </a:r>
            <a:r>
              <a:rPr lang="en-US" dirty="0" smtClean="0"/>
              <a:t>customers </a:t>
            </a:r>
            <a:r>
              <a:rPr lang="en-US" dirty="0"/>
              <a:t>are interested in being partly served with PTP service.  There are various </a:t>
            </a:r>
            <a:r>
              <a:rPr lang="en-US" dirty="0" smtClean="0"/>
              <a:t>reasons, however, regardless </a:t>
            </a:r>
            <a:r>
              <a:rPr lang="en-US" dirty="0"/>
              <a:t>of the </a:t>
            </a:r>
            <a:r>
              <a:rPr lang="en-US" dirty="0" smtClean="0"/>
              <a:t>reasons, </a:t>
            </a:r>
            <a:r>
              <a:rPr lang="en-US" dirty="0"/>
              <a:t>if an NT </a:t>
            </a:r>
            <a:r>
              <a:rPr lang="en-US" dirty="0" smtClean="0"/>
              <a:t>customer </a:t>
            </a:r>
            <a:r>
              <a:rPr lang="en-US" dirty="0"/>
              <a:t>wishes to utilize PTP service for some </a:t>
            </a:r>
            <a:r>
              <a:rPr lang="en-US" dirty="0" smtClean="0"/>
              <a:t>or </a:t>
            </a:r>
            <a:r>
              <a:rPr lang="en-US" dirty="0"/>
              <a:t>all of its separately identified and metered load, </a:t>
            </a:r>
            <a:r>
              <a:rPr lang="en-US" dirty="0" smtClean="0"/>
              <a:t>we recommend that BPA use meter data as a “</a:t>
            </a:r>
            <a:r>
              <a:rPr lang="en-US" dirty="0"/>
              <a:t>discrete </a:t>
            </a:r>
            <a:r>
              <a:rPr lang="en-US" dirty="0" smtClean="0"/>
              <a:t>point of delivery”, which would carve out the PTP service from the NT customer Network Load and avoid double payment. </a:t>
            </a:r>
          </a:p>
          <a:p>
            <a:endParaRPr lang="en-US" dirty="0"/>
          </a:p>
          <a:p>
            <a:r>
              <a:rPr lang="en-US" dirty="0" smtClean="0"/>
              <a:t>As </a:t>
            </a:r>
            <a:r>
              <a:rPr lang="en-US" dirty="0"/>
              <a:t>part of the TC-27 discussions, </a:t>
            </a:r>
            <a:r>
              <a:rPr lang="en-US" dirty="0" smtClean="0"/>
              <a:t>we learned that restarting NT Conditional Firm Service would put the NITS on OASIS Phase 2 effort on hold.* One option could be to </a:t>
            </a:r>
            <a:r>
              <a:rPr lang="en-US" dirty="0" smtClean="0"/>
              <a:t>enable NT customers to use PTP </a:t>
            </a:r>
            <a:r>
              <a:rPr lang="en-US" dirty="0" smtClean="0"/>
              <a:t>Conditional </a:t>
            </a:r>
            <a:r>
              <a:rPr lang="en-US" dirty="0"/>
              <a:t>Firm Service (CFS</a:t>
            </a:r>
            <a:r>
              <a:rPr lang="en-US" dirty="0" smtClean="0"/>
              <a:t>) which would put NT and PTP CFS on par.  Here again, it would be necessary to carve out the PTP service from the NT customer Network Load to avoid double payment.  </a:t>
            </a:r>
          </a:p>
          <a:p>
            <a:endParaRPr lang="en-US" dirty="0" smtClean="0"/>
          </a:p>
          <a:p>
            <a:r>
              <a:rPr lang="en-US" dirty="0"/>
              <a:t> </a:t>
            </a:r>
            <a:r>
              <a:rPr lang="en-US" sz="1200" dirty="0" smtClean="0"/>
              <a:t>*We are interested in better understanding the implications of holding off the implementation of this effort.</a:t>
            </a:r>
            <a:endParaRPr lang="en-US" sz="1200" dirty="0"/>
          </a:p>
        </p:txBody>
      </p:sp>
    </p:spTree>
    <p:extLst>
      <p:ext uri="{BB962C8B-B14F-4D97-AF65-F5344CB8AC3E}">
        <p14:creationId xmlns:p14="http://schemas.microsoft.com/office/powerpoint/2010/main" val="407945933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TC-27 Pre-proceeding Workshop</a:t>
            </a:r>
            <a:endParaRPr lang="en-US" dirty="0"/>
          </a:p>
        </p:txBody>
      </p:sp>
      <p:sp>
        <p:nvSpPr>
          <p:cNvPr id="3" name="Rectangle 2"/>
          <p:cNvSpPr/>
          <p:nvPr/>
        </p:nvSpPr>
        <p:spPr>
          <a:xfrm>
            <a:off x="457200" y="1752600"/>
            <a:ext cx="8305800" cy="1754326"/>
          </a:xfrm>
          <a:prstGeom prst="rect">
            <a:avLst/>
          </a:prstGeom>
        </p:spPr>
        <p:txBody>
          <a:bodyPr wrap="square">
            <a:spAutoFit/>
          </a:bodyPr>
          <a:lstStyle/>
          <a:p>
            <a:r>
              <a:rPr lang="en-US" dirty="0" smtClean="0"/>
              <a:t>These concepts are not new, and are increasingly being recognized as practices that lead to greater efficiencies in developing, expanding, and operating transmission systems.  For example, most recently, December 18, 2025, FERC Order 193 FERC 61,217 directs PJM to modify tariff rules for large loads and adopt procedures for “co-located” generation to streamline expansion without negatively impacting reliability or </a:t>
            </a:r>
            <a:r>
              <a:rPr lang="en-US" dirty="0" smtClean="0"/>
              <a:t>undermining </a:t>
            </a:r>
            <a:r>
              <a:rPr lang="en-US" dirty="0" smtClean="0"/>
              <a:t>appropriate cost allocation. </a:t>
            </a:r>
            <a:endParaRPr lang="en-US" dirty="0"/>
          </a:p>
        </p:txBody>
      </p:sp>
    </p:spTree>
    <p:extLst>
      <p:ext uri="{BB962C8B-B14F-4D97-AF65-F5344CB8AC3E}">
        <p14:creationId xmlns:p14="http://schemas.microsoft.com/office/powerpoint/2010/main" val="315355984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82</TotalTime>
  <Words>356</Words>
  <Application>Microsoft Office PowerPoint</Application>
  <PresentationFormat>On-screen Show (4:3)</PresentationFormat>
  <Paragraphs>26</Paragraphs>
  <Slides>5</Slides>
  <Notes>0</Notes>
  <HiddenSlides>0</HiddenSlides>
  <MMClips>0</MMClips>
  <ScaleCrop>false</ScaleCrop>
  <HeadingPairs>
    <vt:vector size="4" baseType="variant">
      <vt:variant>
        <vt:lpstr>Theme</vt:lpstr>
      </vt:variant>
      <vt:variant>
        <vt:i4>1</vt:i4>
      </vt:variant>
      <vt:variant>
        <vt:lpstr>Slide Titles</vt:lpstr>
      </vt:variant>
      <vt:variant>
        <vt:i4>5</vt:i4>
      </vt:variant>
    </vt:vector>
  </HeadingPairs>
  <TitlesOfParts>
    <vt:vector size="6" baseType="lpstr">
      <vt:lpstr>Office Theme</vt:lpstr>
      <vt:lpstr>TC-27 Pre-proceeding  Customer-led Workshop</vt:lpstr>
      <vt:lpstr>TC-27 Pre-proceeding Workshop</vt:lpstr>
      <vt:lpstr>TC-27 Pre-proceeding Workshop</vt:lpstr>
      <vt:lpstr>TC-27 Pre-proceeding Workshop</vt:lpstr>
      <vt:lpstr>TC-27 Pre-proceeding Workshop</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TC-27 Pre-proceeding  Customer-led Workshop</dc:title>
  <dc:creator>Owner</dc:creator>
  <cp:lastModifiedBy>Owner</cp:lastModifiedBy>
  <cp:revision>9</cp:revision>
  <dcterms:created xsi:type="dcterms:W3CDTF">2026-01-12T17:42:41Z</dcterms:created>
  <dcterms:modified xsi:type="dcterms:W3CDTF">2026-01-13T01:05:14Z</dcterms:modified>
</cp:coreProperties>
</file>